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313" r:id="rId2"/>
    <p:sldId id="316" r:id="rId3"/>
    <p:sldId id="317" r:id="rId4"/>
    <p:sldId id="318" r:id="rId5"/>
    <p:sldId id="340" r:id="rId6"/>
    <p:sldId id="341" r:id="rId7"/>
    <p:sldId id="342" r:id="rId8"/>
    <p:sldId id="343" r:id="rId9"/>
    <p:sldId id="319" r:id="rId10"/>
    <p:sldId id="320" r:id="rId11"/>
    <p:sldId id="344" r:id="rId12"/>
    <p:sldId id="345" r:id="rId13"/>
    <p:sldId id="321" r:id="rId14"/>
    <p:sldId id="322" r:id="rId15"/>
    <p:sldId id="325" r:id="rId16"/>
    <p:sldId id="323" r:id="rId17"/>
    <p:sldId id="348" r:id="rId18"/>
    <p:sldId id="346" r:id="rId19"/>
    <p:sldId id="347" r:id="rId20"/>
    <p:sldId id="333" r:id="rId21"/>
    <p:sldId id="349" r:id="rId22"/>
    <p:sldId id="350" r:id="rId23"/>
    <p:sldId id="334" r:id="rId24"/>
    <p:sldId id="324" r:id="rId25"/>
    <p:sldId id="326" r:id="rId26"/>
    <p:sldId id="327" r:id="rId27"/>
    <p:sldId id="328" r:id="rId28"/>
    <p:sldId id="329" r:id="rId29"/>
    <p:sldId id="331" r:id="rId30"/>
    <p:sldId id="351" r:id="rId31"/>
    <p:sldId id="352" r:id="rId32"/>
    <p:sldId id="353" r:id="rId33"/>
    <p:sldId id="354" r:id="rId34"/>
    <p:sldId id="357" r:id="rId35"/>
    <p:sldId id="356" r:id="rId36"/>
    <p:sldId id="355" r:id="rId37"/>
    <p:sldId id="358" r:id="rId38"/>
    <p:sldId id="330" r:id="rId39"/>
    <p:sldId id="332" r:id="rId40"/>
    <p:sldId id="337" r:id="rId41"/>
    <p:sldId id="338" r:id="rId42"/>
    <p:sldId id="336" r:id="rId43"/>
    <p:sldId id="335" r:id="rId44"/>
  </p:sldIdLst>
  <p:sldSz cx="12192000" cy="6858000"/>
  <p:notesSz cx="6858000" cy="9144000"/>
  <p:embeddedFontLs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outure" panose="020B0604020202020204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EA2"/>
    <a:srgbClr val="EE7F42"/>
    <a:srgbClr val="246A5D"/>
    <a:srgbClr val="D33B0B"/>
    <a:srgbClr val="F24B3E"/>
    <a:srgbClr val="B88C00"/>
    <a:srgbClr val="DE0000"/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46224" autoAdjust="0"/>
  </p:normalViewPr>
  <p:slideViewPr>
    <p:cSldViewPr snapToGrid="0">
      <p:cViewPr varScale="1">
        <p:scale>
          <a:sx n="35" d="100"/>
          <a:sy n="35" d="100"/>
        </p:scale>
        <p:origin x="15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C94AE-2722-4C09-A986-8F2F8511A939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73EE1-EAA1-454D-8A69-5790FB31B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8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Hi </a:t>
            </a:r>
            <a:r>
              <a:rPr lang="en-US" dirty="0" smtClean="0"/>
              <a:t>e</a:t>
            </a:r>
            <a:r>
              <a:rPr lang="pl-PL" dirty="0" smtClean="0"/>
              <a:t>veryone</a:t>
            </a:r>
            <a:r>
              <a:rPr lang="pl-PL" dirty="0"/>
              <a:t>,</a:t>
            </a:r>
            <a:r>
              <a:rPr lang="pl-PL" baseline="0" dirty="0"/>
              <a:t> my name is Michal Iwanick</a:t>
            </a:r>
            <a:r>
              <a:rPr lang="en-US" baseline="0" dirty="0" err="1" smtClean="0"/>
              <a:t>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I’m </a:t>
            </a:r>
            <a:r>
              <a:rPr lang="en-US" baseline="0" dirty="0"/>
              <a:t>here today with </a:t>
            </a:r>
            <a:r>
              <a:rPr lang="pl-PL" baseline="0" dirty="0"/>
              <a:t>with Peter-Pike Sloan </a:t>
            </a:r>
            <a:r>
              <a:rPr lang="en-US" baseline="0" dirty="0"/>
              <a:t>and I’m going to talk about a </a:t>
            </a:r>
            <a:r>
              <a:rPr lang="pl-PL" baseline="0" dirty="0"/>
              <a:t>family of new spherical basis function </a:t>
            </a:r>
            <a:r>
              <a:rPr lang="en-US" baseline="0" dirty="0" smtClean="0"/>
              <a:t>that we call A</a:t>
            </a:r>
            <a:r>
              <a:rPr lang="pl-PL" baseline="0" dirty="0" smtClean="0"/>
              <a:t>mbient </a:t>
            </a:r>
            <a:r>
              <a:rPr lang="en-US" baseline="0" dirty="0" smtClean="0"/>
              <a:t>D</a:t>
            </a:r>
            <a:r>
              <a:rPr lang="pl-PL" baseline="0" dirty="0" smtClean="0"/>
              <a:t>ice</a:t>
            </a:r>
            <a:r>
              <a:rPr lang="en-US" baseline="0" dirty="0" smtClean="0"/>
              <a:t> (AD).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Why? Because</a:t>
            </a:r>
            <a:r>
              <a:rPr lang="pl-PL" baseline="0" dirty="0"/>
              <a:t> accessing memory from a shader is really costly in terms of </a:t>
            </a:r>
            <a:r>
              <a:rPr lang="en-US" baseline="0" dirty="0" smtClean="0"/>
              <a:t>the </a:t>
            </a:r>
            <a:r>
              <a:rPr lang="pl-PL" baseline="0" dirty="0" smtClean="0"/>
              <a:t>resources </a:t>
            </a:r>
            <a:r>
              <a:rPr lang="pl-PL" baseline="0" dirty="0"/>
              <a:t>it </a:t>
            </a:r>
            <a:r>
              <a:rPr lang="pl-PL" baseline="0" dirty="0" smtClean="0"/>
              <a:t>needs.</a:t>
            </a:r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/>
              <a:t>diagram here shows a simplified view of a compute unit on </a:t>
            </a:r>
            <a:r>
              <a:rPr lang="en-US" baseline="0" dirty="0" smtClean="0"/>
              <a:t>both </a:t>
            </a:r>
            <a:r>
              <a:rPr lang="en-US" baseline="0" dirty="0"/>
              <a:t>of the current generation consoles. </a:t>
            </a:r>
            <a:endParaRPr lang="en-US" baseline="0" dirty="0" smtClean="0"/>
          </a:p>
          <a:p>
            <a:r>
              <a:rPr lang="en-US" baseline="0" dirty="0" smtClean="0"/>
              <a:t>To </a:t>
            </a:r>
            <a:r>
              <a:rPr lang="en-US" baseline="0" dirty="0"/>
              <a:t>access memory we need </a:t>
            </a:r>
            <a:r>
              <a:rPr lang="pl-PL" baseline="0" dirty="0"/>
              <a:t>to allocate some registers to store the </a:t>
            </a:r>
            <a:r>
              <a:rPr lang="pl-PL" baseline="0" dirty="0" smtClean="0"/>
              <a:t>results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</a:t>
            </a:r>
            <a:r>
              <a:rPr lang="pl-PL" baseline="0" dirty="0" smtClean="0"/>
              <a:t>t </a:t>
            </a:r>
            <a:r>
              <a:rPr lang="pl-PL" baseline="0" dirty="0"/>
              <a:t>needs to send the actual fetch request to the texture unit, where it takes some amount of space in the internal </a:t>
            </a:r>
            <a:r>
              <a:rPr lang="pl-PL" baseline="0" dirty="0" smtClean="0"/>
              <a:t>queues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</a:t>
            </a:r>
            <a:r>
              <a:rPr lang="pl-PL" baseline="0" dirty="0" smtClean="0"/>
              <a:t>hen </a:t>
            </a:r>
            <a:r>
              <a:rPr lang="en-US" baseline="0" dirty="0" smtClean="0"/>
              <a:t>there is the bandwidth utilization between the compute unit </a:t>
            </a:r>
            <a:r>
              <a:rPr lang="pl-PL" baseline="0" dirty="0" smtClean="0"/>
              <a:t>and </a:t>
            </a:r>
            <a:r>
              <a:rPr lang="pl-PL" baseline="0" dirty="0"/>
              <a:t>L2. </a:t>
            </a:r>
            <a:endParaRPr lang="en-US" baseline="0" dirty="0" smtClean="0"/>
          </a:p>
          <a:p>
            <a:r>
              <a:rPr lang="en-US" baseline="0" dirty="0" smtClean="0"/>
              <a:t>O</a:t>
            </a:r>
            <a:r>
              <a:rPr lang="pl-PL" baseline="0" dirty="0" smtClean="0"/>
              <a:t>ur </a:t>
            </a:r>
            <a:r>
              <a:rPr lang="pl-PL" baseline="0" dirty="0"/>
              <a:t>main problem is that even without doing anything, just </a:t>
            </a:r>
            <a:r>
              <a:rPr lang="en-US" baseline="0" dirty="0" smtClean="0"/>
              <a:t>by </a:t>
            </a:r>
            <a:r>
              <a:rPr lang="pl-PL" baseline="0" dirty="0" smtClean="0"/>
              <a:t>using </a:t>
            </a:r>
            <a:r>
              <a:rPr lang="pl-PL" baseline="0" dirty="0"/>
              <a:t>constant ambient, all the other features that we have in the shader cause us to be </a:t>
            </a:r>
            <a:r>
              <a:rPr lang="pl-PL" baseline="0" dirty="0" smtClean="0"/>
              <a:t>limited </a:t>
            </a:r>
            <a:r>
              <a:rPr lang="pl-PL" baseline="0" dirty="0"/>
              <a:t>by the </a:t>
            </a:r>
            <a:r>
              <a:rPr lang="en-US" baseline="0" dirty="0" smtClean="0"/>
              <a:t>register</a:t>
            </a:r>
            <a:r>
              <a:rPr lang="pl-PL" baseline="0" dirty="0" smtClean="0"/>
              <a:t> </a:t>
            </a:r>
            <a:r>
              <a:rPr lang="pl-PL" baseline="0" dirty="0"/>
              <a:t>counts that we </a:t>
            </a:r>
            <a:r>
              <a:rPr lang="pl-PL" baseline="0" dirty="0" smtClean="0"/>
              <a:t>use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</a:t>
            </a:r>
            <a:r>
              <a:rPr lang="pl-PL" baseline="0" dirty="0" smtClean="0"/>
              <a:t>e’re </a:t>
            </a:r>
            <a:r>
              <a:rPr lang="pl-PL" baseline="0" dirty="0"/>
              <a:t>almost limited by the queues in the texture units, and while we </a:t>
            </a:r>
            <a:r>
              <a:rPr lang="pl-PL" baseline="0" dirty="0" smtClean="0"/>
              <a:t>have </a:t>
            </a:r>
            <a:r>
              <a:rPr lang="pl-PL" baseline="0" dirty="0"/>
              <a:t>some slack in the available bandwidth, we really want to avoid adding too many memory access </a:t>
            </a:r>
            <a:r>
              <a:rPr lang="pl-PL" baseline="0" dirty="0" smtClean="0"/>
              <a:t>request</a:t>
            </a:r>
            <a:r>
              <a:rPr lang="en-US" baseline="0" dirty="0" smtClean="0"/>
              <a:t>s</a:t>
            </a:r>
            <a:r>
              <a:rPr lang="pl-PL" baseline="0" dirty="0" smtClean="0"/>
              <a:t>.</a:t>
            </a:r>
            <a:endParaRPr lang="en-US" baseline="0" dirty="0" smtClean="0"/>
          </a:p>
          <a:p>
            <a:r>
              <a:rPr lang="pl-PL" baseline="0" dirty="0" smtClean="0"/>
              <a:t>All th</a:t>
            </a:r>
            <a:r>
              <a:rPr lang="en-US" baseline="0" dirty="0" smtClean="0"/>
              <a:t>ese</a:t>
            </a:r>
            <a:r>
              <a:rPr lang="pl-PL" baseline="0" dirty="0" smtClean="0"/>
              <a:t> </a:t>
            </a:r>
            <a:r>
              <a:rPr lang="pl-PL" baseline="0" dirty="0"/>
              <a:t>factors are in </a:t>
            </a:r>
            <a:r>
              <a:rPr lang="en-US" baseline="0" dirty="0" smtClean="0"/>
              <a:t>a </a:t>
            </a:r>
            <a:r>
              <a:rPr lang="pl-PL" baseline="0" dirty="0" smtClean="0"/>
              <a:t>delicate balance</a:t>
            </a:r>
            <a:r>
              <a:rPr lang="en-US" baseline="0" dirty="0" smtClean="0"/>
              <a:t>: </a:t>
            </a:r>
            <a:r>
              <a:rPr lang="pl-PL" baseline="0" dirty="0" smtClean="0"/>
              <a:t>you </a:t>
            </a:r>
            <a:r>
              <a:rPr lang="pl-PL" baseline="0" dirty="0"/>
              <a:t>can use more </a:t>
            </a:r>
            <a:r>
              <a:rPr lang="en-US" baseline="0" dirty="0" smtClean="0"/>
              <a:t>registers</a:t>
            </a:r>
            <a:r>
              <a:rPr lang="pl-PL" baseline="0" dirty="0" smtClean="0"/>
              <a:t>, </a:t>
            </a:r>
            <a:r>
              <a:rPr lang="pl-PL" baseline="0" dirty="0"/>
              <a:t>but </a:t>
            </a:r>
            <a:r>
              <a:rPr lang="en-US" baseline="0" dirty="0" smtClean="0"/>
              <a:t>then</a:t>
            </a:r>
            <a:r>
              <a:rPr lang="pl-PL" baseline="0" dirty="0" smtClean="0"/>
              <a:t> </a:t>
            </a:r>
            <a:r>
              <a:rPr lang="pl-PL" baseline="0" dirty="0"/>
              <a:t>you limit the number of shader instances you can have in </a:t>
            </a:r>
            <a:r>
              <a:rPr lang="pl-PL" baseline="0" dirty="0" smtClean="0"/>
              <a:t>flight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This, </a:t>
            </a:r>
            <a:r>
              <a:rPr lang="pl-PL" baseline="0" dirty="0" smtClean="0"/>
              <a:t>in turn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limits their ability to hide the memory lookup latency, etc</a:t>
            </a:r>
            <a:r>
              <a:rPr lang="pl-PL" baseline="0" dirty="0" smtClean="0"/>
              <a:t>.</a:t>
            </a:r>
            <a:endParaRPr lang="en-US" baseline="0" dirty="0" smtClean="0"/>
          </a:p>
          <a:p>
            <a:r>
              <a:rPr lang="pl-PL" dirty="0" smtClean="0"/>
              <a:t>16KB </a:t>
            </a:r>
            <a:r>
              <a:rPr lang="pl-PL" dirty="0"/>
              <a:t>of L1 / ( (avg)</a:t>
            </a:r>
            <a:r>
              <a:rPr lang="pl-PL" baseline="0" dirty="0"/>
              <a:t> </a:t>
            </a:r>
            <a:r>
              <a:rPr lang="pl-PL" dirty="0"/>
              <a:t>4 wavefronts/SIMD * 4 SIMDs/CU *</a:t>
            </a:r>
            <a:r>
              <a:rPr lang="pl-PL" baseline="0" dirty="0"/>
              <a:t> (avg) 4 lookups in flight * 64 </a:t>
            </a:r>
            <a:r>
              <a:rPr lang="pl-PL" baseline="0" dirty="0" smtClean="0"/>
              <a:t>bytes/cach</a:t>
            </a:r>
            <a:r>
              <a:rPr lang="en-US" baseline="0" dirty="0" smtClean="0"/>
              <a:t>e </a:t>
            </a:r>
            <a:r>
              <a:rPr lang="pl-PL" baseline="0" dirty="0" smtClean="0"/>
              <a:t>line </a:t>
            </a:r>
            <a:r>
              <a:rPr lang="pl-PL" baseline="0" dirty="0"/>
              <a:t>= 4096bytes ) = 4, so there’s room to hold 4 </a:t>
            </a:r>
            <a:r>
              <a:rPr lang="pl-PL" baseline="0" dirty="0" smtClean="0"/>
              <a:t>cache</a:t>
            </a:r>
            <a:r>
              <a:rPr lang="en-US" baseline="0" dirty="0" smtClean="0"/>
              <a:t>-</a:t>
            </a:r>
            <a:r>
              <a:rPr lang="pl-PL" baseline="0" dirty="0" smtClean="0"/>
              <a:t>lines </a:t>
            </a:r>
            <a:r>
              <a:rPr lang="pl-PL" baseline="0" dirty="0"/>
              <a:t>per </a:t>
            </a:r>
            <a:r>
              <a:rPr lang="pl-PL" baseline="0" dirty="0" smtClean="0"/>
              <a:t>wavefront </a:t>
            </a:r>
            <a:r>
              <a:rPr lang="pl-PL" baseline="0" dirty="0"/>
              <a:t>per </a:t>
            </a:r>
            <a:r>
              <a:rPr lang="pl-PL" baseline="0" dirty="0" smtClean="0"/>
              <a:t>lookup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</a:t>
            </a:r>
            <a:r>
              <a:rPr lang="pl-PL" baseline="0" dirty="0" smtClean="0"/>
              <a:t>here</a:t>
            </a:r>
            <a:r>
              <a:rPr lang="en-US" baseline="0" dirty="0" smtClean="0"/>
              <a:t> are</a:t>
            </a:r>
            <a:r>
              <a:rPr lang="pl-PL" baseline="0" dirty="0" smtClean="0"/>
              <a:t> </a:t>
            </a:r>
            <a:r>
              <a:rPr lang="pl-PL" baseline="0" dirty="0"/>
              <a:t>64 threads in </a:t>
            </a:r>
            <a:r>
              <a:rPr lang="en-US" baseline="0" dirty="0" smtClean="0"/>
              <a:t>each </a:t>
            </a:r>
            <a:r>
              <a:rPr lang="pl-PL" baseline="0" dirty="0" smtClean="0"/>
              <a:t>wavefront</a:t>
            </a:r>
            <a:r>
              <a:rPr lang="pl-PL" baseline="0" dirty="0"/>
              <a:t>, </a:t>
            </a:r>
            <a:r>
              <a:rPr lang="en-US" baseline="0" dirty="0" smtClean="0"/>
              <a:t>each thread performing</a:t>
            </a:r>
            <a:r>
              <a:rPr lang="pl-PL" baseline="0" dirty="0" smtClean="0"/>
              <a:t> </a:t>
            </a:r>
            <a:r>
              <a:rPr lang="pl-PL" baseline="0" dirty="0"/>
              <a:t>lookups from independent positions in </a:t>
            </a:r>
            <a:r>
              <a:rPr lang="pl-PL" baseline="0" dirty="0" smtClean="0"/>
              <a:t>textures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</a:t>
            </a:r>
            <a:r>
              <a:rPr lang="pl-PL" baseline="0" dirty="0" smtClean="0"/>
              <a:t>ookup </a:t>
            </a:r>
            <a:r>
              <a:rPr lang="pl-PL" baseline="0" dirty="0"/>
              <a:t>positions are usually close within </a:t>
            </a:r>
            <a:r>
              <a:rPr lang="en-US" baseline="0" dirty="0" smtClean="0"/>
              <a:t>a </a:t>
            </a:r>
            <a:r>
              <a:rPr lang="pl-PL" baseline="0" dirty="0" smtClean="0"/>
              <a:t>wavefront</a:t>
            </a:r>
            <a:r>
              <a:rPr lang="pl-PL" baseline="0" dirty="0"/>
              <a:t>, so </a:t>
            </a:r>
            <a:r>
              <a:rPr lang="en-US" baseline="0" dirty="0" smtClean="0"/>
              <a:t>it might not require all four cache lines</a:t>
            </a:r>
            <a:r>
              <a:rPr lang="pl-PL" baseline="0" dirty="0" smtClean="0"/>
              <a:t>, </a:t>
            </a:r>
            <a:r>
              <a:rPr lang="en-US" baseline="0" dirty="0" smtClean="0"/>
              <a:t>but </a:t>
            </a:r>
            <a:r>
              <a:rPr lang="pl-PL" baseline="0" dirty="0" smtClean="0"/>
              <a:t>there’s </a:t>
            </a:r>
            <a:r>
              <a:rPr lang="en-US" baseline="0" dirty="0" smtClean="0"/>
              <a:t>also </a:t>
            </a:r>
            <a:r>
              <a:rPr lang="pl-PL" baseline="0" dirty="0" smtClean="0"/>
              <a:t>not </a:t>
            </a:r>
            <a:r>
              <a:rPr lang="pl-PL" baseline="0" dirty="0"/>
              <a:t>really a lot of temporal </a:t>
            </a:r>
            <a:r>
              <a:rPr lang="pl-PL" baseline="0" dirty="0" smtClean="0"/>
              <a:t>reuse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M</a:t>
            </a:r>
            <a:r>
              <a:rPr lang="pl-PL" baseline="0" dirty="0" smtClean="0"/>
              <a:t>ostly </a:t>
            </a:r>
            <a:r>
              <a:rPr lang="en-US" baseline="0" dirty="0" smtClean="0"/>
              <a:t>there is </a:t>
            </a:r>
            <a:r>
              <a:rPr lang="pl-PL" baseline="0" dirty="0" smtClean="0"/>
              <a:t>spatial </a:t>
            </a:r>
            <a:r>
              <a:rPr lang="pl-PL" baseline="0" dirty="0"/>
              <a:t>reuse, </a:t>
            </a:r>
            <a:r>
              <a:rPr lang="en-US" baseline="0" dirty="0" smtClean="0"/>
              <a:t>with the </a:t>
            </a:r>
            <a:r>
              <a:rPr lang="pl-PL" baseline="0" dirty="0" smtClean="0"/>
              <a:t>L1</a:t>
            </a:r>
            <a:r>
              <a:rPr lang="pl-PL" baseline="0" dirty="0"/>
              <a:t>&lt;-&gt;L2 path </a:t>
            </a:r>
            <a:r>
              <a:rPr lang="pl-PL" baseline="0" dirty="0" smtClean="0"/>
              <a:t>cons</a:t>
            </a:r>
            <a:r>
              <a:rPr lang="en-US" baseline="0" dirty="0" err="1" smtClean="0"/>
              <a:t>tantly</a:t>
            </a:r>
            <a:r>
              <a:rPr lang="pl-PL" baseline="0" dirty="0" smtClean="0"/>
              <a:t> busy</a:t>
            </a:r>
            <a:r>
              <a:rPr lang="en-US" baseline="0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2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21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table here</a:t>
            </a:r>
            <a:r>
              <a:rPr lang="en-US" baseline="0" dirty="0"/>
              <a:t> shows the number of coefficients that have to be fetched from the memory to compute the diffuse lighting in some of the cases discussed before.</a:t>
            </a:r>
          </a:p>
          <a:p>
            <a:r>
              <a:rPr lang="pl-PL" baseline="0" dirty="0"/>
              <a:t>The interesting thing </a:t>
            </a:r>
            <a:r>
              <a:rPr lang="en-US" baseline="0" dirty="0"/>
              <a:t>here </a:t>
            </a:r>
            <a:r>
              <a:rPr lang="pl-PL" baseline="0" dirty="0"/>
              <a:t>is the </a:t>
            </a:r>
            <a:r>
              <a:rPr lang="en-US" baseline="0" dirty="0" smtClean="0"/>
              <a:t>AC</a:t>
            </a:r>
            <a:r>
              <a:rPr lang="pl-PL" baseline="0" dirty="0" smtClean="0"/>
              <a:t> </a:t>
            </a:r>
            <a:r>
              <a:rPr lang="pl-PL" baseline="0" dirty="0"/>
              <a:t>basis, which </a:t>
            </a:r>
            <a:r>
              <a:rPr lang="en-US" baseline="0" dirty="0" smtClean="0"/>
              <a:t>doesn’t </a:t>
            </a:r>
            <a:r>
              <a:rPr lang="pl-PL" baseline="0" dirty="0"/>
              <a:t>need all the coefficients to perform the </a:t>
            </a:r>
            <a:r>
              <a:rPr lang="pl-PL" baseline="0" dirty="0" smtClean="0"/>
              <a:t>evaluation.</a:t>
            </a:r>
            <a:endParaRPr lang="en-US" baseline="0" dirty="0" smtClean="0"/>
          </a:p>
          <a:p>
            <a:r>
              <a:rPr lang="en-US" baseline="0" dirty="0" smtClean="0"/>
              <a:t>This </a:t>
            </a:r>
            <a:r>
              <a:rPr lang="en-US" baseline="0" dirty="0"/>
              <a:t>is </a:t>
            </a:r>
            <a:r>
              <a:rPr lang="en-US" baseline="0" dirty="0" smtClean="0"/>
              <a:t>due to the fact that it </a:t>
            </a:r>
            <a:r>
              <a:rPr lang="en-US" baseline="0" dirty="0"/>
              <a:t>uses the clamped </a:t>
            </a:r>
            <a:r>
              <a:rPr lang="en-US" baseline="0" dirty="0" smtClean="0"/>
              <a:t>cos^2 lobes, which </a:t>
            </a:r>
            <a:r>
              <a:rPr lang="en-US" baseline="0" dirty="0"/>
              <a:t>have a local </a:t>
            </a:r>
            <a:r>
              <a:rPr lang="en-US" baseline="0" dirty="0" smtClean="0"/>
              <a:t>support.</a:t>
            </a:r>
            <a:endParaRPr lang="en-US" baseline="0" dirty="0"/>
          </a:p>
          <a:p>
            <a:r>
              <a:rPr lang="pl-PL" baseline="0" dirty="0" smtClean="0"/>
              <a:t>This </a:t>
            </a:r>
            <a:r>
              <a:rPr lang="pl-PL" baseline="0" dirty="0"/>
              <a:t>is a great property, and our main motivation was to find a modern alernative for </a:t>
            </a:r>
            <a:r>
              <a:rPr lang="pl-PL" baseline="0" dirty="0" smtClean="0"/>
              <a:t>that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something that would also be locally supported but provide better quality, comparable to at least </a:t>
            </a:r>
            <a:r>
              <a:rPr lang="pl-PL" baseline="0" dirty="0" smtClean="0"/>
              <a:t>3rd</a:t>
            </a:r>
            <a:r>
              <a:rPr lang="en-US" baseline="0" dirty="0" smtClean="0"/>
              <a:t>-order</a:t>
            </a:r>
            <a:r>
              <a:rPr lang="pl-PL" baseline="0" dirty="0" smtClean="0"/>
              <a:t> </a:t>
            </a:r>
            <a:r>
              <a:rPr lang="en-US" baseline="0" dirty="0" smtClean="0"/>
              <a:t>SH</a:t>
            </a:r>
            <a:r>
              <a:rPr lang="pl-PL" baseline="0" dirty="0" smtClean="0"/>
              <a:t> </a:t>
            </a:r>
            <a:r>
              <a:rPr lang="en-US" baseline="0" dirty="0" smtClean="0"/>
              <a:t>(</a:t>
            </a:r>
            <a:r>
              <a:rPr lang="pl-PL" baseline="0" dirty="0" smtClean="0"/>
              <a:t>but </a:t>
            </a:r>
            <a:r>
              <a:rPr lang="pl-PL" baseline="0" dirty="0"/>
              <a:t>at a lower </a:t>
            </a:r>
            <a:r>
              <a:rPr lang="en-US" baseline="0" dirty="0"/>
              <a:t>memory access </a:t>
            </a:r>
            <a:r>
              <a:rPr lang="pl-PL" baseline="0" dirty="0" smtClean="0"/>
              <a:t>cost</a:t>
            </a:r>
            <a:r>
              <a:rPr lang="en-US" baseline="0" dirty="0" smtClean="0"/>
              <a:t>).</a:t>
            </a:r>
          </a:p>
          <a:p>
            <a:r>
              <a:rPr lang="en-US" baseline="0" dirty="0" smtClean="0"/>
              <a:t>We </a:t>
            </a:r>
            <a:r>
              <a:rPr lang="en-US" baseline="0" dirty="0"/>
              <a:t>were fine with using more memory </a:t>
            </a:r>
            <a:r>
              <a:rPr lang="en-US" baseline="0" dirty="0" smtClean="0"/>
              <a:t>total as </a:t>
            </a:r>
            <a:r>
              <a:rPr lang="en-US" baseline="0" dirty="0"/>
              <a:t>those are things we can reason about and solve </a:t>
            </a:r>
            <a:r>
              <a:rPr lang="en-US" baseline="0" dirty="0" smtClean="0"/>
              <a:t>separately, as </a:t>
            </a:r>
            <a:r>
              <a:rPr lang="en-US" baseline="0" dirty="0"/>
              <a:t>long as we wouldn’t need to access it all</a:t>
            </a:r>
            <a:r>
              <a:rPr lang="en-US" baseline="0" dirty="0" smtClean="0"/>
              <a:t>.</a:t>
            </a:r>
          </a:p>
          <a:p>
            <a:endParaRPr lang="pl-P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30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</a:t>
            </a:r>
            <a:r>
              <a:rPr lang="pl-PL" dirty="0" smtClean="0"/>
              <a:t> </a:t>
            </a:r>
            <a:r>
              <a:rPr lang="pl-PL" dirty="0"/>
              <a:t>is </a:t>
            </a:r>
            <a:r>
              <a:rPr lang="pl-PL" dirty="0" smtClean="0"/>
              <a:t>base</a:t>
            </a:r>
            <a:r>
              <a:rPr lang="en-US" dirty="0" smtClean="0"/>
              <a:t>d, unsurprisingly,</a:t>
            </a:r>
            <a:r>
              <a:rPr lang="en-US" baseline="0" dirty="0" smtClean="0"/>
              <a:t> </a:t>
            </a:r>
            <a:r>
              <a:rPr lang="pl-PL" dirty="0" smtClean="0"/>
              <a:t>on</a:t>
            </a:r>
            <a:r>
              <a:rPr lang="en-US" dirty="0" smtClean="0"/>
              <a:t> a</a:t>
            </a:r>
            <a:r>
              <a:rPr lang="pl-PL" baseline="0" dirty="0" smtClean="0"/>
              <a:t> cube</a:t>
            </a:r>
            <a:r>
              <a:rPr lang="en-US" baseline="0" dirty="0" smtClean="0"/>
              <a:t>:</a:t>
            </a:r>
            <a:r>
              <a:rPr lang="pl-PL" baseline="0" dirty="0" smtClean="0"/>
              <a:t> </a:t>
            </a:r>
            <a:r>
              <a:rPr lang="pl-PL" baseline="0" dirty="0"/>
              <a:t>each lobe points to one of its </a:t>
            </a:r>
            <a:r>
              <a:rPr lang="pl-PL" baseline="0" dirty="0" smtClean="0"/>
              <a:t>faces.</a:t>
            </a:r>
            <a:endParaRPr lang="en-US" baseline="0" dirty="0" smtClean="0"/>
          </a:p>
          <a:p>
            <a:r>
              <a:rPr lang="en-US" baseline="0" dirty="0" smtClean="0"/>
              <a:t>A c</a:t>
            </a:r>
            <a:r>
              <a:rPr lang="pl-PL" baseline="0" dirty="0" smtClean="0"/>
              <a:t>ube </a:t>
            </a:r>
            <a:r>
              <a:rPr lang="pl-PL" baseline="0" dirty="0"/>
              <a:t>has </a:t>
            </a:r>
            <a:r>
              <a:rPr lang="pl-PL" baseline="0" dirty="0" smtClean="0"/>
              <a:t>th</a:t>
            </a:r>
            <a:r>
              <a:rPr lang="en-US" baseline="0" dirty="0" smtClean="0"/>
              <a:t>e</a:t>
            </a:r>
            <a:r>
              <a:rPr lang="pl-PL" baseline="0" dirty="0" smtClean="0"/>
              <a:t> conv</a:t>
            </a:r>
            <a:r>
              <a:rPr lang="en-US" baseline="0" dirty="0" smtClean="0"/>
              <a:t>e</a:t>
            </a:r>
            <a:r>
              <a:rPr lang="pl-PL" baseline="0" dirty="0" smtClean="0"/>
              <a:t>nient </a:t>
            </a:r>
            <a:r>
              <a:rPr lang="pl-PL" baseline="0" dirty="0"/>
              <a:t>property that it’s really easy to figure out which 3 faces are aligned with a given </a:t>
            </a:r>
            <a:r>
              <a:rPr lang="pl-PL" baseline="0" dirty="0" smtClean="0"/>
              <a:t>direction</a:t>
            </a:r>
            <a:r>
              <a:rPr lang="en-US" baseline="0" dirty="0" smtClean="0"/>
              <a:t>, and thus </a:t>
            </a:r>
            <a:r>
              <a:rPr lang="en-US" baseline="0" dirty="0" err="1" smtClean="0"/>
              <a:t>wh</a:t>
            </a:r>
            <a:r>
              <a:rPr lang="pl-PL" baseline="0" dirty="0" smtClean="0"/>
              <a:t>ich </a:t>
            </a:r>
            <a:r>
              <a:rPr lang="pl-PL" baseline="0" dirty="0"/>
              <a:t>3 lobes </a:t>
            </a:r>
            <a:r>
              <a:rPr lang="pl-PL" baseline="0" dirty="0" smtClean="0"/>
              <a:t>we</a:t>
            </a:r>
            <a:r>
              <a:rPr lang="en-US" baseline="0" dirty="0" smtClean="0"/>
              <a:t> are going to </a:t>
            </a:r>
            <a:r>
              <a:rPr lang="pl-PL" baseline="0" dirty="0" smtClean="0"/>
              <a:t>need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</a:t>
            </a:r>
            <a:r>
              <a:rPr lang="pl-PL" baseline="0" dirty="0" smtClean="0"/>
              <a:t>e </a:t>
            </a:r>
            <a:r>
              <a:rPr lang="pl-PL" baseline="0" dirty="0"/>
              <a:t>just take the signs of the direction vector coordinates. </a:t>
            </a:r>
          </a:p>
          <a:p>
            <a:r>
              <a:rPr lang="pl-PL" baseline="0" dirty="0"/>
              <a:t>Our idea was to find a similar indexing scheme for some other regular </a:t>
            </a:r>
            <a:r>
              <a:rPr lang="pl-PL" baseline="0" dirty="0" smtClean="0"/>
              <a:t>polyhedron.</a:t>
            </a:r>
            <a:endParaRPr lang="en-US" baseline="0" dirty="0" smtClean="0"/>
          </a:p>
          <a:p>
            <a:r>
              <a:rPr lang="en-US" baseline="0" dirty="0" smtClean="0"/>
              <a:t>A</a:t>
            </a:r>
            <a:r>
              <a:rPr lang="pl-PL" baseline="0" dirty="0" smtClean="0"/>
              <a:t>fter </a:t>
            </a:r>
            <a:r>
              <a:rPr lang="pl-PL" baseline="0" dirty="0"/>
              <a:t>looking into it a bit, we found </a:t>
            </a:r>
            <a:r>
              <a:rPr lang="en-US" baseline="0" dirty="0" smtClean="0"/>
              <a:t>one for </a:t>
            </a:r>
            <a:r>
              <a:rPr lang="en-US" baseline="0" dirty="0"/>
              <a:t>icosahedron</a:t>
            </a:r>
            <a:r>
              <a:rPr lang="pl-PL" baseline="0" dirty="0"/>
              <a:t>, and we based our basis on</a:t>
            </a:r>
            <a:r>
              <a:rPr lang="en-US" baseline="0" dirty="0"/>
              <a:t> that</a:t>
            </a:r>
            <a:r>
              <a:rPr lang="pl-PL" baseline="0" dirty="0"/>
              <a:t>. </a:t>
            </a:r>
          </a:p>
          <a:p>
            <a:r>
              <a:rPr lang="en-US" baseline="0" dirty="0"/>
              <a:t>The basis comes in </a:t>
            </a:r>
            <a:r>
              <a:rPr lang="en-US" baseline="0" dirty="0" smtClean="0"/>
              <a:t>different </a:t>
            </a:r>
            <a:r>
              <a:rPr lang="en-US" baseline="0" dirty="0"/>
              <a:t>variants, and w</a:t>
            </a:r>
            <a:r>
              <a:rPr lang="pl-PL" baseline="0" dirty="0"/>
              <a:t>e called the </a:t>
            </a:r>
            <a:r>
              <a:rPr lang="en-US" baseline="0" dirty="0" smtClean="0"/>
              <a:t>whole </a:t>
            </a:r>
            <a:r>
              <a:rPr lang="pl-PL" baseline="0" dirty="0"/>
              <a:t>family Ambient Dice, as a reference to Ambient Cube and </a:t>
            </a:r>
            <a:r>
              <a:rPr lang="pl-PL" baseline="0" dirty="0" smtClean="0"/>
              <a:t>20</a:t>
            </a:r>
            <a:r>
              <a:rPr lang="en-US" baseline="0" dirty="0" smtClean="0"/>
              <a:t>-</a:t>
            </a:r>
            <a:r>
              <a:rPr lang="pl-PL" baseline="0" dirty="0" smtClean="0"/>
              <a:t>sided </a:t>
            </a:r>
            <a:r>
              <a:rPr lang="pl-PL" baseline="0" dirty="0"/>
              <a:t>die from </a:t>
            </a:r>
            <a:r>
              <a:rPr lang="en-US" baseline="0" dirty="0" smtClean="0"/>
              <a:t>pen and paper</a:t>
            </a:r>
            <a:r>
              <a:rPr lang="pl-PL" baseline="0" dirty="0" smtClean="0"/>
              <a:t> </a:t>
            </a:r>
            <a:r>
              <a:rPr lang="en-US" baseline="0" dirty="0" smtClean="0"/>
              <a:t>role-playing games.</a:t>
            </a:r>
            <a:endParaRPr lang="pl-P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22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The</a:t>
            </a:r>
            <a:r>
              <a:rPr lang="pl-PL" baseline="0" dirty="0"/>
              <a:t> general idea is to take the icosahedron, find an efficient indexing scheme and create a basis through </a:t>
            </a:r>
            <a:r>
              <a:rPr lang="pl-PL" baseline="0" dirty="0" smtClean="0"/>
              <a:t>sca</a:t>
            </a:r>
            <a:r>
              <a:rPr lang="en-US" baseline="0" dirty="0" err="1" smtClean="0"/>
              <a:t>tt</a:t>
            </a:r>
            <a:r>
              <a:rPr lang="pl-PL" baseline="0" dirty="0" smtClean="0"/>
              <a:t>ered </a:t>
            </a:r>
            <a:r>
              <a:rPr lang="pl-PL" baseline="0" dirty="0"/>
              <a:t>data </a:t>
            </a:r>
            <a:r>
              <a:rPr lang="pl-PL" baseline="0" dirty="0" smtClean="0"/>
              <a:t>interpolation.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We </a:t>
            </a:r>
            <a:r>
              <a:rPr lang="pl-PL" baseline="0" dirty="0"/>
              <a:t>would store something at the vertices </a:t>
            </a:r>
            <a:r>
              <a:rPr lang="pl-PL" baseline="0" dirty="0" smtClean="0"/>
              <a:t>and</a:t>
            </a:r>
            <a:r>
              <a:rPr lang="en-US" baseline="0" dirty="0" smtClean="0"/>
              <a:t>/</a:t>
            </a:r>
            <a:r>
              <a:rPr lang="pl-PL" baseline="0" dirty="0" smtClean="0"/>
              <a:t>or </a:t>
            </a:r>
            <a:r>
              <a:rPr lang="pl-PL" baseline="0" dirty="0"/>
              <a:t>faces of the polyhedron, and define some way of interpolating those values across the whole </a:t>
            </a:r>
            <a:r>
              <a:rPr lang="pl-PL" baseline="0" dirty="0" smtClean="0"/>
              <a:t>sphere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and this will give us the </a:t>
            </a:r>
            <a:r>
              <a:rPr lang="pl-PL" baseline="0" dirty="0" smtClean="0"/>
              <a:t>sp</a:t>
            </a:r>
            <a:r>
              <a:rPr lang="en-US" baseline="0" dirty="0" smtClean="0"/>
              <a:t>h</a:t>
            </a:r>
            <a:r>
              <a:rPr lang="pl-PL" baseline="0" dirty="0" smtClean="0"/>
              <a:t>erical basis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9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First</a:t>
            </a:r>
            <a:r>
              <a:rPr lang="en-US" dirty="0" smtClean="0"/>
              <a:t>,</a:t>
            </a:r>
            <a:r>
              <a:rPr lang="pl-PL" dirty="0" smtClean="0"/>
              <a:t> </a:t>
            </a:r>
            <a:r>
              <a:rPr lang="pl-PL" dirty="0"/>
              <a:t>the indexing </a:t>
            </a:r>
            <a:r>
              <a:rPr lang="pl-PL" dirty="0" smtClean="0"/>
              <a:t>scheme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If</a:t>
            </a:r>
            <a:r>
              <a:rPr lang="en-US" baseline="0" dirty="0"/>
              <a:t> you look at </a:t>
            </a:r>
            <a:r>
              <a:rPr lang="en-US" baseline="0" dirty="0" smtClean="0"/>
              <a:t>an icosahedron </a:t>
            </a:r>
            <a:r>
              <a:rPr lang="en-US" baseline="0" dirty="0"/>
              <a:t>it’s not really obvious how to figure out which triangle you’re pointing to.</a:t>
            </a:r>
          </a:p>
          <a:p>
            <a:r>
              <a:rPr lang="pl-PL" dirty="0" smtClean="0"/>
              <a:t>We</a:t>
            </a:r>
            <a:r>
              <a:rPr lang="pl-PL" baseline="0" dirty="0" smtClean="0"/>
              <a:t> </a:t>
            </a:r>
            <a:r>
              <a:rPr lang="pl-PL" baseline="0" dirty="0"/>
              <a:t>base the indexing scheme on the construction of the icosahrdon from an </a:t>
            </a:r>
            <a:r>
              <a:rPr lang="pl-PL" baseline="0" dirty="0" smtClean="0"/>
              <a:t>octahedron.</a:t>
            </a:r>
            <a:endParaRPr lang="en-US" baseline="0" dirty="0" smtClean="0"/>
          </a:p>
          <a:p>
            <a:r>
              <a:rPr lang="pl-PL" baseline="0" dirty="0" smtClean="0"/>
              <a:t>If </a:t>
            </a:r>
            <a:r>
              <a:rPr lang="pl-PL" baseline="0" dirty="0"/>
              <a:t>we take the octahedron </a:t>
            </a:r>
            <a:r>
              <a:rPr lang="en-US" baseline="0" dirty="0"/>
              <a:t>oriented along cardinal axes, </a:t>
            </a:r>
            <a:r>
              <a:rPr lang="pl-PL" baseline="0" dirty="0"/>
              <a:t>and split its vertices into two, </a:t>
            </a:r>
            <a:r>
              <a:rPr lang="en-US" baseline="0" dirty="0"/>
              <a:t>insert extra edges there, and expand them </a:t>
            </a:r>
            <a:r>
              <a:rPr lang="pl-PL" baseline="0" dirty="0" smtClean="0"/>
              <a:t>when </a:t>
            </a:r>
            <a:r>
              <a:rPr lang="pl-PL" baseline="0" dirty="0"/>
              <a:t>all the edges are the same length, we get an icosahedron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78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2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50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8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</a:t>
            </a:r>
            <a:r>
              <a:rPr lang="en-US" dirty="0"/>
              <a:t>omething that I really want to cover today</a:t>
            </a:r>
            <a:r>
              <a:rPr lang="en-US" baseline="0" dirty="0"/>
              <a:t> is not only the details of the research itself, but also what were the motivations for certain choices that we made, what were the constraints on our </a:t>
            </a:r>
            <a:r>
              <a:rPr lang="en-US" baseline="0" dirty="0" smtClean="0"/>
              <a:t>solution.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Because </a:t>
            </a:r>
            <a:r>
              <a:rPr lang="en-US" baseline="0" dirty="0"/>
              <a:t>we work in games, we work for Activision Central Tech, doing R&amp;D for various studios, most notably for the Call Of Duty </a:t>
            </a:r>
            <a:r>
              <a:rPr lang="en-US" baseline="0" dirty="0" smtClean="0"/>
              <a:t>franchise.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</a:t>
            </a:r>
            <a:r>
              <a:rPr lang="en-US" baseline="0" dirty="0"/>
              <a:t>even though it is “R&amp;D” it’s mostly driven by the “D“ part – which means that we’re doing the research for a particular title, it needs to be ready on time, we are actually responsible for putting it in the final game, and it needs to run within a very strict performance and memory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6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It</a:t>
            </a:r>
            <a:r>
              <a:rPr lang="pl-PL" baseline="0" dirty="0"/>
              <a:t> has some </a:t>
            </a:r>
            <a:r>
              <a:rPr lang="pl-PL" baseline="0" dirty="0" smtClean="0"/>
              <a:t>conv</a:t>
            </a:r>
            <a:r>
              <a:rPr lang="en-US" baseline="0" dirty="0" smtClean="0"/>
              <a:t>e</a:t>
            </a:r>
            <a:r>
              <a:rPr lang="pl-PL" baseline="0" dirty="0" smtClean="0"/>
              <a:t>nient properties</a:t>
            </a:r>
            <a:r>
              <a:rPr lang="en-US" baseline="0" dirty="0" smtClean="0"/>
              <a:t>.</a:t>
            </a:r>
            <a:endParaRPr lang="pl-PL" baseline="0" dirty="0"/>
          </a:p>
          <a:p>
            <a:r>
              <a:rPr lang="pl-PL" baseline="0" dirty="0" smtClean="0"/>
              <a:t>First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all its vertices are of one of three </a:t>
            </a:r>
            <a:r>
              <a:rPr lang="pl-PL" baseline="0" dirty="0" smtClean="0"/>
              <a:t>form</a:t>
            </a:r>
            <a:r>
              <a:rPr lang="en-US" baseline="0" dirty="0" smtClean="0"/>
              <a:t>s</a:t>
            </a:r>
            <a:r>
              <a:rPr lang="pl-PL" baseline="0" dirty="0" smtClean="0"/>
              <a:t>, </a:t>
            </a:r>
            <a:r>
              <a:rPr lang="pl-PL" baseline="0" dirty="0"/>
              <a:t>where </a:t>
            </a:r>
            <a:r>
              <a:rPr lang="en-US" baseline="0" dirty="0"/>
              <a:t>capital phi</a:t>
            </a:r>
            <a:r>
              <a:rPr lang="pl-PL" baseline="0" dirty="0"/>
              <a:t> is the reciprocal of the golden </a:t>
            </a:r>
            <a:r>
              <a:rPr lang="pl-PL" baseline="0" dirty="0" smtClean="0"/>
              <a:t>ratio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</a:t>
            </a:r>
            <a:r>
              <a:rPr lang="pl-PL" baseline="0" dirty="0" smtClean="0"/>
              <a:t>s </a:t>
            </a:r>
            <a:r>
              <a:rPr lang="pl-PL" baseline="0" dirty="0"/>
              <a:t>you can see they are just cyclic permutations of each other, there are 4 vertices in each of such groups, two antipodal pairs, and we can </a:t>
            </a:r>
            <a:r>
              <a:rPr lang="en-US" baseline="0" dirty="0"/>
              <a:t>assign an </a:t>
            </a:r>
            <a:r>
              <a:rPr lang="pl-PL" baseline="0" dirty="0"/>
              <a:t>index </a:t>
            </a:r>
            <a:r>
              <a:rPr lang="en-US" baseline="0" dirty="0"/>
              <a:t>to </a:t>
            </a:r>
            <a:r>
              <a:rPr lang="pl-PL" baseline="0" dirty="0"/>
              <a:t>them by extraxting the sign </a:t>
            </a:r>
            <a:r>
              <a:rPr lang="pl-PL" baseline="0" dirty="0" smtClean="0"/>
              <a:t>bits</a:t>
            </a:r>
            <a:r>
              <a:rPr lang="en-US" baseline="0" dirty="0" smtClean="0"/>
              <a:t>: </a:t>
            </a:r>
            <a:r>
              <a:rPr lang="en-US" baseline="0" dirty="0"/>
              <a:t>group </a:t>
            </a:r>
            <a:r>
              <a:rPr lang="en-US" baseline="0" dirty="0" smtClean="0"/>
              <a:t>A </a:t>
            </a:r>
            <a:r>
              <a:rPr lang="en-US" baseline="0" dirty="0"/>
              <a:t>will have indices 0-3, group </a:t>
            </a:r>
            <a:r>
              <a:rPr lang="en-US" baseline="0" dirty="0" smtClean="0"/>
              <a:t>B will have 4-7, </a:t>
            </a:r>
            <a:r>
              <a:rPr lang="en-US" baseline="0" dirty="0" err="1" smtClean="0"/>
              <a:t>etc</a:t>
            </a:r>
            <a:r>
              <a:rPr lang="pl-PL" baseline="0" dirty="0" smtClean="0"/>
              <a:t>.</a:t>
            </a:r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28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56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3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icosahedron </a:t>
            </a:r>
            <a:r>
              <a:rPr lang="en-US" baseline="0" dirty="0"/>
              <a:t>has 20 faces, all </a:t>
            </a:r>
            <a:r>
              <a:rPr lang="en-US" baseline="0" dirty="0" smtClean="0"/>
              <a:t>triangles, </a:t>
            </a:r>
            <a:r>
              <a:rPr lang="en-US" baseline="0" dirty="0"/>
              <a:t>and we divide them into “base” </a:t>
            </a:r>
            <a:r>
              <a:rPr lang="en-US" baseline="0" dirty="0" smtClean="0"/>
              <a:t>triangles, that </a:t>
            </a:r>
            <a:r>
              <a:rPr lang="en-US" baseline="0" dirty="0"/>
              <a:t>are entirely contained within an octant of a coordinate </a:t>
            </a:r>
            <a:r>
              <a:rPr lang="en-US" baseline="0" dirty="0" smtClean="0"/>
              <a:t>system, </a:t>
            </a:r>
            <a:r>
              <a:rPr lang="en-US" baseline="0" dirty="0"/>
              <a:t>and the 3 groups of “side” </a:t>
            </a:r>
            <a:r>
              <a:rPr lang="en-US" baseline="0" dirty="0" smtClean="0"/>
              <a:t>triangles, </a:t>
            </a:r>
            <a:r>
              <a:rPr lang="en-US" baseline="0" dirty="0"/>
              <a:t>where triangles in each of group intersect one </a:t>
            </a:r>
            <a:r>
              <a:rPr lang="en-US" baseline="0" dirty="0" smtClean="0"/>
              <a:t>plane </a:t>
            </a:r>
            <a:r>
              <a:rPr lang="en-US" baseline="0" dirty="0"/>
              <a:t>of the coordinate </a:t>
            </a:r>
            <a:r>
              <a:rPr lang="en-US" baseline="0" dirty="0" smtClean="0"/>
              <a:t>system.</a:t>
            </a:r>
          </a:p>
          <a:p>
            <a:endParaRPr lang="pl-P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2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</a:t>
            </a:r>
            <a:r>
              <a:rPr lang="pl-PL" baseline="0" dirty="0" smtClean="0"/>
              <a:t>hen </a:t>
            </a:r>
            <a:r>
              <a:rPr lang="pl-PL" baseline="0" dirty="0"/>
              <a:t>we want to figure out which triangle a given direction points to, we first figure out which octant it’s pointing </a:t>
            </a:r>
            <a:r>
              <a:rPr lang="pl-PL" baseline="0" dirty="0" smtClean="0"/>
              <a:t>to</a:t>
            </a:r>
            <a:r>
              <a:rPr lang="en-US" baseline="0" dirty="0" smtClean="0"/>
              <a:t>, </a:t>
            </a:r>
            <a:r>
              <a:rPr lang="pl-PL" baseline="0" dirty="0" smtClean="0"/>
              <a:t>by </a:t>
            </a:r>
            <a:r>
              <a:rPr lang="pl-PL" baseline="0" dirty="0"/>
              <a:t>simply extracting the sign bits from the direction vector. </a:t>
            </a:r>
            <a:endParaRPr lang="en-US" baseline="0" dirty="0"/>
          </a:p>
          <a:p>
            <a:r>
              <a:rPr lang="en-US" baseline="0" dirty="0"/>
              <a:t>Given the octant there are 4 triangles to choose from and you can make the choice with some </a:t>
            </a:r>
            <a:r>
              <a:rPr lang="en-US" baseline="0" dirty="0" smtClean="0"/>
              <a:t>simple </a:t>
            </a:r>
            <a:r>
              <a:rPr lang="en-US" baseline="0" dirty="0"/>
              <a:t>math. In the end you have an index of a triangle, the coordinates of its three </a:t>
            </a:r>
            <a:r>
              <a:rPr lang="en-US" baseline="0" dirty="0" smtClean="0"/>
              <a:t>vertices, </a:t>
            </a:r>
            <a:r>
              <a:rPr lang="en-US" baseline="0" dirty="0"/>
              <a:t>and their indices from 0 to 11.</a:t>
            </a:r>
          </a:p>
          <a:p>
            <a:r>
              <a:rPr lang="en-US" baseline="0" dirty="0"/>
              <a:t>The </a:t>
            </a:r>
            <a:r>
              <a:rPr lang="en-US" baseline="0" dirty="0" smtClean="0"/>
              <a:t>pseudo-code </a:t>
            </a:r>
            <a:r>
              <a:rPr lang="en-US" baseline="0" dirty="0"/>
              <a:t>is in the paper, and it’s actually super simple.</a:t>
            </a:r>
          </a:p>
          <a:p>
            <a:r>
              <a:rPr lang="pl-PL" baseline="0" dirty="0"/>
              <a:t>Given the octant we can either point to the base triangle or one of the side </a:t>
            </a:r>
            <a:r>
              <a:rPr lang="pl-PL" baseline="0" dirty="0" smtClean="0"/>
              <a:t>triangles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each belonging to a different </a:t>
            </a:r>
            <a:r>
              <a:rPr lang="pl-PL" baseline="0" dirty="0" smtClean="0"/>
              <a:t>group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We</a:t>
            </a:r>
            <a:r>
              <a:rPr lang="pl-PL" baseline="0" dirty="0" smtClean="0"/>
              <a:t> </a:t>
            </a:r>
            <a:r>
              <a:rPr lang="pl-PL" baseline="0" dirty="0"/>
              <a:t>can just check the direction </a:t>
            </a:r>
            <a:r>
              <a:rPr lang="pl-PL" baseline="0" dirty="0" smtClean="0"/>
              <a:t>agains</a:t>
            </a:r>
            <a:r>
              <a:rPr lang="en-US" baseline="0" dirty="0" smtClean="0"/>
              <a:t>t</a:t>
            </a:r>
            <a:r>
              <a:rPr lang="pl-PL" baseline="0" dirty="0" smtClean="0"/>
              <a:t> </a:t>
            </a:r>
            <a:r>
              <a:rPr lang="pl-PL" baseline="0" dirty="0"/>
              <a:t>the planes passing through the edges of the base </a:t>
            </a:r>
            <a:r>
              <a:rPr lang="pl-PL" baseline="0" dirty="0" smtClean="0"/>
              <a:t>triangle.</a:t>
            </a:r>
            <a:endParaRPr lang="en-US" baseline="0" dirty="0" smtClean="0"/>
          </a:p>
          <a:p>
            <a:r>
              <a:rPr lang="pl-PL" baseline="0" dirty="0" smtClean="0"/>
              <a:t>Because </a:t>
            </a:r>
            <a:r>
              <a:rPr lang="pl-PL" baseline="0" dirty="0"/>
              <a:t>of all the symetries, this can be done in </a:t>
            </a:r>
            <a:r>
              <a:rPr lang="en-US" baseline="0" dirty="0" smtClean="0"/>
              <a:t>the </a:t>
            </a:r>
            <a:r>
              <a:rPr lang="pl-PL" baseline="0" dirty="0" smtClean="0"/>
              <a:t>+++ </a:t>
            </a:r>
            <a:r>
              <a:rPr lang="pl-PL" baseline="0" dirty="0"/>
              <a:t>octant, and the dot products </a:t>
            </a:r>
            <a:r>
              <a:rPr lang="pl-PL" baseline="0" dirty="0" smtClean="0"/>
              <a:t>neede</a:t>
            </a:r>
            <a:r>
              <a:rPr lang="en-US" baseline="0" dirty="0" smtClean="0"/>
              <a:t>d</a:t>
            </a:r>
            <a:r>
              <a:rPr lang="pl-PL" baseline="0" dirty="0" smtClean="0"/>
              <a:t> </a:t>
            </a:r>
            <a:r>
              <a:rPr lang="pl-PL" baseline="0" dirty="0"/>
              <a:t>for the tests are computed </a:t>
            </a:r>
            <a:r>
              <a:rPr lang="pl-PL" baseline="0" dirty="0" smtClean="0"/>
              <a:t>agains</a:t>
            </a:r>
            <a:r>
              <a:rPr lang="en-US" baseline="0" dirty="0" smtClean="0"/>
              <a:t>t</a:t>
            </a:r>
            <a:r>
              <a:rPr lang="pl-PL" baseline="0" dirty="0" smtClean="0"/>
              <a:t> </a:t>
            </a:r>
            <a:r>
              <a:rPr lang="pl-PL" baseline="0" dirty="0"/>
              <a:t>vectors with one coordinate equal to 1, so they </a:t>
            </a:r>
            <a:r>
              <a:rPr lang="pl-PL" baseline="0" dirty="0" smtClean="0"/>
              <a:t>boil </a:t>
            </a:r>
            <a:r>
              <a:rPr lang="pl-PL" baseline="0" dirty="0"/>
              <a:t>down to two multiply-adds. </a:t>
            </a:r>
          </a:p>
          <a:p>
            <a:r>
              <a:rPr lang="pl-PL" baseline="0" dirty="0"/>
              <a:t>Each vertex of the base triangle is from a different group, so if we point to the base triangle, we just use them, multiplied by the bit signs from the </a:t>
            </a:r>
            <a:r>
              <a:rPr lang="pl-PL" baseline="0" dirty="0" smtClean="0"/>
              <a:t>direction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</a:t>
            </a:r>
            <a:r>
              <a:rPr lang="pl-PL" baseline="0" dirty="0" smtClean="0"/>
              <a:t>f </a:t>
            </a:r>
            <a:r>
              <a:rPr lang="pl-PL" baseline="0" dirty="0"/>
              <a:t>we use any of the side triangles, one of the vertices gets replaced with a vertex from another group with one coordinate flipped.</a:t>
            </a:r>
          </a:p>
          <a:p>
            <a:r>
              <a:rPr lang="pl-PL" baseline="0" dirty="0"/>
              <a:t>And however complicated this sounds, the code for that is </a:t>
            </a:r>
            <a:r>
              <a:rPr lang="pl-PL" baseline="0" dirty="0" smtClean="0"/>
              <a:t>actu</a:t>
            </a:r>
            <a:r>
              <a:rPr lang="en-US" baseline="0" dirty="0" smtClean="0"/>
              <a:t>a</a:t>
            </a:r>
            <a:r>
              <a:rPr lang="pl-PL" baseline="0" dirty="0" smtClean="0"/>
              <a:t>lly </a:t>
            </a:r>
            <a:r>
              <a:rPr lang="pl-PL" baseline="0" dirty="0"/>
              <a:t>really simple, and it’s in the paper.</a:t>
            </a:r>
            <a:endParaRPr lang="pl-P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11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No</a:t>
            </a:r>
            <a:r>
              <a:rPr lang="en-US" dirty="0" smtClean="0"/>
              <a:t>w</a:t>
            </a:r>
            <a:r>
              <a:rPr lang="pl-PL" dirty="0" smtClean="0"/>
              <a:t> </a:t>
            </a:r>
            <a:r>
              <a:rPr lang="pl-PL" dirty="0"/>
              <a:t>we need</a:t>
            </a:r>
            <a:r>
              <a:rPr lang="pl-PL" baseline="0" dirty="0"/>
              <a:t> to figure out how to interpolate the data across the </a:t>
            </a:r>
            <a:r>
              <a:rPr lang="pl-PL" baseline="0" dirty="0" smtClean="0"/>
              <a:t>icosahedron</a:t>
            </a:r>
            <a:r>
              <a:rPr lang="en-US" baseline="0" dirty="0" smtClean="0"/>
              <a:t>.</a:t>
            </a:r>
            <a:endParaRPr lang="pl-P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Of course the most obvious</a:t>
            </a:r>
            <a:r>
              <a:rPr lang="pl-PL" baseline="0" dirty="0"/>
              <a:t> solution would be to just use linear </a:t>
            </a:r>
            <a:r>
              <a:rPr lang="pl-PL" baseline="0" dirty="0" smtClean="0"/>
              <a:t>interpolation</a:t>
            </a:r>
            <a:r>
              <a:rPr lang="en-US" baseline="0" dirty="0" smtClean="0"/>
              <a:t>:</a:t>
            </a:r>
            <a:r>
              <a:rPr lang="pl-PL" baseline="0" dirty="0" smtClean="0"/>
              <a:t> </a:t>
            </a:r>
            <a:r>
              <a:rPr lang="pl-PL" baseline="0" dirty="0"/>
              <a:t>that would only require storing a single RGB value for every vertex, and evaluation would only require fetching the 3 values of the vertices of the triangle we’re pointing </a:t>
            </a:r>
            <a:r>
              <a:rPr lang="pl-PL" baseline="0" dirty="0" smtClean="0"/>
              <a:t>to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</a:t>
            </a:r>
            <a:r>
              <a:rPr lang="pl-PL" baseline="0" dirty="0" smtClean="0"/>
              <a:t>nfortunat</a:t>
            </a:r>
            <a:r>
              <a:rPr lang="en-US" baseline="0" dirty="0" smtClean="0"/>
              <a:t>e</a:t>
            </a:r>
            <a:r>
              <a:rPr lang="pl-PL" baseline="0" dirty="0" smtClean="0"/>
              <a:t>ly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this looks pretty </a:t>
            </a:r>
            <a:r>
              <a:rPr lang="pl-PL" baseline="0" dirty="0" smtClean="0"/>
              <a:t>bad.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The </a:t>
            </a:r>
            <a:r>
              <a:rPr lang="pl-PL" baseline="0" dirty="0"/>
              <a:t>mach bands are really apparent, and even using more fancy spherical linear interpolation doesnt really help </a:t>
            </a:r>
            <a:r>
              <a:rPr lang="pl-PL" baseline="0" dirty="0" smtClean="0"/>
              <a:t>either</a:t>
            </a:r>
            <a:r>
              <a:rPr lang="en-US" baseline="0" dirty="0" smtClean="0"/>
              <a:t>.</a:t>
            </a:r>
            <a:endParaRPr lang="pl-P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23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We tried</a:t>
            </a:r>
            <a:r>
              <a:rPr lang="pl-PL" baseline="0" dirty="0"/>
              <a:t> a lot of different options, and the thing that worked really well were hybrid Bezier patches.</a:t>
            </a:r>
          </a:p>
          <a:p>
            <a:r>
              <a:rPr lang="pl-PL" baseline="0" dirty="0"/>
              <a:t>Hybrid Bezier Patch is just a convex combination of three quadratic bezier patches that have a different center control point. </a:t>
            </a:r>
            <a:endParaRPr lang="en-US" baseline="0" dirty="0"/>
          </a:p>
          <a:p>
            <a:r>
              <a:rPr lang="en-US" baseline="0" dirty="0"/>
              <a:t>To construct the patch we need to store signal and its directional derivatives on the vertices of the </a:t>
            </a:r>
            <a:r>
              <a:rPr lang="en-US" baseline="0" dirty="0" smtClean="0"/>
              <a:t>icosahedron.</a:t>
            </a:r>
          </a:p>
          <a:p>
            <a:r>
              <a:rPr lang="en-US" baseline="0" dirty="0" smtClean="0"/>
              <a:t>This </a:t>
            </a:r>
            <a:r>
              <a:rPr lang="en-US" baseline="0" dirty="0"/>
              <a:t>uniquely identifies the 9 control points of the patch, and then the remaining one is chosen to create </a:t>
            </a:r>
            <a:r>
              <a:rPr lang="en-US" baseline="0" dirty="0" smtClean="0"/>
              <a:t>C1 </a:t>
            </a:r>
            <a:r>
              <a:rPr lang="en-US" baseline="0" dirty="0"/>
              <a:t>continuity across neighboring </a:t>
            </a:r>
            <a:r>
              <a:rPr lang="en-US" baseline="0" dirty="0" smtClean="0"/>
              <a:t>patches.</a:t>
            </a:r>
          </a:p>
          <a:p>
            <a:r>
              <a:rPr lang="en-US" baseline="0" dirty="0" smtClean="0"/>
              <a:t>This </a:t>
            </a:r>
            <a:r>
              <a:rPr lang="en-US" baseline="0" dirty="0"/>
              <a:t>can be don’t </a:t>
            </a:r>
            <a:r>
              <a:rPr lang="en-US" baseline="0" dirty="0" smtClean="0"/>
              <a:t>without </a:t>
            </a:r>
            <a:r>
              <a:rPr lang="en-US" baseline="0" dirty="0"/>
              <a:t>any extra data if we make the signal change linearly instead of </a:t>
            </a:r>
            <a:r>
              <a:rPr lang="en-US" baseline="0" dirty="0" err="1" smtClean="0"/>
              <a:t>quadratically</a:t>
            </a:r>
            <a:r>
              <a:rPr lang="en-US" baseline="0" dirty="0" smtClean="0"/>
              <a:t> </a:t>
            </a:r>
            <a:r>
              <a:rPr lang="en-US" baseline="0" dirty="0"/>
              <a:t>along the shared edge.</a:t>
            </a:r>
          </a:p>
          <a:p>
            <a:r>
              <a:rPr lang="en-US" baseline="0" dirty="0"/>
              <a:t>The reconstruction consists of finding the triangle, grabbing the vertex data, computing the control points and then evaluating the hybrid Bezier patch. </a:t>
            </a:r>
          </a:p>
          <a:p>
            <a:r>
              <a:rPr lang="pl-PL" baseline="0" dirty="0" smtClean="0"/>
              <a:t>And </a:t>
            </a:r>
            <a:r>
              <a:rPr lang="pl-PL" baseline="0" dirty="0"/>
              <a:t>this looks really great, the quality of the reconstruction of the diffuse irradiance signal is comparable to often even 5th order </a:t>
            </a:r>
            <a:r>
              <a:rPr lang="en-US" baseline="0" dirty="0" smtClean="0"/>
              <a:t>SH.</a:t>
            </a:r>
            <a:endParaRPr lang="pl-PL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03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However</a:t>
            </a:r>
            <a:r>
              <a:rPr lang="en-US" dirty="0" smtClean="0"/>
              <a:t>,</a:t>
            </a:r>
            <a:r>
              <a:rPr lang="pl-PL" dirty="0" smtClean="0">
                <a:sym typeface="Wingdings" panose="05000000000000000000" pitchFamily="2" charset="2"/>
              </a:rPr>
              <a:t> </a:t>
            </a:r>
            <a:r>
              <a:rPr lang="pl-PL" dirty="0">
                <a:sym typeface="Wingdings" panose="05000000000000000000" pitchFamily="2" charset="2"/>
              </a:rPr>
              <a:t>it</a:t>
            </a:r>
            <a:r>
              <a:rPr lang="pl-PL" baseline="0" dirty="0">
                <a:sym typeface="Wingdings" panose="05000000000000000000" pitchFamily="2" charset="2"/>
              </a:rPr>
              <a:t> was </a:t>
            </a:r>
            <a:r>
              <a:rPr lang="pl-PL" dirty="0">
                <a:sym typeface="Wingdings" panose="05000000000000000000" pitchFamily="2" charset="2"/>
              </a:rPr>
              <a:t>a bit too costly</a:t>
            </a:r>
            <a:r>
              <a:rPr lang="pl-PL" baseline="0" dirty="0">
                <a:sym typeface="Wingdings" panose="05000000000000000000" pitchFamily="2" charset="2"/>
              </a:rPr>
              <a:t> for </a:t>
            </a:r>
            <a:r>
              <a:rPr lang="pl-PL" baseline="0" dirty="0" smtClean="0">
                <a:sym typeface="Wingdings" panose="05000000000000000000" pitchFamily="2" charset="2"/>
              </a:rPr>
              <a:t>ou</a:t>
            </a:r>
            <a:r>
              <a:rPr lang="en-US" baseline="0" dirty="0" smtClean="0">
                <a:sym typeface="Wingdings" panose="05000000000000000000" pitchFamily="2" charset="2"/>
              </a:rPr>
              <a:t>r</a:t>
            </a:r>
            <a:r>
              <a:rPr lang="pl-PL" baseline="0" dirty="0" smtClean="0">
                <a:sym typeface="Wingdings" panose="05000000000000000000" pitchFamily="2" charset="2"/>
              </a:rPr>
              <a:t> use</a:t>
            </a:r>
            <a:r>
              <a:rPr lang="en-US" baseline="0" dirty="0" smtClean="0">
                <a:sym typeface="Wingdings" panose="05000000000000000000" pitchFamily="2" charset="2"/>
              </a:rPr>
              <a:t>-</a:t>
            </a:r>
            <a:r>
              <a:rPr lang="pl-PL" baseline="0" dirty="0" smtClean="0">
                <a:sym typeface="Wingdings" panose="05000000000000000000" pitchFamily="2" charset="2"/>
              </a:rPr>
              <a:t>case</a:t>
            </a:r>
            <a:r>
              <a:rPr lang="en-US" baseline="0" dirty="0" smtClean="0">
                <a:sym typeface="Wingdings" panose="05000000000000000000" pitchFamily="2" charset="2"/>
              </a:rPr>
              <a:t>,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>
                <a:sym typeface="Wingdings" panose="05000000000000000000" pitchFamily="2" charset="2"/>
              </a:rPr>
              <a:t>because it requires a fair share of </a:t>
            </a:r>
            <a:r>
              <a:rPr lang="en-US" baseline="0" dirty="0" smtClean="0">
                <a:sym typeface="Wingdings" panose="05000000000000000000" pitchFamily="2" charset="2"/>
              </a:rPr>
              <a:t>ALU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>
                <a:sym typeface="Wingdings" panose="05000000000000000000" pitchFamily="2" charset="2"/>
              </a:rPr>
              <a:t>and we need 27 coefficients for the </a:t>
            </a:r>
            <a:r>
              <a:rPr lang="pl-PL" baseline="0" dirty="0" smtClean="0">
                <a:sym typeface="Wingdings" panose="05000000000000000000" pitchFamily="2" charset="2"/>
              </a:rPr>
              <a:t>reconstruction</a:t>
            </a:r>
            <a:r>
              <a:rPr lang="en-US" baseline="0" dirty="0" smtClean="0">
                <a:sym typeface="Wingdings" panose="05000000000000000000" pitchFamily="2" charset="2"/>
              </a:rPr>
              <a:t>.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T</a:t>
            </a:r>
            <a:r>
              <a:rPr lang="pl-PL" baseline="0" dirty="0" smtClean="0">
                <a:sym typeface="Wingdings" panose="05000000000000000000" pitchFamily="2" charset="2"/>
              </a:rPr>
              <a:t>hat’s </a:t>
            </a:r>
            <a:r>
              <a:rPr lang="pl-PL" baseline="0" dirty="0">
                <a:sym typeface="Wingdings" panose="05000000000000000000" pitchFamily="2" charset="2"/>
              </a:rPr>
              <a:t>the same as for 3rd order </a:t>
            </a:r>
            <a:r>
              <a:rPr lang="en-US" baseline="0" dirty="0" smtClean="0">
                <a:sym typeface="Wingdings" panose="05000000000000000000" pitchFamily="2" charset="2"/>
              </a:rPr>
              <a:t>SH</a:t>
            </a:r>
            <a:r>
              <a:rPr lang="pl-PL" baseline="0" dirty="0" smtClean="0">
                <a:sym typeface="Wingdings" panose="05000000000000000000" pitchFamily="2" charset="2"/>
              </a:rPr>
              <a:t>, </a:t>
            </a:r>
            <a:r>
              <a:rPr lang="pl-PL" baseline="0" dirty="0">
                <a:sym typeface="Wingdings" panose="05000000000000000000" pitchFamily="2" charset="2"/>
              </a:rPr>
              <a:t>and even though the quality is higher, we would happily trade some of it for cheaper reconstruction.</a:t>
            </a:r>
          </a:p>
          <a:p>
            <a:r>
              <a:rPr lang="en-US" dirty="0"/>
              <a:t>Our</a:t>
            </a:r>
            <a:r>
              <a:rPr lang="en-US" baseline="0" dirty="0"/>
              <a:t> first </a:t>
            </a:r>
            <a:r>
              <a:rPr lang="pl-PL" dirty="0"/>
              <a:t>solution</a:t>
            </a:r>
            <a:r>
              <a:rPr lang="pl-PL" baseline="0" dirty="0"/>
              <a:t> </a:t>
            </a:r>
            <a:r>
              <a:rPr lang="en-US" baseline="0" dirty="0"/>
              <a:t>for that </a:t>
            </a:r>
            <a:r>
              <a:rPr lang="pl-PL" baseline="0" dirty="0"/>
              <a:t>we </a:t>
            </a:r>
            <a:r>
              <a:rPr lang="en-US" baseline="0" dirty="0"/>
              <a:t>was to </a:t>
            </a:r>
            <a:r>
              <a:rPr lang="pl-PL" baseline="0" dirty="0"/>
              <a:t>switch to YCoCg color space and use the </a:t>
            </a:r>
            <a:r>
              <a:rPr lang="pl-PL" baseline="0" dirty="0" smtClean="0"/>
              <a:t>higher</a:t>
            </a:r>
            <a:r>
              <a:rPr lang="en-US" baseline="0" dirty="0" smtClean="0"/>
              <a:t>-</a:t>
            </a:r>
            <a:r>
              <a:rPr lang="pl-PL" baseline="0" dirty="0" smtClean="0"/>
              <a:t>order </a:t>
            </a:r>
            <a:r>
              <a:rPr lang="pl-PL" baseline="0" dirty="0"/>
              <a:t>interpolation only for the luminosity component, as this is what </a:t>
            </a:r>
            <a:r>
              <a:rPr lang="en-US" baseline="0" dirty="0" smtClean="0"/>
              <a:t>our eyes are</a:t>
            </a:r>
            <a:r>
              <a:rPr lang="pl-PL" baseline="0" dirty="0" smtClean="0"/>
              <a:t> </a:t>
            </a:r>
            <a:r>
              <a:rPr lang="pl-PL" baseline="0" dirty="0"/>
              <a:t>most </a:t>
            </a:r>
            <a:r>
              <a:rPr lang="pl-PL" baseline="0" dirty="0" smtClean="0"/>
              <a:t>sensit</a:t>
            </a:r>
            <a:r>
              <a:rPr lang="en-US" baseline="0" dirty="0" err="1" smtClean="0"/>
              <a:t>i</a:t>
            </a:r>
            <a:r>
              <a:rPr lang="pl-PL" baseline="0" dirty="0" smtClean="0"/>
              <a:t>ve </a:t>
            </a:r>
            <a:r>
              <a:rPr lang="pl-PL" baseline="0" dirty="0"/>
              <a:t>to, and use simpler, linear interpolation for the chromaticity componnts.</a:t>
            </a:r>
          </a:p>
          <a:p>
            <a:r>
              <a:rPr lang="pl-PL" baseline="0" dirty="0"/>
              <a:t>And while it does generate some minor discolorations, they are very localized, contained within single faces of the </a:t>
            </a:r>
            <a:r>
              <a:rPr lang="pl-PL" baseline="0" dirty="0" smtClean="0"/>
              <a:t>icosahedron</a:t>
            </a:r>
            <a:r>
              <a:rPr lang="en-US" baseline="0" dirty="0" smtClean="0"/>
              <a:t>. I</a:t>
            </a:r>
            <a:r>
              <a:rPr lang="pl-PL" baseline="0" dirty="0" smtClean="0"/>
              <a:t>n general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en-US" baseline="0" dirty="0"/>
              <a:t>there’s almost no quality </a:t>
            </a:r>
            <a:r>
              <a:rPr lang="en-US" baseline="0" dirty="0" smtClean="0"/>
              <a:t>loss.</a:t>
            </a:r>
          </a:p>
          <a:p>
            <a:r>
              <a:rPr lang="en-US" baseline="0" dirty="0" smtClean="0"/>
              <a:t>And </a:t>
            </a:r>
            <a:r>
              <a:rPr lang="pl-PL" baseline="0" dirty="0"/>
              <a:t>it brings the cost down quite a bit – </a:t>
            </a:r>
            <a:r>
              <a:rPr lang="pl-PL" baseline="0" dirty="0" smtClean="0"/>
              <a:t>beca</a:t>
            </a:r>
            <a:r>
              <a:rPr lang="en-US" baseline="0" dirty="0" smtClean="0"/>
              <a:t>u</a:t>
            </a:r>
            <a:r>
              <a:rPr lang="pl-PL" baseline="0" dirty="0" smtClean="0"/>
              <a:t>se </a:t>
            </a:r>
            <a:r>
              <a:rPr lang="pl-PL" baseline="0" dirty="0"/>
              <a:t>we now need </a:t>
            </a:r>
            <a:r>
              <a:rPr lang="en-US" baseline="0" dirty="0"/>
              <a:t>way less data for the </a:t>
            </a:r>
            <a:r>
              <a:rPr lang="en-US" baseline="0" dirty="0" smtClean="0"/>
              <a:t>reconstruction: </a:t>
            </a:r>
            <a:r>
              <a:rPr lang="pl-PL" baseline="0" dirty="0"/>
              <a:t>only 15 coefficient</a:t>
            </a:r>
            <a:r>
              <a:rPr lang="en-US" baseline="0" dirty="0"/>
              <a:t>s</a:t>
            </a:r>
            <a:r>
              <a:rPr lang="pl-PL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48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</a:t>
            </a:r>
            <a:r>
              <a:rPr lang="en-US" baseline="0" dirty="0" smtClean="0"/>
              <a:t> w</a:t>
            </a:r>
            <a:r>
              <a:rPr lang="pl-PL" dirty="0" smtClean="0"/>
              <a:t>e</a:t>
            </a:r>
            <a:r>
              <a:rPr lang="pl-PL" baseline="0" dirty="0" smtClean="0"/>
              <a:t> </a:t>
            </a:r>
            <a:r>
              <a:rPr lang="pl-PL" baseline="0" dirty="0"/>
              <a:t>still weren’t entirely happy, it was still a bit too costy in term of </a:t>
            </a:r>
            <a:r>
              <a:rPr lang="en-US" baseline="0" dirty="0" smtClean="0"/>
              <a:t>ALU</a:t>
            </a:r>
            <a:r>
              <a:rPr lang="pl-PL" baseline="0" dirty="0" smtClean="0"/>
              <a:t>.</a:t>
            </a:r>
            <a:endParaRPr lang="en-US" baseline="0" dirty="0" smtClean="0"/>
          </a:p>
          <a:p>
            <a:r>
              <a:rPr lang="pl-PL" baseline="0" dirty="0" smtClean="0"/>
              <a:t>While </a:t>
            </a:r>
            <a:r>
              <a:rPr lang="pl-PL" baseline="0" dirty="0"/>
              <a:t>investigating different radial basis </a:t>
            </a:r>
            <a:r>
              <a:rPr lang="pl-PL" baseline="0" dirty="0" smtClean="0"/>
              <a:t>functions</a:t>
            </a:r>
            <a:r>
              <a:rPr lang="en-US" baseline="0" dirty="0" smtClean="0"/>
              <a:t> (RBF)</a:t>
            </a:r>
            <a:r>
              <a:rPr lang="pl-PL" baseline="0" dirty="0" smtClean="0"/>
              <a:t> </a:t>
            </a:r>
            <a:r>
              <a:rPr lang="pl-PL" baseline="0" dirty="0"/>
              <a:t>we noticed that clamped </a:t>
            </a:r>
            <a:r>
              <a:rPr lang="pl-PL" baseline="0" dirty="0" smtClean="0"/>
              <a:t>cos</a:t>
            </a:r>
            <a:r>
              <a:rPr lang="en-US" baseline="0" dirty="0" smtClean="0"/>
              <a:t>^2</a:t>
            </a:r>
            <a:r>
              <a:rPr lang="pl-PL" baseline="0" dirty="0" smtClean="0"/>
              <a:t> </a:t>
            </a:r>
            <a:r>
              <a:rPr lang="pl-PL" baseline="0" dirty="0"/>
              <a:t>forms partition of unity over a sphere, and so does </a:t>
            </a:r>
            <a:r>
              <a:rPr lang="pl-PL" baseline="0" dirty="0" smtClean="0"/>
              <a:t>cos</a:t>
            </a:r>
            <a:r>
              <a:rPr lang="en-US" baseline="0" dirty="0" smtClean="0"/>
              <a:t>^</a:t>
            </a:r>
            <a:r>
              <a:rPr lang="pl-PL" baseline="0" dirty="0" smtClean="0"/>
              <a:t>4.</a:t>
            </a:r>
            <a:endParaRPr lang="en-US" baseline="0" dirty="0" smtClean="0"/>
          </a:p>
          <a:p>
            <a:r>
              <a:rPr lang="pl-PL" baseline="0" dirty="0" smtClean="0"/>
              <a:t>We </a:t>
            </a:r>
            <a:r>
              <a:rPr lang="pl-PL" baseline="0" dirty="0"/>
              <a:t>tested different combinations of the two and settled on 70%-30% mix of those two lobes. </a:t>
            </a:r>
          </a:p>
          <a:p>
            <a:r>
              <a:rPr lang="pl-PL" baseline="0" dirty="0"/>
              <a:t>For evaluation we need 6 lobes, intersecting the hemisphere pointed to be the evaluation </a:t>
            </a:r>
            <a:r>
              <a:rPr lang="pl-PL" baseline="0" dirty="0" smtClean="0"/>
              <a:t>direction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so 18 coefficients for </a:t>
            </a:r>
            <a:r>
              <a:rPr lang="pl-PL" baseline="0" dirty="0" smtClean="0"/>
              <a:t>reconstruction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</a:t>
            </a:r>
            <a:r>
              <a:rPr lang="pl-PL" baseline="0" dirty="0" smtClean="0"/>
              <a:t>n return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we get a much simpler reconstruction </a:t>
            </a:r>
            <a:r>
              <a:rPr lang="pl-PL" baseline="0" dirty="0" smtClean="0"/>
              <a:t>logic</a:t>
            </a:r>
            <a:r>
              <a:rPr lang="en-US" baseline="0" dirty="0" smtClean="0"/>
              <a:t>.</a:t>
            </a:r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4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</a:t>
            </a:r>
            <a:r>
              <a:rPr lang="pl-PL" baseline="0" dirty="0"/>
              <a:t>ost recently we’ve been </a:t>
            </a:r>
            <a:r>
              <a:rPr lang="en-US" baseline="0" dirty="0"/>
              <a:t>working on </a:t>
            </a:r>
            <a:r>
              <a:rPr lang="pl-PL" baseline="0" dirty="0" smtClean="0"/>
              <a:t>lighting</a:t>
            </a:r>
            <a:r>
              <a:rPr lang="en-US" baseline="0" dirty="0" smtClean="0"/>
              <a:t>, so I will </a:t>
            </a:r>
            <a:r>
              <a:rPr lang="pl-PL" dirty="0" smtClean="0"/>
              <a:t>give </a:t>
            </a:r>
            <a:r>
              <a:rPr lang="pl-PL" dirty="0"/>
              <a:t>you a brief</a:t>
            </a:r>
            <a:r>
              <a:rPr lang="pl-PL" baseline="0" dirty="0"/>
              <a:t> introduction </a:t>
            </a:r>
            <a:r>
              <a:rPr lang="en-US" baseline="0" dirty="0"/>
              <a:t>to lighting in games</a:t>
            </a:r>
            <a:r>
              <a:rPr lang="en-US" baseline="0" dirty="0" smtClean="0"/>
              <a:t>.</a:t>
            </a:r>
          </a:p>
          <a:p>
            <a:r>
              <a:rPr lang="pl-PL" baseline="0" dirty="0" smtClean="0"/>
              <a:t>Traditi</a:t>
            </a:r>
            <a:r>
              <a:rPr lang="en-US" baseline="0" dirty="0" smtClean="0"/>
              <a:t>o</a:t>
            </a:r>
            <a:r>
              <a:rPr lang="pl-PL" baseline="0" dirty="0" smtClean="0"/>
              <a:t>nally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game lighting is separated into two parts that are handled </a:t>
            </a:r>
            <a:r>
              <a:rPr lang="pl-PL" baseline="0" dirty="0" smtClean="0"/>
              <a:t>separately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First, there is </a:t>
            </a:r>
            <a:r>
              <a:rPr lang="pl-PL" baseline="0" dirty="0" smtClean="0"/>
              <a:t>direct lighting</a:t>
            </a:r>
            <a:r>
              <a:rPr lang="en-US" baseline="0" dirty="0" smtClean="0"/>
              <a:t>, </a:t>
            </a:r>
            <a:r>
              <a:rPr lang="pl-PL" baseline="0" dirty="0" smtClean="0"/>
              <a:t>with </a:t>
            </a:r>
            <a:r>
              <a:rPr lang="pl-PL" baseline="0" dirty="0"/>
              <a:t>contributions from traditional point, spot, </a:t>
            </a:r>
            <a:r>
              <a:rPr lang="en-US" baseline="0" dirty="0" smtClean="0"/>
              <a:t>and </a:t>
            </a:r>
            <a:r>
              <a:rPr lang="pl-PL" baseline="0" dirty="0" smtClean="0"/>
              <a:t>recently </a:t>
            </a:r>
            <a:r>
              <a:rPr lang="pl-PL" baseline="0" dirty="0"/>
              <a:t>area lights, </a:t>
            </a:r>
            <a:r>
              <a:rPr lang="en-US" baseline="0" dirty="0" smtClean="0"/>
              <a:t>which are often </a:t>
            </a:r>
            <a:r>
              <a:rPr lang="pl-PL" baseline="0" dirty="0"/>
              <a:t>shadowed with </a:t>
            </a:r>
            <a:r>
              <a:rPr lang="en-US" baseline="0" dirty="0"/>
              <a:t>some form of </a:t>
            </a:r>
            <a:r>
              <a:rPr lang="pl-PL" baseline="0" dirty="0"/>
              <a:t>shadowmaps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Then there is </a:t>
            </a:r>
            <a:r>
              <a:rPr lang="en-US" baseline="0" dirty="0"/>
              <a:t>the </a:t>
            </a:r>
            <a:r>
              <a:rPr lang="en-US" baseline="0" dirty="0" err="1"/>
              <a:t>i</a:t>
            </a:r>
            <a:r>
              <a:rPr lang="pl-PL" baseline="0" dirty="0"/>
              <a:t>ndirect lighting, which </a:t>
            </a:r>
            <a:r>
              <a:rPr lang="en-US" baseline="0" dirty="0"/>
              <a:t>is different in </a:t>
            </a:r>
            <a:r>
              <a:rPr lang="en-US" baseline="0" dirty="0" smtClean="0"/>
              <a:t>that </a:t>
            </a:r>
            <a:r>
              <a:rPr lang="en-US" baseline="0" dirty="0"/>
              <a:t>it </a:t>
            </a:r>
            <a:r>
              <a:rPr lang="pl-PL" baseline="0" dirty="0"/>
              <a:t>usually involve</a:t>
            </a:r>
            <a:r>
              <a:rPr lang="en-US" baseline="0" dirty="0"/>
              <a:t>s</a:t>
            </a:r>
            <a:r>
              <a:rPr lang="pl-PL" baseline="0" dirty="0"/>
              <a:t> some sort of precomputations,</a:t>
            </a:r>
            <a:r>
              <a:rPr lang="en-US" baseline="0" dirty="0"/>
              <a:t> storing the results in some data structures,</a:t>
            </a:r>
            <a:r>
              <a:rPr lang="pl-PL" baseline="0" dirty="0"/>
              <a:t> and </a:t>
            </a:r>
            <a:r>
              <a:rPr lang="en-US" baseline="0" dirty="0"/>
              <a:t>then </a:t>
            </a:r>
            <a:r>
              <a:rPr lang="pl-PL" baseline="0" dirty="0"/>
              <a:t>resampling the results during the actual render</a:t>
            </a:r>
            <a:r>
              <a:rPr lang="en-US" baseline="0" dirty="0" err="1" smtClean="0"/>
              <a:t>ing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It’s </a:t>
            </a:r>
            <a:r>
              <a:rPr lang="en-US" baseline="0" dirty="0"/>
              <a:t>generally computed at a spatial frequency that’s unrelated to </a:t>
            </a:r>
            <a:r>
              <a:rPr lang="en-US" baseline="0" dirty="0" smtClean="0"/>
              <a:t>the actual final rendered image.</a:t>
            </a:r>
          </a:p>
          <a:p>
            <a:r>
              <a:rPr lang="en-US" baseline="0" dirty="0" smtClean="0"/>
              <a:t>The indirect </a:t>
            </a:r>
            <a:r>
              <a:rPr lang="en-US" baseline="0" dirty="0"/>
              <a:t>lighting data usually comes in two </a:t>
            </a:r>
            <a:r>
              <a:rPr lang="en-US" baseline="0" dirty="0" smtClean="0"/>
              <a:t>flavors: there </a:t>
            </a:r>
            <a:r>
              <a:rPr lang="en-US" baseline="0" dirty="0"/>
              <a:t>are hemispherical signals that describe lighting on </a:t>
            </a:r>
            <a:r>
              <a:rPr lang="en-US" baseline="0" dirty="0" smtClean="0"/>
              <a:t>surfaces, </a:t>
            </a:r>
            <a:r>
              <a:rPr lang="en-US" baseline="0" dirty="0"/>
              <a:t>and fully spherical signals for describing lighting in </a:t>
            </a:r>
            <a:r>
              <a:rPr lang="en-US" baseline="0" dirty="0" smtClean="0"/>
              <a:t>space.</a:t>
            </a:r>
          </a:p>
          <a:p>
            <a:r>
              <a:rPr lang="en-US" baseline="0" dirty="0" smtClean="0"/>
              <a:t>We </a:t>
            </a:r>
            <a:r>
              <a:rPr lang="en-US" baseline="0" dirty="0"/>
              <a:t>often use different methods for representing the two.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5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44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1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22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99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70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10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41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6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The paper covers some interesting details</a:t>
            </a:r>
            <a:r>
              <a:rPr lang="pl-PL" baseline="0" dirty="0"/>
              <a:t> on the how to perform projection of the singals onto the basis, including cross-projection from different bases, but </a:t>
            </a:r>
            <a:r>
              <a:rPr lang="en-US" baseline="0" dirty="0" smtClean="0"/>
              <a:t>I</a:t>
            </a:r>
            <a:r>
              <a:rPr lang="pl-PL" baseline="0" dirty="0" smtClean="0"/>
              <a:t> </a:t>
            </a:r>
            <a:r>
              <a:rPr lang="pl-PL" baseline="0" dirty="0"/>
              <a:t>wanted to </a:t>
            </a:r>
            <a:r>
              <a:rPr lang="en-US" baseline="0" dirty="0"/>
              <a:t>mention here us one of the metrics </a:t>
            </a:r>
            <a:r>
              <a:rPr lang="en-US" baseline="0" dirty="0" smtClean="0"/>
              <a:t>that </a:t>
            </a:r>
            <a:r>
              <a:rPr lang="en-US" baseline="0" dirty="0"/>
              <a:t>we use for the evaluation of the quality of the </a:t>
            </a:r>
            <a:r>
              <a:rPr lang="en-US" baseline="0" dirty="0" smtClean="0"/>
              <a:t>reconstruction.</a:t>
            </a:r>
            <a:endParaRPr lang="en-US" baseline="0" dirty="0"/>
          </a:p>
          <a:p>
            <a:r>
              <a:rPr lang="en-US" baseline="0" dirty="0"/>
              <a:t>We compute how well the given bases represents spherical harmonics of a given </a:t>
            </a:r>
            <a:r>
              <a:rPr lang="en-US" baseline="0" dirty="0" smtClean="0"/>
              <a:t>order.</a:t>
            </a:r>
          </a:p>
          <a:p>
            <a:r>
              <a:rPr lang="en-US" baseline="0" dirty="0" smtClean="0"/>
              <a:t>We </a:t>
            </a:r>
            <a:r>
              <a:rPr lang="en-US" baseline="0" dirty="0"/>
              <a:t>can construct the matrix that </a:t>
            </a:r>
            <a:r>
              <a:rPr lang="en-US" baseline="0" dirty="0" smtClean="0"/>
              <a:t>takes </a:t>
            </a:r>
            <a:r>
              <a:rPr lang="en-US" baseline="0" dirty="0"/>
              <a:t>the </a:t>
            </a:r>
            <a:r>
              <a:rPr lang="en-US" baseline="0" dirty="0" smtClean="0"/>
              <a:t>SH </a:t>
            </a:r>
            <a:r>
              <a:rPr lang="en-US" baseline="0" dirty="0"/>
              <a:t>signal, projects it onto a given bases </a:t>
            </a:r>
            <a:r>
              <a:rPr lang="en-US" baseline="0" dirty="0" smtClean="0"/>
              <a:t>and </a:t>
            </a:r>
            <a:r>
              <a:rPr lang="en-US" baseline="0" dirty="0"/>
              <a:t>then back to </a:t>
            </a:r>
            <a:r>
              <a:rPr lang="en-US" baseline="0" dirty="0" smtClean="0"/>
              <a:t>SH.</a:t>
            </a:r>
          </a:p>
          <a:p>
            <a:r>
              <a:rPr lang="en-US" baseline="0" dirty="0" smtClean="0"/>
              <a:t>In an ideal </a:t>
            </a:r>
            <a:r>
              <a:rPr lang="en-US" baseline="0" dirty="0"/>
              <a:t>situation this would be an identity matrix, but it generally </a:t>
            </a:r>
            <a:r>
              <a:rPr lang="en-US" baseline="0" dirty="0" smtClean="0"/>
              <a:t>isn’t, </a:t>
            </a:r>
            <a:r>
              <a:rPr lang="en-US" baseline="0" dirty="0"/>
              <a:t>and we can compute the </a:t>
            </a:r>
            <a:r>
              <a:rPr lang="en-US" baseline="0" dirty="0" err="1"/>
              <a:t>F</a:t>
            </a:r>
            <a:r>
              <a:rPr lang="en-US" baseline="0" dirty="0" err="1" smtClean="0"/>
              <a:t>robenius</a:t>
            </a:r>
            <a:r>
              <a:rPr lang="en-US" baseline="0" dirty="0" smtClean="0"/>
              <a:t> </a:t>
            </a:r>
            <a:r>
              <a:rPr lang="en-US" baseline="0" dirty="0"/>
              <a:t>norm of the difference.</a:t>
            </a:r>
          </a:p>
          <a:p>
            <a:r>
              <a:rPr lang="en-US" baseline="0" dirty="0"/>
              <a:t>This gives us a single number describing how well the bases represents </a:t>
            </a:r>
            <a:r>
              <a:rPr lang="en-US" baseline="0" dirty="0" smtClean="0"/>
              <a:t>a given </a:t>
            </a:r>
            <a:r>
              <a:rPr lang="en-US" baseline="0" dirty="0"/>
              <a:t>order </a:t>
            </a:r>
            <a:r>
              <a:rPr lang="en-US" baseline="0" dirty="0" smtClean="0"/>
              <a:t>of SH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 </a:t>
            </a:r>
            <a:r>
              <a:rPr lang="pl-PL" baseline="0" dirty="0" smtClean="0"/>
              <a:t>in th</a:t>
            </a:r>
            <a:r>
              <a:rPr lang="en-US" baseline="0" dirty="0" smtClean="0"/>
              <a:t>e</a:t>
            </a:r>
            <a:r>
              <a:rPr lang="pl-PL" baseline="0" dirty="0" smtClean="0"/>
              <a:t> </a:t>
            </a:r>
            <a:r>
              <a:rPr lang="en-US" baseline="0" dirty="0" smtClean="0"/>
              <a:t>B</a:t>
            </a:r>
            <a:r>
              <a:rPr lang="pl-PL" baseline="0" dirty="0" smtClean="0"/>
              <a:t>ezier patch </a:t>
            </a:r>
            <a:r>
              <a:rPr lang="pl-PL" baseline="0" dirty="0"/>
              <a:t>versions works really well up to 4th order </a:t>
            </a:r>
            <a:r>
              <a:rPr lang="en-US" baseline="0" dirty="0" smtClean="0"/>
              <a:t>SH</a:t>
            </a:r>
            <a:r>
              <a:rPr lang="pl-PL" baseline="0" dirty="0" smtClean="0"/>
              <a:t>, </a:t>
            </a:r>
            <a:r>
              <a:rPr lang="pl-PL" baseline="0" dirty="0"/>
              <a:t>and reasonably at 5th </a:t>
            </a:r>
            <a:r>
              <a:rPr lang="pl-PL" baseline="0" dirty="0" smtClean="0"/>
              <a:t>order</a:t>
            </a:r>
            <a:r>
              <a:rPr lang="en-US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</a:t>
            </a:r>
            <a:r>
              <a:rPr lang="pl-PL" baseline="0" dirty="0" smtClean="0"/>
              <a:t> </a:t>
            </a:r>
            <a:r>
              <a:rPr lang="pl-PL" baseline="0" dirty="0"/>
              <a:t>in the RBF setting works well up to 3rd order </a:t>
            </a:r>
            <a:r>
              <a:rPr lang="en-US" baseline="0" dirty="0" smtClean="0"/>
              <a:t>SH.</a:t>
            </a:r>
            <a:endParaRPr lang="pl-P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75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We </a:t>
            </a:r>
            <a:r>
              <a:rPr lang="en-US" dirty="0" smtClean="0"/>
              <a:t>also </a:t>
            </a:r>
            <a:r>
              <a:rPr lang="pl-PL" dirty="0" smtClean="0"/>
              <a:t>have</a:t>
            </a:r>
            <a:r>
              <a:rPr lang="en-US" dirty="0" smtClean="0"/>
              <a:t> data on the performance of</a:t>
            </a:r>
            <a:r>
              <a:rPr lang="pl-PL" dirty="0" smtClean="0"/>
              <a:t> </a:t>
            </a:r>
            <a:r>
              <a:rPr lang="pl-PL" dirty="0"/>
              <a:t>the</a:t>
            </a:r>
            <a:r>
              <a:rPr lang="pl-PL" baseline="0" dirty="0"/>
              <a:t> methods implemented in the Call Of Duty </a:t>
            </a:r>
            <a:r>
              <a:rPr lang="pl-PL" baseline="0" dirty="0" smtClean="0"/>
              <a:t>engine</a:t>
            </a:r>
            <a:r>
              <a:rPr lang="en-US" baseline="0" dirty="0" smtClean="0"/>
              <a:t>.</a:t>
            </a:r>
            <a:endParaRPr lang="en-US" baseline="0" dirty="0"/>
          </a:p>
          <a:p>
            <a:r>
              <a:rPr lang="pl-PL" baseline="0" dirty="0">
                <a:sym typeface="Wingdings" panose="05000000000000000000" pitchFamily="2" charset="2"/>
              </a:rPr>
              <a:t>The timings are just for the rendering of the opaque pass, and we use two methods there for the indirect lighting – larger structural meshes use lightmaps and everything else uses the local, per-object volumes that store the indirect lighting in various </a:t>
            </a:r>
            <a:r>
              <a:rPr lang="pl-PL" baseline="0" dirty="0" smtClean="0">
                <a:sym typeface="Wingdings" panose="05000000000000000000" pitchFamily="2" charset="2"/>
              </a:rPr>
              <a:t>representations.</a:t>
            </a:r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pl-PL" baseline="0" dirty="0" smtClean="0">
                <a:sym typeface="Wingdings" panose="05000000000000000000" pitchFamily="2" charset="2"/>
              </a:rPr>
              <a:t>I </a:t>
            </a:r>
            <a:r>
              <a:rPr lang="pl-PL" baseline="0" dirty="0">
                <a:sym typeface="Wingdings" panose="05000000000000000000" pitchFamily="2" charset="2"/>
              </a:rPr>
              <a:t>think the important bits from that table </a:t>
            </a:r>
            <a:r>
              <a:rPr lang="en-US" baseline="0" dirty="0" smtClean="0">
                <a:sym typeface="Wingdings" panose="05000000000000000000" pitchFamily="2" charset="2"/>
              </a:rPr>
              <a:t>are </a:t>
            </a:r>
            <a:r>
              <a:rPr lang="pl-PL" baseline="0" dirty="0" smtClean="0">
                <a:sym typeface="Wingdings" panose="05000000000000000000" pitchFamily="2" charset="2"/>
              </a:rPr>
              <a:t>the </a:t>
            </a:r>
            <a:r>
              <a:rPr lang="pl-PL" baseline="0" dirty="0">
                <a:sym typeface="Wingdings" panose="05000000000000000000" pitchFamily="2" charset="2"/>
              </a:rPr>
              <a:t>rows marked in red - SH3 and AD with RBF – the Ambient Dice is around 0.2 ms faster, placing AD between 2nd and 3rd order SH in terms of cost, while getting the quality of 3rd order </a:t>
            </a:r>
            <a:r>
              <a:rPr lang="en-US" baseline="0" dirty="0" smtClean="0">
                <a:sym typeface="Wingdings" panose="05000000000000000000" pitchFamily="2" charset="2"/>
              </a:rPr>
              <a:t>SH</a:t>
            </a:r>
            <a:r>
              <a:rPr lang="pl-PL" baseline="0" dirty="0" smtClean="0">
                <a:sym typeface="Wingdings" panose="05000000000000000000" pitchFamily="2" charset="2"/>
              </a:rPr>
              <a:t>.</a:t>
            </a:r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pl-PL" baseline="0" dirty="0" smtClean="0">
                <a:sym typeface="Wingdings" panose="05000000000000000000" pitchFamily="2" charset="2"/>
              </a:rPr>
              <a:t>The </a:t>
            </a:r>
            <a:r>
              <a:rPr lang="pl-PL" baseline="0" dirty="0">
                <a:sym typeface="Wingdings" panose="05000000000000000000" pitchFamily="2" charset="2"/>
              </a:rPr>
              <a:t>other bit is the YCoCg </a:t>
            </a:r>
            <a:r>
              <a:rPr lang="pl-PL" baseline="0" dirty="0" smtClean="0">
                <a:sym typeface="Wingdings" panose="05000000000000000000" pitchFamily="2" charset="2"/>
              </a:rPr>
              <a:t>version</a:t>
            </a:r>
            <a:r>
              <a:rPr lang="en-US" baseline="0" dirty="0" smtClean="0">
                <a:sym typeface="Wingdings" panose="05000000000000000000" pitchFamily="2" charset="2"/>
              </a:rPr>
              <a:t>.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T</a:t>
            </a:r>
            <a:r>
              <a:rPr lang="pl-PL" baseline="0" dirty="0" smtClean="0">
                <a:sym typeface="Wingdings" panose="05000000000000000000" pitchFamily="2" charset="2"/>
              </a:rPr>
              <a:t>hat’s </a:t>
            </a:r>
            <a:r>
              <a:rPr lang="pl-PL" baseline="0" dirty="0">
                <a:sym typeface="Wingdings" panose="05000000000000000000" pitchFamily="2" charset="2"/>
              </a:rPr>
              <a:t>more expensive due to the more complicated </a:t>
            </a:r>
            <a:r>
              <a:rPr lang="en-US" baseline="0" dirty="0" smtClean="0">
                <a:sym typeface="Wingdings" panose="05000000000000000000" pitchFamily="2" charset="2"/>
              </a:rPr>
              <a:t>ALU</a:t>
            </a:r>
            <a:r>
              <a:rPr lang="pl-PL" baseline="0" dirty="0" smtClean="0">
                <a:sym typeface="Wingdings" panose="05000000000000000000" pitchFamily="2" charset="2"/>
              </a:rPr>
              <a:t>, </a:t>
            </a:r>
            <a:r>
              <a:rPr lang="pl-PL" baseline="0" dirty="0">
                <a:sym typeface="Wingdings" panose="05000000000000000000" pitchFamily="2" charset="2"/>
              </a:rPr>
              <a:t>but comparable to using 12 spherical </a:t>
            </a:r>
            <a:r>
              <a:rPr lang="en-US" baseline="0" dirty="0" smtClean="0">
                <a:sym typeface="Wingdings" panose="05000000000000000000" pitchFamily="2" charset="2"/>
              </a:rPr>
              <a:t>G</a:t>
            </a:r>
            <a:r>
              <a:rPr lang="pl-PL" baseline="0" dirty="0" smtClean="0">
                <a:sym typeface="Wingdings" panose="05000000000000000000" pitchFamily="2" charset="2"/>
              </a:rPr>
              <a:t>aussian lobes</a:t>
            </a:r>
            <a:r>
              <a:rPr lang="en-US" baseline="0" dirty="0" smtClean="0">
                <a:sym typeface="Wingdings" panose="05000000000000000000" pitchFamily="2" charset="2"/>
              </a:rPr>
              <a:t>.</a:t>
            </a:r>
            <a:endParaRPr lang="pl-PL" baseline="0" dirty="0">
              <a:sym typeface="Wingdings" panose="05000000000000000000" pitchFamily="2" charset="2"/>
            </a:endParaRPr>
          </a:p>
          <a:p>
            <a:r>
              <a:rPr lang="pl-PL" baseline="0" dirty="0">
                <a:sym typeface="Wingdings" panose="05000000000000000000" pitchFamily="2" charset="2"/>
              </a:rPr>
              <a:t>The RBG version is </a:t>
            </a:r>
            <a:r>
              <a:rPr lang="pl-PL" baseline="0" dirty="0" smtClean="0">
                <a:sym typeface="Wingdings" panose="05000000000000000000" pitchFamily="2" charset="2"/>
              </a:rPr>
              <a:t>of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 smtClean="0">
                <a:sym typeface="Wingdings" panose="05000000000000000000" pitchFamily="2" charset="2"/>
              </a:rPr>
              <a:t>course </a:t>
            </a:r>
            <a:r>
              <a:rPr lang="en-US" baseline="0" dirty="0" smtClean="0">
                <a:sym typeface="Wingdings" panose="05000000000000000000" pitchFamily="2" charset="2"/>
              </a:rPr>
              <a:t>very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>
                <a:sym typeface="Wingdings" panose="05000000000000000000" pitchFamily="2" charset="2"/>
              </a:rPr>
              <a:t>expensive both because of multiple texture </a:t>
            </a:r>
            <a:r>
              <a:rPr lang="pl-PL" baseline="0" dirty="0" smtClean="0">
                <a:sym typeface="Wingdings" panose="05000000000000000000" pitchFamily="2" charset="2"/>
              </a:rPr>
              <a:t>fetches</a:t>
            </a:r>
            <a:r>
              <a:rPr lang="en-US" baseline="0" dirty="0" smtClean="0">
                <a:sym typeface="Wingdings" panose="05000000000000000000" pitchFamily="2" charset="2"/>
              </a:rPr>
              <a:t>,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>
                <a:sym typeface="Wingdings" panose="05000000000000000000" pitchFamily="2" charset="2"/>
              </a:rPr>
              <a:t>and complicated </a:t>
            </a:r>
            <a:r>
              <a:rPr lang="en-US" baseline="0" dirty="0" smtClean="0">
                <a:sym typeface="Wingdings" panose="05000000000000000000" pitchFamily="2" charset="2"/>
              </a:rPr>
              <a:t>ALU</a:t>
            </a:r>
            <a:r>
              <a:rPr lang="pl-PL" baseline="0" dirty="0" smtClean="0">
                <a:sym typeface="Wingdings" panose="05000000000000000000" pitchFamily="2" charset="2"/>
              </a:rPr>
              <a:t>.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7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</a:t>
            </a:r>
            <a:r>
              <a:rPr lang="pl-PL" dirty="0" smtClean="0"/>
              <a:t>e’ll </a:t>
            </a:r>
            <a:r>
              <a:rPr lang="pl-PL" dirty="0"/>
              <a:t>focus on indirect lighting</a:t>
            </a:r>
            <a:r>
              <a:rPr lang="pl-PL" baseline="0" dirty="0"/>
              <a:t> </a:t>
            </a:r>
            <a:r>
              <a:rPr lang="pl-PL" baseline="0" dirty="0" smtClean="0"/>
              <a:t>here</a:t>
            </a:r>
            <a:r>
              <a:rPr lang="en-US" baseline="0" dirty="0" smtClean="0"/>
              <a:t>. T</a:t>
            </a:r>
            <a:r>
              <a:rPr lang="pl-PL" baseline="0" dirty="0" smtClean="0"/>
              <a:t>o </a:t>
            </a:r>
            <a:r>
              <a:rPr lang="pl-PL" baseline="0" dirty="0"/>
              <a:t>be even more </a:t>
            </a:r>
            <a:r>
              <a:rPr lang="pl-PL" baseline="0" dirty="0" smtClean="0"/>
              <a:t>precise</a:t>
            </a:r>
            <a:r>
              <a:rPr lang="en-US" baseline="0" dirty="0" smtClean="0"/>
              <a:t>, we will focus</a:t>
            </a:r>
            <a:r>
              <a:rPr lang="pl-PL" baseline="0" dirty="0" smtClean="0"/>
              <a:t> </a:t>
            </a:r>
            <a:r>
              <a:rPr lang="pl-PL" baseline="0" dirty="0"/>
              <a:t>on the diffuse contribution </a:t>
            </a:r>
            <a:r>
              <a:rPr lang="en-US" baseline="0" dirty="0"/>
              <a:t>and </a:t>
            </a:r>
            <a:r>
              <a:rPr lang="en-US" baseline="0" dirty="0" smtClean="0"/>
              <a:t>how </a:t>
            </a:r>
            <a:r>
              <a:rPr lang="en-US" baseline="0" dirty="0"/>
              <a:t>it </a:t>
            </a:r>
            <a:r>
              <a:rPr lang="en-US" baseline="0" dirty="0" smtClean="0"/>
              <a:t>is stored </a:t>
            </a:r>
            <a:r>
              <a:rPr lang="en-US" baseline="0" dirty="0"/>
              <a:t>and represented, and we want it to represent a full spherical signal</a:t>
            </a:r>
            <a:r>
              <a:rPr lang="en-US" baseline="0" dirty="0" smtClean="0"/>
              <a:t>.</a:t>
            </a:r>
          </a:p>
          <a:p>
            <a:r>
              <a:rPr lang="pl-PL" baseline="0" dirty="0" smtClean="0"/>
              <a:t>There </a:t>
            </a:r>
            <a:r>
              <a:rPr lang="pl-PL" baseline="0" dirty="0"/>
              <a:t>are </a:t>
            </a:r>
            <a:r>
              <a:rPr lang="en-US" baseline="0" dirty="0" smtClean="0"/>
              <a:t>a </a:t>
            </a:r>
            <a:r>
              <a:rPr lang="pl-PL" baseline="0" dirty="0" smtClean="0"/>
              <a:t>number </a:t>
            </a:r>
            <a:r>
              <a:rPr lang="pl-PL" baseline="0" dirty="0"/>
              <a:t>of solutions used in </a:t>
            </a:r>
            <a:r>
              <a:rPr lang="pl-PL" baseline="0" dirty="0" smtClean="0"/>
              <a:t>games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 </a:t>
            </a:r>
            <a:r>
              <a:rPr lang="en-US" baseline="0" dirty="0"/>
              <a:t>don’t really think we can say that this is actually a solved </a:t>
            </a:r>
            <a:r>
              <a:rPr lang="en-US" baseline="0" dirty="0" smtClean="0"/>
              <a:t>problem.</a:t>
            </a:r>
          </a:p>
          <a:p>
            <a:r>
              <a:rPr lang="en-US" baseline="0" dirty="0" smtClean="0"/>
              <a:t>The </a:t>
            </a:r>
            <a:r>
              <a:rPr lang="en-US" baseline="0" dirty="0"/>
              <a:t>solutions range </a:t>
            </a:r>
            <a:r>
              <a:rPr lang="pl-PL" baseline="0" dirty="0"/>
              <a:t>from constant ambient</a:t>
            </a:r>
            <a:r>
              <a:rPr lang="en-US" baseline="0" dirty="0"/>
              <a:t> which </a:t>
            </a:r>
            <a:r>
              <a:rPr lang="en-US" baseline="0" dirty="0" smtClean="0"/>
              <a:t>looks </a:t>
            </a:r>
            <a:r>
              <a:rPr lang="en-US" baseline="0" dirty="0"/>
              <a:t>bad, </a:t>
            </a:r>
            <a:r>
              <a:rPr lang="en-US" baseline="0" dirty="0" smtClean="0"/>
              <a:t>to </a:t>
            </a:r>
            <a:r>
              <a:rPr lang="en-US" baseline="0" dirty="0"/>
              <a:t>a combination of ambient and diffuse </a:t>
            </a:r>
            <a:r>
              <a:rPr lang="en-US" baseline="0" dirty="0" smtClean="0"/>
              <a:t>light.</a:t>
            </a:r>
          </a:p>
          <a:p>
            <a:r>
              <a:rPr lang="en-US" baseline="0" dirty="0" smtClean="0"/>
              <a:t>The latter does a reasonable </a:t>
            </a:r>
            <a:r>
              <a:rPr lang="en-US" baseline="0" dirty="0"/>
              <a:t>job when used to represent hemispherical signal, but fails miserably when representing spherical </a:t>
            </a:r>
            <a:r>
              <a:rPr lang="en-US" baseline="0" dirty="0" smtClean="0"/>
              <a:t>signal, generating </a:t>
            </a:r>
            <a:r>
              <a:rPr lang="en-US" baseline="0" dirty="0"/>
              <a:t>those pee-stain like artifacts </a:t>
            </a:r>
            <a:r>
              <a:rPr lang="en-US" baseline="0" dirty="0" smtClean="0"/>
              <a:t>when </a:t>
            </a:r>
            <a:r>
              <a:rPr lang="en-US" baseline="0" dirty="0"/>
              <a:t>the direction of the light changes rapidly. </a:t>
            </a:r>
            <a:endParaRPr lang="en-US" baseline="0" dirty="0" smtClean="0"/>
          </a:p>
          <a:p>
            <a:r>
              <a:rPr lang="en-US" baseline="0" dirty="0" smtClean="0"/>
              <a:t>Then </a:t>
            </a:r>
            <a:r>
              <a:rPr lang="en-US" baseline="0" dirty="0"/>
              <a:t>there are low order spherical </a:t>
            </a:r>
            <a:r>
              <a:rPr lang="en-US" baseline="0" dirty="0" smtClean="0"/>
              <a:t>harmonics (SH): </a:t>
            </a:r>
            <a:r>
              <a:rPr lang="en-US" baseline="0" dirty="0"/>
              <a:t>second and third </a:t>
            </a:r>
            <a:r>
              <a:rPr lang="en-US" baseline="0" dirty="0" smtClean="0"/>
              <a:t>order.</a:t>
            </a:r>
          </a:p>
          <a:p>
            <a:r>
              <a:rPr lang="en-US" baseline="0" dirty="0" smtClean="0"/>
              <a:t>The problem </a:t>
            </a:r>
            <a:r>
              <a:rPr lang="en-US" baseline="0" dirty="0"/>
              <a:t>with </a:t>
            </a:r>
            <a:r>
              <a:rPr lang="en-US" baseline="0" dirty="0" smtClean="0"/>
              <a:t>the second </a:t>
            </a:r>
            <a:r>
              <a:rPr lang="en-US" baseline="0" dirty="0"/>
              <a:t>is that the quality is not really enough, and </a:t>
            </a:r>
            <a:r>
              <a:rPr lang="en-US" baseline="0" dirty="0" smtClean="0"/>
              <a:t>the third </a:t>
            </a:r>
            <a:r>
              <a:rPr lang="en-US" baseline="0" dirty="0"/>
              <a:t>order is slightly too </a:t>
            </a:r>
            <a:r>
              <a:rPr lang="en-US" baseline="0" dirty="0" smtClean="0"/>
              <a:t>expensive.</a:t>
            </a:r>
          </a:p>
          <a:p>
            <a:r>
              <a:rPr lang="en-US" baseline="0" dirty="0" smtClean="0"/>
              <a:t>Recently, </a:t>
            </a:r>
            <a:r>
              <a:rPr lang="en-US" baseline="0" dirty="0"/>
              <a:t>people have also been using sets of spherical Gaussian </a:t>
            </a:r>
            <a:r>
              <a:rPr lang="en-US" baseline="0" dirty="0" smtClean="0"/>
              <a:t>(SG) lobes, which </a:t>
            </a:r>
            <a:r>
              <a:rPr lang="en-US" baseline="0" dirty="0"/>
              <a:t>are </a:t>
            </a:r>
            <a:r>
              <a:rPr lang="en-US" baseline="0" dirty="0" smtClean="0"/>
              <a:t>fairly expensive, </a:t>
            </a:r>
            <a:r>
              <a:rPr lang="en-US" baseline="0" dirty="0"/>
              <a:t>but have the advantage </a:t>
            </a:r>
            <a:r>
              <a:rPr lang="en-US" baseline="0" dirty="0" smtClean="0"/>
              <a:t>in that </a:t>
            </a:r>
            <a:r>
              <a:rPr lang="en-US" baseline="0" dirty="0"/>
              <a:t>they can do a reasonable job representing radiance for low gloss specular materials. </a:t>
            </a:r>
            <a:endParaRPr lang="en-US" baseline="0" dirty="0" smtClean="0"/>
          </a:p>
          <a:p>
            <a:r>
              <a:rPr lang="en-US" baseline="0" dirty="0" smtClean="0"/>
              <a:t>And </a:t>
            </a:r>
            <a:r>
              <a:rPr lang="en-US" baseline="0" dirty="0"/>
              <a:t>then there’s Ambient </a:t>
            </a:r>
            <a:r>
              <a:rPr lang="en-US" baseline="0" dirty="0" smtClean="0"/>
              <a:t>Cube (AC), which </a:t>
            </a:r>
            <a:r>
              <a:rPr lang="en-US" baseline="0" dirty="0"/>
              <a:t>is a set of 6 clamped </a:t>
            </a:r>
            <a:r>
              <a:rPr lang="en-US" baseline="0" dirty="0" smtClean="0"/>
              <a:t>cos^2 </a:t>
            </a:r>
            <a:r>
              <a:rPr lang="en-US" baseline="0" dirty="0"/>
              <a:t>lobes oriented along cardinal </a:t>
            </a:r>
            <a:r>
              <a:rPr lang="en-US" baseline="0" dirty="0" smtClean="0"/>
              <a:t>axes.</a:t>
            </a:r>
          </a:p>
          <a:p>
            <a:r>
              <a:rPr lang="en-US" baseline="0" dirty="0" smtClean="0"/>
              <a:t>The </a:t>
            </a:r>
            <a:r>
              <a:rPr lang="en-US" baseline="0" dirty="0"/>
              <a:t>quality they </a:t>
            </a:r>
            <a:r>
              <a:rPr lang="en-US" baseline="0" dirty="0" smtClean="0"/>
              <a:t>offer </a:t>
            </a:r>
            <a:r>
              <a:rPr lang="en-US" baseline="0" dirty="0"/>
              <a:t>is fairly low, but </a:t>
            </a:r>
            <a:r>
              <a:rPr lang="en-US" baseline="0" dirty="0" smtClean="0"/>
              <a:t>it is </a:t>
            </a:r>
            <a:r>
              <a:rPr lang="en-US" baseline="0" dirty="0"/>
              <a:t>really </a:t>
            </a:r>
            <a:r>
              <a:rPr lang="en-US" baseline="0" dirty="0" smtClean="0"/>
              <a:t>cheap.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789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en-US" baseline="0" dirty="0"/>
              <a:t> </a:t>
            </a:r>
            <a:r>
              <a:rPr lang="en-US" baseline="0" dirty="0" smtClean="0"/>
              <a:t>here is </a:t>
            </a:r>
            <a:r>
              <a:rPr lang="en-US" baseline="0" dirty="0"/>
              <a:t>the earlier table with the new rows. </a:t>
            </a:r>
          </a:p>
          <a:p>
            <a:r>
              <a:rPr lang="en-US" baseline="0" dirty="0"/>
              <a:t>While the total number of coefficients is higher with </a:t>
            </a:r>
            <a:r>
              <a:rPr lang="en-US" baseline="0" dirty="0" smtClean="0"/>
              <a:t>AD, </a:t>
            </a:r>
            <a:r>
              <a:rPr lang="en-US" baseline="0" dirty="0"/>
              <a:t>they are well behaved coefficients, just colors and their derivatives, so it’s easy to reason about them in terms of </a:t>
            </a:r>
            <a:r>
              <a:rPr lang="en-US" baseline="0" dirty="0" smtClean="0"/>
              <a:t>compression.</a:t>
            </a:r>
          </a:p>
          <a:p>
            <a:r>
              <a:rPr lang="en-US" baseline="0" dirty="0" smtClean="0"/>
              <a:t>Especially </a:t>
            </a:r>
            <a:r>
              <a:rPr lang="en-US" baseline="0" dirty="0"/>
              <a:t>the RBF </a:t>
            </a:r>
            <a:r>
              <a:rPr lang="en-US" baseline="0" dirty="0" smtClean="0"/>
              <a:t>variants, </a:t>
            </a:r>
            <a:r>
              <a:rPr lang="en-US" baseline="0" dirty="0"/>
              <a:t>which need just the </a:t>
            </a:r>
            <a:r>
              <a:rPr lang="en-US" baseline="0" dirty="0" smtClean="0"/>
              <a:t>colors, and </a:t>
            </a:r>
            <a:r>
              <a:rPr lang="en-US" baseline="0" dirty="0"/>
              <a:t>can be efficiently compressed with modern block </a:t>
            </a:r>
            <a:r>
              <a:rPr lang="en-US" baseline="0" dirty="0" smtClean="0"/>
              <a:t>compression.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3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Subdivided </a:t>
            </a:r>
            <a:r>
              <a:rPr lang="pl-PL" dirty="0" smtClean="0"/>
              <a:t>octahedron</a:t>
            </a:r>
            <a:r>
              <a:rPr lang="en-US" dirty="0" smtClean="0"/>
              <a:t>,</a:t>
            </a:r>
            <a:r>
              <a:rPr lang="pl-PL" dirty="0" smtClean="0"/>
              <a:t> </a:t>
            </a:r>
            <a:r>
              <a:rPr lang="pl-PL" dirty="0"/>
              <a:t>addressing is </a:t>
            </a:r>
            <a:r>
              <a:rPr lang="pl-PL" dirty="0" smtClean="0"/>
              <a:t>simple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see octahedral env mapping/normal </a:t>
            </a:r>
            <a:r>
              <a:rPr lang="pl-PL" baseline="0" dirty="0" smtClean="0"/>
              <a:t>encoding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However</a:t>
            </a:r>
            <a:r>
              <a:rPr lang="pl-PL" baseline="0" dirty="0" smtClean="0"/>
              <a:t> </a:t>
            </a:r>
            <a:r>
              <a:rPr lang="pl-PL" baseline="0" dirty="0"/>
              <a:t>it needs to duplicate certain </a:t>
            </a:r>
            <a:r>
              <a:rPr lang="pl-PL" baseline="0" dirty="0" smtClean="0"/>
              <a:t>values.</a:t>
            </a:r>
            <a:endParaRPr lang="en-US" baseline="0" dirty="0" smtClean="0"/>
          </a:p>
          <a:p>
            <a:r>
              <a:rPr lang="pl-PL" baseline="0" dirty="0" smtClean="0"/>
              <a:t>Any </a:t>
            </a:r>
            <a:r>
              <a:rPr lang="pl-PL" baseline="0" dirty="0"/>
              <a:t>logic to remove the duplication blows up the </a:t>
            </a:r>
            <a:r>
              <a:rPr lang="en-US" baseline="0" dirty="0" smtClean="0"/>
              <a:t>ALU</a:t>
            </a:r>
            <a:r>
              <a:rPr lang="pl-PL" baseline="0" dirty="0" smtClean="0"/>
              <a:t> </a:t>
            </a:r>
            <a:r>
              <a:rPr lang="pl-PL" baseline="0" dirty="0"/>
              <a:t>cost, way above the cost of icosahedron </a:t>
            </a:r>
            <a:r>
              <a:rPr lang="pl-PL" baseline="0" dirty="0" smtClean="0"/>
              <a:t>addressing</a:t>
            </a:r>
            <a:r>
              <a:rPr lang="en-US" baseline="0" dirty="0" smtClean="0"/>
              <a:t>.</a:t>
            </a:r>
            <a:endParaRPr lang="pl-PL" baseline="0" dirty="0"/>
          </a:p>
          <a:p>
            <a:r>
              <a:rPr lang="pl-PL" baseline="0" dirty="0"/>
              <a:t>Encoding normal vectors works, </a:t>
            </a:r>
            <a:r>
              <a:rPr lang="en-US" baseline="0" dirty="0" smtClean="0"/>
              <a:t>although </a:t>
            </a:r>
            <a:r>
              <a:rPr lang="pl-PL" baseline="0" dirty="0" smtClean="0"/>
              <a:t>the </a:t>
            </a:r>
            <a:r>
              <a:rPr lang="pl-PL" baseline="0" dirty="0"/>
              <a:t>decoding cost is twice the </a:t>
            </a:r>
            <a:r>
              <a:rPr lang="pl-PL" baseline="0" dirty="0" smtClean="0"/>
              <a:t>cos</a:t>
            </a:r>
            <a:r>
              <a:rPr lang="en-US" baseline="0" dirty="0" smtClean="0"/>
              <a:t>t</a:t>
            </a:r>
            <a:r>
              <a:rPr lang="pl-PL" baseline="0" dirty="0" smtClean="0"/>
              <a:t> </a:t>
            </a:r>
            <a:r>
              <a:rPr lang="pl-PL" baseline="0" dirty="0"/>
              <a:t>of the octahedron normal </a:t>
            </a:r>
            <a:r>
              <a:rPr lang="pl-PL" baseline="0" dirty="0" smtClean="0"/>
              <a:t>encoding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</a:t>
            </a:r>
            <a:r>
              <a:rPr lang="pl-PL" baseline="0" dirty="0" smtClean="0"/>
              <a:t>he </a:t>
            </a:r>
            <a:r>
              <a:rPr lang="en-US" baseline="0" dirty="0" smtClean="0"/>
              <a:t>resulting </a:t>
            </a:r>
            <a:r>
              <a:rPr lang="pl-PL" baseline="0" dirty="0" smtClean="0"/>
              <a:t>quality </a:t>
            </a:r>
            <a:r>
              <a:rPr lang="pl-PL" baseline="0" dirty="0"/>
              <a:t>of the reconstruction is higher, but the extra quality might not be required by many applications.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108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20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7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8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4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22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8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pl-PL" baseline="0" dirty="0"/>
              <a:t>need something </a:t>
            </a:r>
            <a:r>
              <a:rPr lang="en-US" baseline="0" dirty="0" smtClean="0"/>
              <a:t>that </a:t>
            </a:r>
            <a:r>
              <a:rPr lang="pl-PL" baseline="0" dirty="0" smtClean="0"/>
              <a:t>is </a:t>
            </a:r>
            <a:r>
              <a:rPr lang="pl-PL" baseline="0" dirty="0"/>
              <a:t>really, </a:t>
            </a:r>
            <a:r>
              <a:rPr lang="pl-PL" baseline="0" dirty="0" smtClean="0"/>
              <a:t>really cheap.</a:t>
            </a:r>
            <a:endParaRPr lang="en-US" baseline="0" dirty="0" smtClean="0"/>
          </a:p>
          <a:p>
            <a:r>
              <a:rPr lang="pl-PL" baseline="0" dirty="0" smtClean="0"/>
              <a:t>Most </a:t>
            </a:r>
            <a:r>
              <a:rPr lang="pl-PL" baseline="0" dirty="0"/>
              <a:t>of our games </a:t>
            </a:r>
            <a:r>
              <a:rPr lang="pl-PL" baseline="0" dirty="0" smtClean="0"/>
              <a:t>need </a:t>
            </a:r>
            <a:r>
              <a:rPr lang="pl-PL" baseline="0" dirty="0"/>
              <a:t>to run </a:t>
            </a:r>
            <a:r>
              <a:rPr lang="en-US" baseline="0" dirty="0" smtClean="0"/>
              <a:t>at</a:t>
            </a:r>
            <a:r>
              <a:rPr lang="pl-PL" baseline="0" dirty="0" smtClean="0"/>
              <a:t> </a:t>
            </a:r>
            <a:r>
              <a:rPr lang="pl-PL" baseline="0" dirty="0"/>
              <a:t>60Hz, which means we have ~</a:t>
            </a:r>
            <a:r>
              <a:rPr lang="pl-PL" baseline="0" dirty="0" smtClean="0"/>
              <a:t>16.</a:t>
            </a:r>
            <a:r>
              <a:rPr lang="en-US" baseline="0" dirty="0" smtClean="0"/>
              <a:t>6</a:t>
            </a:r>
            <a:r>
              <a:rPr lang="pl-PL" baseline="0" dirty="0" smtClean="0"/>
              <a:t> </a:t>
            </a:r>
            <a:r>
              <a:rPr lang="pl-PL" baseline="0" dirty="0"/>
              <a:t>ms to render a whole </a:t>
            </a:r>
            <a:r>
              <a:rPr lang="pl-PL" baseline="0" dirty="0" smtClean="0"/>
              <a:t>frame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This</a:t>
            </a:r>
            <a:r>
              <a:rPr lang="pl-PL" baseline="0" dirty="0" smtClean="0"/>
              <a:t> </a:t>
            </a:r>
            <a:r>
              <a:rPr lang="pl-PL" baseline="0" dirty="0"/>
              <a:t>gives </a:t>
            </a:r>
            <a:r>
              <a:rPr lang="en-US" baseline="0" dirty="0" smtClean="0"/>
              <a:t>us </a:t>
            </a:r>
            <a:r>
              <a:rPr lang="pl-PL" baseline="0" dirty="0" smtClean="0"/>
              <a:t>around </a:t>
            </a:r>
            <a:r>
              <a:rPr lang="pl-PL" baseline="0" dirty="0"/>
              <a:t>7-8ms to do the actual scene </a:t>
            </a:r>
            <a:r>
              <a:rPr lang="pl-PL" baseline="0" dirty="0" smtClean="0"/>
              <a:t>rendering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</a:t>
            </a:r>
            <a:r>
              <a:rPr lang="pl-PL" baseline="0" dirty="0" smtClean="0"/>
              <a:t>he </a:t>
            </a:r>
            <a:r>
              <a:rPr lang="pl-PL" baseline="0" dirty="0"/>
              <a:t>rest is spent on shadows, special effects, etc</a:t>
            </a:r>
            <a:r>
              <a:rPr lang="pl-PL" baseline="0" dirty="0" smtClean="0"/>
              <a:t>.</a:t>
            </a:r>
            <a:endParaRPr lang="en-US" baseline="0" dirty="0" smtClean="0"/>
          </a:p>
          <a:p>
            <a:r>
              <a:rPr lang="en-US" baseline="0" dirty="0" smtClean="0"/>
              <a:t>At </a:t>
            </a:r>
            <a:r>
              <a:rPr lang="pl-PL" baseline="0" dirty="0" smtClean="0"/>
              <a:t>the </a:t>
            </a:r>
            <a:r>
              <a:rPr lang="pl-PL" baseline="0" dirty="0"/>
              <a:t>same </a:t>
            </a:r>
            <a:r>
              <a:rPr lang="pl-PL" baseline="0" dirty="0" smtClean="0"/>
              <a:t>time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we dont want to compromise </a:t>
            </a:r>
            <a:r>
              <a:rPr lang="pl-PL" baseline="0" dirty="0" smtClean="0"/>
              <a:t>quality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</a:t>
            </a:r>
            <a:r>
              <a:rPr lang="pl-PL" baseline="0" dirty="0" smtClean="0"/>
              <a:t>or instance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we want the lighting on objects to change spatia</a:t>
            </a:r>
            <a:r>
              <a:rPr lang="en-US" baseline="0" dirty="0" err="1" smtClean="0"/>
              <a:t>lly</a:t>
            </a:r>
            <a:r>
              <a:rPr lang="en-US" baseline="0" dirty="0" smtClean="0"/>
              <a:t>.</a:t>
            </a:r>
            <a:endParaRPr lang="en-US" baseline="0" dirty="0"/>
          </a:p>
          <a:p>
            <a:r>
              <a:rPr lang="en-US" baseline="0" dirty="0" smtClean="0"/>
              <a:t>B</a:t>
            </a:r>
            <a:r>
              <a:rPr lang="pl-PL" baseline="0" dirty="0"/>
              <a:t>ut since it’s only indirect lightin</a:t>
            </a:r>
            <a:r>
              <a:rPr lang="en-US" baseline="0" dirty="0"/>
              <a:t>g</a:t>
            </a:r>
            <a:r>
              <a:rPr lang="pl-PL" baseline="0" dirty="0"/>
              <a:t>, we dont really need it to change at very high </a:t>
            </a:r>
            <a:r>
              <a:rPr lang="pl-PL" baseline="0" dirty="0" smtClean="0"/>
              <a:t>rate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</a:t>
            </a:r>
            <a:r>
              <a:rPr lang="pl-PL" baseline="0" dirty="0" smtClean="0"/>
              <a:t> </a:t>
            </a:r>
            <a:r>
              <a:rPr lang="pl-PL" baseline="0" dirty="0"/>
              <a:t>single sample every meter is roughly the </a:t>
            </a:r>
            <a:r>
              <a:rPr lang="pl-PL" baseline="0" dirty="0" smtClean="0"/>
              <a:t>density</a:t>
            </a:r>
            <a:r>
              <a:rPr lang="en-US" baseline="0" dirty="0" smtClean="0"/>
              <a:t> that we are </a:t>
            </a:r>
            <a:r>
              <a:rPr lang="pl-PL" baseline="0" dirty="0" smtClean="0"/>
              <a:t>aiming </a:t>
            </a:r>
            <a:r>
              <a:rPr lang="pl-PL" baseline="0" dirty="0"/>
              <a:t>for. </a:t>
            </a:r>
            <a:endParaRPr lang="en-US" baseline="0" dirty="0" smtClean="0"/>
          </a:p>
          <a:p>
            <a:r>
              <a:rPr lang="pl-PL" baseline="0" dirty="0" smtClean="0"/>
              <a:t>This means </a:t>
            </a:r>
            <a:r>
              <a:rPr lang="pl-PL" baseline="0" dirty="0"/>
              <a:t>that when rendering </a:t>
            </a:r>
            <a:r>
              <a:rPr lang="pl-PL" baseline="0" dirty="0" smtClean="0"/>
              <a:t>objects </a:t>
            </a:r>
            <a:r>
              <a:rPr lang="en-US" baseline="0" dirty="0"/>
              <a:t>we will need to use some sort of volumetric structure to store the </a:t>
            </a:r>
            <a:r>
              <a:rPr lang="en-US" baseline="0" dirty="0" smtClean="0"/>
              <a:t>lighting.</a:t>
            </a:r>
          </a:p>
          <a:p>
            <a:r>
              <a:rPr lang="en-US" baseline="0" dirty="0" smtClean="0"/>
              <a:t>Neighboring </a:t>
            </a:r>
            <a:r>
              <a:rPr lang="en-US" baseline="0" dirty="0"/>
              <a:t>pixels will use mostly </a:t>
            </a:r>
            <a:r>
              <a:rPr lang="en-US" baseline="0" dirty="0" smtClean="0"/>
              <a:t>the same </a:t>
            </a:r>
            <a:r>
              <a:rPr lang="en-US" baseline="0" dirty="0"/>
              <a:t>pieces of that </a:t>
            </a:r>
            <a:r>
              <a:rPr lang="en-US" baseline="0" dirty="0" smtClean="0"/>
              <a:t>structure.</a:t>
            </a:r>
          </a:p>
          <a:p>
            <a:r>
              <a:rPr lang="en-US" baseline="0" dirty="0" smtClean="0"/>
              <a:t>They </a:t>
            </a:r>
            <a:r>
              <a:rPr lang="pl-PL" baseline="0" dirty="0" smtClean="0"/>
              <a:t>will </a:t>
            </a:r>
            <a:r>
              <a:rPr lang="en-US" baseline="0" dirty="0"/>
              <a:t>be </a:t>
            </a:r>
            <a:r>
              <a:rPr lang="pl-PL" baseline="0" dirty="0"/>
              <a:t>access</a:t>
            </a:r>
            <a:r>
              <a:rPr lang="en-US" baseline="0" dirty="0" err="1"/>
              <a:t>ing</a:t>
            </a:r>
            <a:r>
              <a:rPr lang="pl-PL" baseline="0" dirty="0"/>
              <a:t> lighting data from roughly the same areas of memory</a:t>
            </a:r>
            <a:r>
              <a:rPr lang="en-US" baseline="0" dirty="0" smtClean="0"/>
              <a:t>.</a:t>
            </a:r>
            <a:endParaRPr lang="en-US" baseline="0" dirty="0"/>
          </a:p>
          <a:p>
            <a:r>
              <a:rPr lang="en-US" baseline="0" dirty="0" smtClean="0"/>
              <a:t>T</a:t>
            </a:r>
            <a:r>
              <a:rPr lang="pl-PL" baseline="0" dirty="0" smtClean="0"/>
              <a:t>he </a:t>
            </a:r>
            <a:r>
              <a:rPr lang="pl-PL" baseline="0" dirty="0"/>
              <a:t>traffic between memory and L2 cache will be relatively </a:t>
            </a:r>
            <a:r>
              <a:rPr lang="pl-PL" baseline="0" dirty="0" smtClean="0"/>
              <a:t>small.</a:t>
            </a:r>
            <a:endParaRPr lang="en-US" baseline="0" dirty="0" smtClean="0"/>
          </a:p>
          <a:p>
            <a:r>
              <a:rPr lang="pl-PL" baseline="0" dirty="0" smtClean="0"/>
              <a:t>But </a:t>
            </a:r>
            <a:r>
              <a:rPr lang="pl-PL" baseline="0" dirty="0"/>
              <a:t>on the other </a:t>
            </a:r>
            <a:r>
              <a:rPr lang="pl-PL" baseline="0" dirty="0" smtClean="0"/>
              <a:t>hand</a:t>
            </a:r>
            <a:r>
              <a:rPr lang="en-US" baseline="0" dirty="0" smtClean="0"/>
              <a:t>,</a:t>
            </a:r>
            <a:r>
              <a:rPr lang="pl-PL" baseline="0" dirty="0" smtClean="0"/>
              <a:t> </a:t>
            </a:r>
            <a:r>
              <a:rPr lang="pl-PL" baseline="0" dirty="0"/>
              <a:t>it *will* be different for every </a:t>
            </a:r>
            <a:r>
              <a:rPr lang="pl-PL" baseline="0" dirty="0" smtClean="0"/>
              <a:t>pixel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</a:t>
            </a:r>
            <a:r>
              <a:rPr lang="pl-PL" baseline="0" dirty="0" smtClean="0"/>
              <a:t>very </a:t>
            </a:r>
            <a:r>
              <a:rPr lang="pl-PL" baseline="0" dirty="0"/>
              <a:t>pixel *will* </a:t>
            </a:r>
            <a:r>
              <a:rPr lang="en-US" baseline="0" dirty="0"/>
              <a:t>need</a:t>
            </a:r>
            <a:r>
              <a:rPr lang="pl-PL" baseline="0" dirty="0"/>
              <a:t> </a:t>
            </a:r>
            <a:r>
              <a:rPr lang="en-US" baseline="0" dirty="0" smtClean="0"/>
              <a:t>to use </a:t>
            </a:r>
            <a:r>
              <a:rPr lang="pl-PL" baseline="0" dirty="0"/>
              <a:t>slightly different data, and </a:t>
            </a:r>
            <a:r>
              <a:rPr lang="en-US" baseline="0" dirty="0"/>
              <a:t>one of the main </a:t>
            </a:r>
            <a:r>
              <a:rPr lang="en-US" baseline="0" dirty="0" smtClean="0"/>
              <a:t>goals </a:t>
            </a:r>
            <a:r>
              <a:rPr lang="en-US" baseline="0" dirty="0"/>
              <a:t>for us was </a:t>
            </a:r>
            <a:r>
              <a:rPr lang="pl-PL" baseline="0" dirty="0"/>
              <a:t>to limit that amount of </a:t>
            </a:r>
            <a:r>
              <a:rPr lang="pl-PL" baseline="0" dirty="0" smtClean="0"/>
              <a:t>data</a:t>
            </a:r>
            <a:r>
              <a:rPr lang="en-US" baseline="0" dirty="0" smtClean="0"/>
              <a:t>.</a:t>
            </a:r>
            <a:endParaRPr lang="pl-P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73EE1-EAA1-454D-8A69-5790FB31B2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8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9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7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0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7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3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1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B5C7AF-5E58-494E-971B-C959F4562CE7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06DAC-9C13-402D-91FF-ABE290677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8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884" y="365125"/>
            <a:ext cx="11016916" cy="635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84" y="1155032"/>
            <a:ext cx="11016916" cy="461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0" y="488830"/>
            <a:ext cx="1453413" cy="5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2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34" y="164122"/>
            <a:ext cx="5773615" cy="504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47079"/>
            <a:ext cx="12192000" cy="959268"/>
          </a:xfrm>
          <a:noFill/>
        </p:spPr>
        <p:txBody>
          <a:bodyPr>
            <a:noAutofit/>
          </a:bodyPr>
          <a:lstStyle/>
          <a:p>
            <a:r>
              <a:rPr lang="pl-PL" dirty="0"/>
              <a:t>AMBIENT DICE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56901"/>
            <a:ext cx="12192000" cy="897899"/>
          </a:xfrm>
        </p:spPr>
        <p:txBody>
          <a:bodyPr>
            <a:normAutofit fontScale="92500" lnSpcReduction="10000"/>
          </a:bodyPr>
          <a:lstStyle/>
          <a:p>
            <a:r>
              <a:rPr lang="pl-PL" sz="2600" b="1" dirty="0"/>
              <a:t>Michał Iwanicki &amp; Peter-</a:t>
            </a:r>
            <a:r>
              <a:rPr lang="pl-PL" sz="2600" b="1" dirty="0" err="1"/>
              <a:t>Pike</a:t>
            </a:r>
            <a:r>
              <a:rPr lang="pl-PL" sz="2600" b="1" dirty="0"/>
              <a:t> Sloan</a:t>
            </a:r>
            <a:br>
              <a:rPr lang="pl-PL" sz="2600" b="1" dirty="0"/>
            </a:br>
            <a:r>
              <a:rPr lang="pl-PL" sz="2600" b="1" dirty="0"/>
              <a:t/>
            </a:r>
            <a:br>
              <a:rPr lang="pl-PL" sz="2600" b="1" dirty="0"/>
            </a:br>
            <a:r>
              <a:rPr lang="pl-PL" sz="1500" b="1" dirty="0"/>
              <a:t>Activision Central Tech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13236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Our</a:t>
            </a:r>
            <a:r>
              <a:rPr lang="pl-PL" dirty="0"/>
              <a:t>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5993578" cy="4610501"/>
          </a:xfrm>
        </p:spPr>
        <p:txBody>
          <a:bodyPr/>
          <a:lstStyle/>
          <a:p>
            <a:r>
              <a:rPr lang="pl-PL" dirty="0" err="1"/>
              <a:t>Texture</a:t>
            </a:r>
            <a:r>
              <a:rPr lang="pl-PL" dirty="0"/>
              <a:t> </a:t>
            </a:r>
            <a:r>
              <a:rPr lang="pl-PL" dirty="0" err="1"/>
              <a:t>read</a:t>
            </a:r>
            <a:r>
              <a:rPr lang="en-US" dirty="0"/>
              <a:t> requires:</a:t>
            </a:r>
          </a:p>
          <a:p>
            <a:pPr lvl="1"/>
            <a:r>
              <a:rPr lang="en-US" dirty="0"/>
              <a:t>V</a:t>
            </a:r>
            <a:r>
              <a:rPr lang="pl-PL" dirty="0" err="1"/>
              <a:t>GPRs</a:t>
            </a:r>
            <a:r>
              <a:rPr lang="en-US" dirty="0"/>
              <a:t> to store the results</a:t>
            </a:r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04422" y="1762288"/>
            <a:ext cx="5398936" cy="3449894"/>
            <a:chOff x="-6613086" y="1708891"/>
            <a:chExt cx="5398936" cy="3449894"/>
          </a:xfrm>
        </p:grpSpPr>
        <p:sp>
          <p:nvSpPr>
            <p:cNvPr id="4" name="Rectangle 3"/>
            <p:cNvSpPr/>
            <p:nvPr/>
          </p:nvSpPr>
          <p:spPr>
            <a:xfrm>
              <a:off x="-6613086" y="1708891"/>
              <a:ext cx="5022411" cy="3449894"/>
            </a:xfrm>
            <a:prstGeom prst="rect">
              <a:avLst/>
            </a:prstGeom>
            <a:solidFill>
              <a:srgbClr val="B88C00"/>
            </a:solidFill>
            <a:ln w="254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t" anchorCtr="0"/>
            <a:lstStyle/>
            <a:p>
              <a:r>
                <a:rPr lang="pl-PL" dirty="0"/>
                <a:t>COMPUTE UNIT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-5366028" y="4000618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-5366027" y="3744170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-5366029" y="2529478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-5366028" y="2273030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6432828" y="2202836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6353882" y="2577829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5118378" y="2202836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048957" y="2577829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6432828" y="3687020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6353882" y="4062013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5118378" y="3687020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5048957" y="4062013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3518997" y="2202836"/>
              <a:ext cx="1772264" cy="28159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L1 Cache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 rot="10800000">
              <a:off x="-4051583" y="4648659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-4051581" y="4392213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Right Arrow 25"/>
            <p:cNvSpPr/>
            <p:nvPr/>
          </p:nvSpPr>
          <p:spPr>
            <a:xfrm rot="10800000">
              <a:off x="-4051586" y="3157398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-4051584" y="2891427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-1746733" y="3142753"/>
              <a:ext cx="532583" cy="468067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Right Arrow 29"/>
            <p:cNvSpPr/>
            <p:nvPr/>
          </p:nvSpPr>
          <p:spPr>
            <a:xfrm rot="10800000">
              <a:off x="-1746733" y="3662535"/>
              <a:ext cx="532583" cy="468067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09846" y="1762288"/>
            <a:ext cx="3022684" cy="2835721"/>
            <a:chOff x="5509846" y="1762288"/>
            <a:chExt cx="3022684" cy="283572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5509846" y="1762288"/>
              <a:ext cx="1708234" cy="1334935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509846" y="1762288"/>
              <a:ext cx="3022684" cy="1294388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509846" y="1762288"/>
              <a:ext cx="1708234" cy="283572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509846" y="1762288"/>
              <a:ext cx="3022684" cy="283572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782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Our</a:t>
            </a:r>
            <a:r>
              <a:rPr lang="pl-PL" dirty="0"/>
              <a:t>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5993578" cy="4610501"/>
          </a:xfrm>
        </p:spPr>
        <p:txBody>
          <a:bodyPr/>
          <a:lstStyle/>
          <a:p>
            <a:r>
              <a:rPr lang="pl-PL" dirty="0" err="1"/>
              <a:t>Texture</a:t>
            </a:r>
            <a:r>
              <a:rPr lang="pl-PL" dirty="0"/>
              <a:t> </a:t>
            </a:r>
            <a:r>
              <a:rPr lang="pl-PL" dirty="0" err="1"/>
              <a:t>read</a:t>
            </a:r>
            <a:r>
              <a:rPr lang="en-US" dirty="0"/>
              <a:t> requires:</a:t>
            </a:r>
          </a:p>
          <a:p>
            <a:pPr lvl="1"/>
            <a:r>
              <a:rPr lang="en-US" dirty="0"/>
              <a:t>V</a:t>
            </a:r>
            <a:r>
              <a:rPr lang="pl-PL" dirty="0" err="1"/>
              <a:t>GPRs</a:t>
            </a:r>
            <a:r>
              <a:rPr lang="en-US" dirty="0"/>
              <a:t> to store the results</a:t>
            </a:r>
          </a:p>
          <a:p>
            <a:pPr lvl="1"/>
            <a:r>
              <a:rPr lang="en-US" dirty="0"/>
              <a:t>Space for addresses/commands in the texture unit queues</a:t>
            </a:r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04422" y="1762288"/>
            <a:ext cx="5398936" cy="3449894"/>
            <a:chOff x="-6613086" y="1708891"/>
            <a:chExt cx="5398936" cy="3449894"/>
          </a:xfrm>
        </p:grpSpPr>
        <p:sp>
          <p:nvSpPr>
            <p:cNvPr id="4" name="Rectangle 3"/>
            <p:cNvSpPr/>
            <p:nvPr/>
          </p:nvSpPr>
          <p:spPr>
            <a:xfrm>
              <a:off x="-6613086" y="1708891"/>
              <a:ext cx="5022411" cy="3449894"/>
            </a:xfrm>
            <a:prstGeom prst="rect">
              <a:avLst/>
            </a:prstGeom>
            <a:solidFill>
              <a:srgbClr val="B88C00"/>
            </a:solidFill>
            <a:ln w="254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t" anchorCtr="0"/>
            <a:lstStyle/>
            <a:p>
              <a:r>
                <a:rPr lang="pl-PL" dirty="0"/>
                <a:t>COMPUTE UNIT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-5366028" y="4000618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-5366027" y="3744170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-5366029" y="2529478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-5366028" y="2273030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6432828" y="2202836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6353882" y="2577829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5118378" y="2202836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048957" y="2577829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6432828" y="3687020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6353882" y="4062013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5118378" y="3687020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5048957" y="4062013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3518997" y="2202836"/>
              <a:ext cx="1772264" cy="28159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L1 Cache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 rot="10800000">
              <a:off x="-4051583" y="4648659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-4051581" y="4392213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Right Arrow 25"/>
            <p:cNvSpPr/>
            <p:nvPr/>
          </p:nvSpPr>
          <p:spPr>
            <a:xfrm rot="10800000">
              <a:off x="-4051586" y="3157398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-4051584" y="2891427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-1746733" y="3142753"/>
              <a:ext cx="532583" cy="468067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Right Arrow 29"/>
            <p:cNvSpPr/>
            <p:nvPr/>
          </p:nvSpPr>
          <p:spPr>
            <a:xfrm rot="10800000">
              <a:off x="-1746733" y="3662535"/>
              <a:ext cx="532583" cy="468067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09503" y="2543327"/>
            <a:ext cx="3936610" cy="2207082"/>
            <a:chOff x="5509503" y="2543327"/>
            <a:chExt cx="3936610" cy="2207082"/>
          </a:xfrm>
        </p:grpSpPr>
        <p:cxnSp>
          <p:nvCxnSpPr>
            <p:cNvPr id="47" name="Straight Arrow Connector 46"/>
            <p:cNvCxnSpPr>
              <a:endCxn id="20" idx="2"/>
            </p:cNvCxnSpPr>
            <p:nvPr/>
          </p:nvCxnSpPr>
          <p:spPr>
            <a:xfrm>
              <a:off x="5509846" y="2582155"/>
              <a:ext cx="3936266" cy="4907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endCxn id="27" idx="2"/>
            </p:cNvCxnSpPr>
            <p:nvPr/>
          </p:nvCxnSpPr>
          <p:spPr>
            <a:xfrm>
              <a:off x="5509846" y="2606690"/>
              <a:ext cx="3936264" cy="642933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509503" y="2543327"/>
              <a:ext cx="3822711" cy="1559039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25" idx="2"/>
            </p:cNvCxnSpPr>
            <p:nvPr/>
          </p:nvCxnSpPr>
          <p:spPr>
            <a:xfrm>
              <a:off x="5509846" y="2606690"/>
              <a:ext cx="3936267" cy="2143719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0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Our</a:t>
            </a:r>
            <a:r>
              <a:rPr lang="pl-PL" dirty="0"/>
              <a:t>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5993578" cy="4610501"/>
          </a:xfrm>
        </p:spPr>
        <p:txBody>
          <a:bodyPr/>
          <a:lstStyle/>
          <a:p>
            <a:r>
              <a:rPr lang="pl-PL" dirty="0" err="1"/>
              <a:t>Texture</a:t>
            </a:r>
            <a:r>
              <a:rPr lang="pl-PL" dirty="0"/>
              <a:t> </a:t>
            </a:r>
            <a:r>
              <a:rPr lang="pl-PL" dirty="0" err="1"/>
              <a:t>read</a:t>
            </a:r>
            <a:r>
              <a:rPr lang="en-US" dirty="0"/>
              <a:t> requires:</a:t>
            </a:r>
          </a:p>
          <a:p>
            <a:pPr lvl="1"/>
            <a:r>
              <a:rPr lang="en-US" dirty="0"/>
              <a:t>V</a:t>
            </a:r>
            <a:r>
              <a:rPr lang="pl-PL" dirty="0" err="1"/>
              <a:t>GPRs</a:t>
            </a:r>
            <a:r>
              <a:rPr lang="en-US" dirty="0"/>
              <a:t> to store the results</a:t>
            </a:r>
          </a:p>
          <a:p>
            <a:pPr lvl="1"/>
            <a:r>
              <a:rPr lang="en-US" dirty="0"/>
              <a:t>Space for addresses/commands in the texture unit queues</a:t>
            </a:r>
          </a:p>
          <a:p>
            <a:pPr lvl="1"/>
            <a:r>
              <a:rPr lang="en-US" dirty="0"/>
              <a:t>CU &lt;-&gt; L2 memory bandwidth</a:t>
            </a:r>
          </a:p>
          <a:p>
            <a:r>
              <a:rPr lang="pl-PL" dirty="0" err="1"/>
              <a:t>Already</a:t>
            </a:r>
            <a:r>
              <a:rPr lang="pl-PL" dirty="0"/>
              <a:t> </a:t>
            </a:r>
            <a:r>
              <a:rPr lang="pl-PL" dirty="0" err="1"/>
              <a:t>limited</a:t>
            </a:r>
            <a:r>
              <a:rPr lang="pl-PL" dirty="0"/>
              <a:t> by </a:t>
            </a:r>
            <a:r>
              <a:rPr lang="pl-PL" dirty="0" err="1"/>
              <a:t>those</a:t>
            </a:r>
            <a:r>
              <a:rPr lang="pl-PL" dirty="0"/>
              <a:t> </a:t>
            </a:r>
            <a:r>
              <a:rPr lang="pl-PL" dirty="0" err="1"/>
              <a:t>factors</a:t>
            </a:r>
            <a:r>
              <a:rPr lang="pl-PL" dirty="0"/>
              <a:t>, in </a:t>
            </a:r>
            <a:r>
              <a:rPr lang="pl-PL" dirty="0" err="1"/>
              <a:t>that</a:t>
            </a:r>
            <a:r>
              <a:rPr lang="pl-PL" dirty="0"/>
              <a:t> order</a:t>
            </a:r>
            <a:endParaRPr lang="en-US" dirty="0"/>
          </a:p>
          <a:p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6504422" y="1762288"/>
            <a:ext cx="5398936" cy="3449894"/>
            <a:chOff x="-6613086" y="1708891"/>
            <a:chExt cx="5398936" cy="3449894"/>
          </a:xfrm>
        </p:grpSpPr>
        <p:sp>
          <p:nvSpPr>
            <p:cNvPr id="4" name="Rectangle 3"/>
            <p:cNvSpPr/>
            <p:nvPr/>
          </p:nvSpPr>
          <p:spPr>
            <a:xfrm>
              <a:off x="-6613086" y="1708891"/>
              <a:ext cx="5022411" cy="3449894"/>
            </a:xfrm>
            <a:prstGeom prst="rect">
              <a:avLst/>
            </a:prstGeom>
            <a:solidFill>
              <a:srgbClr val="B88C00"/>
            </a:solidFill>
            <a:ln w="254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tlCol="0" anchor="t" anchorCtr="0"/>
            <a:lstStyle/>
            <a:p>
              <a:r>
                <a:rPr lang="pl-PL" dirty="0"/>
                <a:t>COMPUTE UNIT</a:t>
              </a:r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-5366028" y="4000618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-5366027" y="3744170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-5366029" y="2529478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-5366028" y="2273030"/>
              <a:ext cx="1847031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-6432828" y="2202836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6353882" y="2577829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5118378" y="2202836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048957" y="2577829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6432828" y="3687020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6353882" y="4062013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5118378" y="3687020"/>
              <a:ext cx="1066800" cy="1331784"/>
            </a:xfrm>
            <a:prstGeom prst="rect">
              <a:avLst/>
            </a:prstGeom>
            <a:solidFill>
              <a:srgbClr val="EE7F42"/>
            </a:solidFill>
            <a:ln>
              <a:solidFill>
                <a:srgbClr val="D33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/>
                <a:t>SIMD 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5048957" y="4062013"/>
              <a:ext cx="908222" cy="850900"/>
            </a:xfrm>
            <a:prstGeom prst="rect">
              <a:avLst/>
            </a:prstGeom>
            <a:solidFill>
              <a:srgbClr val="F24B3E"/>
            </a:solidFill>
            <a:ln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err="1"/>
                <a:t>VGPRs</a:t>
              </a:r>
              <a:endParaRPr lang="pl-PL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3518997" y="2202836"/>
              <a:ext cx="1772264" cy="28159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L1 Cache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 rot="10800000">
              <a:off x="-4051583" y="4648659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-4051581" y="4392213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Right Arrow 25"/>
            <p:cNvSpPr/>
            <p:nvPr/>
          </p:nvSpPr>
          <p:spPr>
            <a:xfrm rot="10800000">
              <a:off x="-4051586" y="3157398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-4051584" y="2891427"/>
              <a:ext cx="532585" cy="304799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-1746733" y="3142753"/>
              <a:ext cx="532583" cy="468067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Right Arrow 29"/>
            <p:cNvSpPr/>
            <p:nvPr/>
          </p:nvSpPr>
          <p:spPr>
            <a:xfrm rot="10800000">
              <a:off x="-1746733" y="3662535"/>
              <a:ext cx="532583" cy="468067"/>
            </a:xfrm>
            <a:prstGeom prst="rightArrow">
              <a:avLst/>
            </a:prstGeom>
            <a:solidFill>
              <a:srgbClr val="62CEA2"/>
            </a:solidFill>
            <a:ln>
              <a:solidFill>
                <a:srgbClr val="246A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59" name="Straight Arrow Connector 58"/>
          <p:cNvCxnSpPr>
            <a:endCxn id="29" idx="2"/>
          </p:cNvCxnSpPr>
          <p:nvPr/>
        </p:nvCxnSpPr>
        <p:spPr>
          <a:xfrm>
            <a:off x="5662246" y="2922125"/>
            <a:ext cx="6007079" cy="742092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Some numbers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057226"/>
              </p:ext>
            </p:extLst>
          </p:nvPr>
        </p:nvGraphicFramePr>
        <p:xfrm>
          <a:off x="586151" y="2478124"/>
          <a:ext cx="10456986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5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Coefficients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total</a:t>
                      </a:r>
                      <a:r>
                        <a:rPr lang="pl-PL" baseline="0" dirty="0"/>
                        <a:t/>
                      </a:r>
                      <a:br>
                        <a:rPr lang="pl-PL" baseline="0" dirty="0"/>
                      </a:br>
                      <a:r>
                        <a:rPr lang="pl-PL" baseline="0" dirty="0"/>
                        <a:t>(per </a:t>
                      </a:r>
                      <a:r>
                        <a:rPr lang="pl-PL" baseline="0" dirty="0" err="1"/>
                        <a:t>color</a:t>
                      </a:r>
                      <a:r>
                        <a:rPr lang="pl-PL" baseline="0" dirty="0"/>
                        <a:t> channel)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Coefficients</a:t>
                      </a:r>
                      <a:r>
                        <a:rPr lang="pl-PL" dirty="0"/>
                        <a:t> for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evaluation</a:t>
                      </a:r>
                      <a:r>
                        <a:rPr lang="pl-PL" baseline="0" dirty="0"/>
                        <a:t/>
                      </a:r>
                      <a:br>
                        <a:rPr lang="pl-PL" baseline="0" dirty="0"/>
                      </a:br>
                      <a:r>
                        <a:rPr lang="pl-PL" baseline="0" dirty="0"/>
                        <a:t>(per </a:t>
                      </a:r>
                      <a:r>
                        <a:rPr lang="pl-PL" baseline="0" dirty="0" err="1"/>
                        <a:t>color</a:t>
                      </a:r>
                      <a:r>
                        <a:rPr lang="pl-PL" baseline="0" dirty="0"/>
                        <a:t> channel)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2nd</a:t>
                      </a:r>
                      <a:r>
                        <a:rPr lang="pl-PL" baseline="0" dirty="0"/>
                        <a:t> Order SH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90">
                <a:tc>
                  <a:txBody>
                    <a:bodyPr/>
                    <a:lstStyle/>
                    <a:p>
                      <a:r>
                        <a:rPr lang="pl-PL" dirty="0"/>
                        <a:t>3rd Order 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Spherical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Gaussians</a:t>
                      </a:r>
                      <a:r>
                        <a:rPr lang="pl-PL" dirty="0"/>
                        <a:t> (12 </a:t>
                      </a:r>
                      <a:r>
                        <a:rPr lang="pl-PL" dirty="0" err="1"/>
                        <a:t>lobes</a:t>
                      </a:r>
                      <a:r>
                        <a:rPr lang="pl-P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Cube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6236676" y="4079632"/>
            <a:ext cx="5322277" cy="726830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32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Ambient Dice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11016916" cy="3510753"/>
          </a:xfrm>
        </p:spPr>
        <p:txBody>
          <a:bodyPr/>
          <a:lstStyle/>
          <a:p>
            <a:r>
              <a:rPr lang="pl-PL" dirty="0"/>
              <a:t>We propose an efficient indexing scheme for icosahedron and use it as a base for </a:t>
            </a:r>
            <a:r>
              <a:rPr lang="pl-PL" dirty="0" err="1"/>
              <a:t>our</a:t>
            </a:r>
            <a:r>
              <a:rPr lang="pl-PL" dirty="0"/>
              <a:t> basis</a:t>
            </a:r>
          </a:p>
          <a:p>
            <a:r>
              <a:rPr lang="pl-PL" dirty="0"/>
              <a:t>Ambient Dice – as a reference to Ambient Cube and 20-sided die </a:t>
            </a:r>
          </a:p>
          <a:p>
            <a:endParaRPr lang="en-US" dirty="0"/>
          </a:p>
        </p:txBody>
      </p:sp>
      <p:pic>
        <p:nvPicPr>
          <p:cNvPr id="1026" name="Picture 2" descr="https://upload.wikimedia.org/wikipedia/commons/thumb/0/01/20-sided_die.jpg/237px-20-sided_d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35" y="3545378"/>
            <a:ext cx="2257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0645" y="445391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24154" y="4503712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28" y="3431105"/>
            <a:ext cx="3195630" cy="279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407530" y="3301649"/>
            <a:ext cx="2685283" cy="2673870"/>
            <a:chOff x="1061538" y="3153008"/>
            <a:chExt cx="2685283" cy="267387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447800" y="4051300"/>
              <a:ext cx="0" cy="12319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47800" y="4051300"/>
              <a:ext cx="1193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41600" y="4051300"/>
              <a:ext cx="0" cy="12319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47800" y="5283200"/>
              <a:ext cx="1193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447800" y="3695700"/>
              <a:ext cx="673100" cy="3556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641600" y="3695700"/>
              <a:ext cx="673100" cy="3556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641600" y="4927600"/>
              <a:ext cx="673100" cy="3556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20900" y="3695700"/>
              <a:ext cx="1193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14700" y="3695700"/>
              <a:ext cx="0" cy="12319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95500" y="4927600"/>
              <a:ext cx="1193800" cy="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120900" y="3695700"/>
              <a:ext cx="0" cy="123190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447800" y="4902200"/>
              <a:ext cx="673100" cy="355600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1593341" y="4650159"/>
              <a:ext cx="485775" cy="265979"/>
            </a:xfrm>
            <a:prstGeom prst="straightConnector1">
              <a:avLst/>
            </a:prstGeom>
            <a:ln w="25400">
              <a:solidFill>
                <a:srgbClr val="F24B3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717800" y="4189390"/>
              <a:ext cx="410083" cy="244519"/>
            </a:xfrm>
            <a:prstGeom prst="straightConnector1">
              <a:avLst/>
            </a:prstGeom>
            <a:ln w="25400">
              <a:solidFill>
                <a:srgbClr val="00B050">
                  <a:alpha val="48000"/>
                </a:srgb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366272" y="3364434"/>
              <a:ext cx="0" cy="509067"/>
            </a:xfrm>
            <a:prstGeom prst="straightConnector1">
              <a:avLst/>
            </a:prstGeom>
            <a:ln w="25400">
              <a:solidFill>
                <a:srgbClr val="62CE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330208" y="5109569"/>
              <a:ext cx="0" cy="509454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978150" y="4528421"/>
              <a:ext cx="532867" cy="0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1319249" y="4528421"/>
              <a:ext cx="465101" cy="0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349826" y="4819135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D33B0B"/>
                  </a:solidFill>
                </a:rPr>
                <a:t>+x</a:t>
              </a:r>
              <a:endParaRPr lang="en-US" dirty="0">
                <a:solidFill>
                  <a:srgbClr val="D33B0B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79343" y="388557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246A5D"/>
                  </a:solidFill>
                </a:rPr>
                <a:t>-x</a:t>
              </a:r>
              <a:endParaRPr lang="en-US" dirty="0">
                <a:solidFill>
                  <a:srgbClr val="246A5D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99263" y="448045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accent1">
                      <a:lumMod val="75000"/>
                    </a:schemeClr>
                  </a:solidFill>
                </a:rPr>
                <a:t>+y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61538" y="4467528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-y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61572" y="5457546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EE7F42"/>
                  </a:solidFill>
                </a:rPr>
                <a:t>-z</a:t>
              </a:r>
              <a:endParaRPr lang="en-US" dirty="0">
                <a:solidFill>
                  <a:srgbClr val="EE7F42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01363" y="3153008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rgbClr val="62CEA2"/>
                  </a:solidFill>
                </a:rPr>
                <a:t>+z</a:t>
              </a:r>
              <a:endParaRPr lang="en-US" dirty="0">
                <a:solidFill>
                  <a:srgbClr val="62CE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57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SCATTERED DATA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Given the indexing scheme of an icosahedron, constructing a spherical basis can be thought of as scattered data interpolation</a:t>
            </a:r>
          </a:p>
          <a:p>
            <a:pPr lvl="1"/>
            <a:r>
              <a:rPr lang="pl-PL" dirty="0"/>
              <a:t>What to store at the </a:t>
            </a:r>
            <a:r>
              <a:rPr lang="pl-PL" dirty="0" err="1"/>
              <a:t>vertices</a:t>
            </a:r>
            <a:r>
              <a:rPr lang="pl-PL" dirty="0"/>
              <a:t> </a:t>
            </a:r>
          </a:p>
          <a:p>
            <a:pPr lvl="1"/>
            <a:r>
              <a:rPr lang="pl-PL" dirty="0"/>
              <a:t>How to interpolate it over the faces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it out of octahedron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001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it out of octahedron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4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it out of octahedron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2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it out of octahedron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2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1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4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Games</a:t>
            </a:r>
            <a:r>
              <a:rPr lang="pl-PL" dirty="0"/>
              <a:t>:</a:t>
            </a:r>
            <a:endParaRPr lang="en-US" dirty="0"/>
          </a:p>
          <a:p>
            <a:pPr lvl="1"/>
            <a:r>
              <a:rPr lang="en-US" dirty="0"/>
              <a:t>Call Of Duty franchise</a:t>
            </a:r>
          </a:p>
          <a:p>
            <a:r>
              <a:rPr lang="pl-PL" dirty="0"/>
              <a:t>S</a:t>
            </a:r>
            <a:r>
              <a:rPr lang="en-US" dirty="0" err="1"/>
              <a:t>pecific</a:t>
            </a:r>
            <a:r>
              <a:rPr lang="en-US" dirty="0"/>
              <a:t> set of constraints:</a:t>
            </a:r>
          </a:p>
          <a:p>
            <a:pPr lvl="1"/>
            <a:r>
              <a:rPr lang="en-US" dirty="0"/>
              <a:t>*</a:t>
            </a:r>
            <a:r>
              <a:rPr lang="pl-PL" dirty="0"/>
              <a:t>R</a:t>
            </a:r>
            <a:r>
              <a:rPr lang="en-US" dirty="0" err="1"/>
              <a:t>eally</a:t>
            </a:r>
            <a:r>
              <a:rPr lang="en-US" dirty="0"/>
              <a:t>* tight performance budget</a:t>
            </a:r>
            <a:r>
              <a:rPr lang="pl-PL" dirty="0"/>
              <a:t>: ~16.6ms/</a:t>
            </a:r>
            <a:r>
              <a:rPr lang="pl-PL" dirty="0" err="1"/>
              <a:t>frame</a:t>
            </a:r>
            <a:endParaRPr lang="pl-PL" dirty="0"/>
          </a:p>
          <a:p>
            <a:pPr lvl="1"/>
            <a:r>
              <a:rPr lang="pl-PL" dirty="0" err="1"/>
              <a:t>Fairly</a:t>
            </a:r>
            <a:r>
              <a:rPr lang="pl-PL" dirty="0"/>
              <a:t> </a:t>
            </a:r>
            <a:r>
              <a:rPr lang="pl-PL" dirty="0" err="1"/>
              <a:t>tight</a:t>
            </a:r>
            <a:r>
              <a:rPr lang="pl-PL" dirty="0"/>
              <a:t> </a:t>
            </a:r>
            <a:r>
              <a:rPr lang="pl-PL" dirty="0" err="1"/>
              <a:t>memory</a:t>
            </a:r>
            <a:r>
              <a:rPr lang="pl-PL" dirty="0"/>
              <a:t> </a:t>
            </a:r>
            <a:r>
              <a:rPr lang="pl-PL" dirty="0" err="1"/>
              <a:t>budget</a:t>
            </a:r>
            <a:endParaRPr lang="pl-PL" dirty="0"/>
          </a:p>
          <a:p>
            <a:pPr lvl="1"/>
            <a:r>
              <a:rPr lang="pl-PL" dirty="0" err="1"/>
              <a:t>Maximize</a:t>
            </a:r>
            <a:r>
              <a:rPr lang="pl-PL" dirty="0"/>
              <a:t> </a:t>
            </a:r>
            <a:r>
              <a:rPr lang="pl-PL" dirty="0" err="1"/>
              <a:t>quality</a:t>
            </a:r>
            <a:endParaRPr lang="pl-PL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34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vertices, 4 of each of</a:t>
            </a:r>
            <a:r>
              <a:rPr lang="pl-PL" dirty="0"/>
              <a:t> the</a:t>
            </a:r>
            <a:r>
              <a:rPr lang="en-US" dirty="0"/>
              <a:t> 3 forms</a:t>
            </a:r>
            <a:r>
              <a:rPr lang="pl-PL" dirty="0"/>
              <a:t>:</a:t>
            </a:r>
            <a:endParaRPr lang="en-US" dirty="0"/>
          </a:p>
          <a:p>
            <a:pPr lvl="1"/>
            <a:r>
              <a:rPr lang="pl-PL" dirty="0"/>
              <a:t>A	</a:t>
            </a:r>
            <a:r>
              <a:rPr lang="en-US" dirty="0"/>
              <a:t>: (±1, ±</a:t>
            </a:r>
            <a:r>
              <a:rPr lang="el-GR" dirty="0"/>
              <a:t>Φ</a:t>
            </a:r>
            <a:r>
              <a:rPr lang="en-US" dirty="0"/>
              <a:t>, 0)</a:t>
            </a:r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00" y="1756800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00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vertices, 4 of each of</a:t>
            </a:r>
            <a:r>
              <a:rPr lang="pl-PL" dirty="0"/>
              <a:t> the</a:t>
            </a:r>
            <a:r>
              <a:rPr lang="en-US" dirty="0"/>
              <a:t> 3 forms</a:t>
            </a:r>
            <a:r>
              <a:rPr lang="pl-PL" dirty="0"/>
              <a:t>:</a:t>
            </a:r>
            <a:endParaRPr lang="en-US" dirty="0"/>
          </a:p>
          <a:p>
            <a:pPr lvl="1"/>
            <a:r>
              <a:rPr lang="pl-PL" dirty="0"/>
              <a:t>A	</a:t>
            </a:r>
            <a:r>
              <a:rPr lang="en-US" dirty="0"/>
              <a:t>: (±1, ±</a:t>
            </a:r>
            <a:r>
              <a:rPr lang="el-GR" dirty="0"/>
              <a:t>Φ</a:t>
            </a:r>
            <a:r>
              <a:rPr lang="en-US" dirty="0"/>
              <a:t>, 0)</a:t>
            </a:r>
          </a:p>
          <a:p>
            <a:pPr lvl="1"/>
            <a:r>
              <a:rPr lang="en-US" dirty="0"/>
              <a:t>B</a:t>
            </a:r>
            <a:r>
              <a:rPr lang="pl-PL" dirty="0"/>
              <a:t>	:</a:t>
            </a:r>
            <a:r>
              <a:rPr lang="en-US" dirty="0"/>
              <a:t> (0, ±1, ±</a:t>
            </a:r>
            <a:r>
              <a:rPr lang="el-GR" dirty="0"/>
              <a:t>Φ</a:t>
            </a:r>
            <a:r>
              <a:rPr lang="en-US" dirty="0"/>
              <a:t>)</a:t>
            </a:r>
          </a:p>
          <a:p>
            <a:pPr lvl="1"/>
            <a:endParaRPr lang="pl-PL" dirty="0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00" y="1756800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00" y="1756800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4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vertices, 4 of each of</a:t>
            </a:r>
            <a:r>
              <a:rPr lang="pl-PL" dirty="0"/>
              <a:t> the</a:t>
            </a:r>
            <a:r>
              <a:rPr lang="en-US" dirty="0"/>
              <a:t> 3 forms</a:t>
            </a:r>
            <a:r>
              <a:rPr lang="pl-PL" dirty="0"/>
              <a:t>:</a:t>
            </a:r>
            <a:endParaRPr lang="en-US" dirty="0"/>
          </a:p>
          <a:p>
            <a:pPr lvl="1"/>
            <a:r>
              <a:rPr lang="pl-PL" dirty="0"/>
              <a:t>A	</a:t>
            </a:r>
            <a:r>
              <a:rPr lang="en-US" dirty="0"/>
              <a:t>: (±1, ±</a:t>
            </a:r>
            <a:r>
              <a:rPr lang="el-GR" dirty="0"/>
              <a:t>Φ</a:t>
            </a:r>
            <a:r>
              <a:rPr lang="en-US" dirty="0"/>
              <a:t>, 0)</a:t>
            </a:r>
          </a:p>
          <a:p>
            <a:pPr lvl="1"/>
            <a:r>
              <a:rPr lang="en-US" dirty="0"/>
              <a:t>B</a:t>
            </a:r>
            <a:r>
              <a:rPr lang="pl-PL" dirty="0"/>
              <a:t>	:</a:t>
            </a:r>
            <a:r>
              <a:rPr lang="en-US" dirty="0"/>
              <a:t> (0, ±1, ±</a:t>
            </a:r>
            <a:r>
              <a:rPr lang="el-GR" dirty="0"/>
              <a:t>Φ</a:t>
            </a:r>
            <a:r>
              <a:rPr lang="en-US" dirty="0"/>
              <a:t>)</a:t>
            </a:r>
          </a:p>
          <a:p>
            <a:pPr lvl="1"/>
            <a:r>
              <a:rPr lang="pl-PL" dirty="0"/>
              <a:t>C</a:t>
            </a:r>
            <a:r>
              <a:rPr lang="en-US" dirty="0"/>
              <a:t>: (±</a:t>
            </a:r>
            <a:r>
              <a:rPr lang="el-GR" dirty="0"/>
              <a:t>Φ</a:t>
            </a:r>
            <a:r>
              <a:rPr lang="en-US" dirty="0"/>
              <a:t>, 0, ±1)</a:t>
            </a:r>
            <a:endParaRPr lang="pl-PL" dirty="0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00" y="1756800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00" y="1756800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00" y="1756800"/>
            <a:ext cx="4777557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8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02" y="1755963"/>
            <a:ext cx="4777556" cy="51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faces</a:t>
            </a:r>
            <a:r>
              <a:rPr lang="pl-PL" dirty="0"/>
              <a:t>: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Base: entirely within a quadrant, 8 </a:t>
            </a:r>
          </a:p>
          <a:p>
            <a:pPr lvl="1"/>
            <a:r>
              <a:rPr lang="en-US" dirty="0"/>
              <a:t>Side: intersecting each of the coordinate system planes: 4 of each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8040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68" y="1058387"/>
            <a:ext cx="5385532" cy="585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Indexing icosahedron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11016916" cy="5118768"/>
          </a:xfrm>
        </p:spPr>
        <p:txBody>
          <a:bodyPr>
            <a:normAutofit/>
          </a:bodyPr>
          <a:lstStyle/>
          <a:p>
            <a:r>
              <a:rPr lang="pl-PL" dirty="0"/>
              <a:t>O</a:t>
            </a:r>
            <a:r>
              <a:rPr lang="en-US" dirty="0" err="1"/>
              <a:t>ctant</a:t>
            </a:r>
            <a:r>
              <a:rPr lang="pl-PL" dirty="0"/>
              <a:t>: </a:t>
            </a:r>
            <a:r>
              <a:rPr lang="en-US" dirty="0"/>
              <a:t>bit signs from the direction</a:t>
            </a:r>
          </a:p>
          <a:p>
            <a:r>
              <a:rPr lang="pl-PL" dirty="0"/>
              <a:t>Base triangle </a:t>
            </a:r>
            <a:r>
              <a:rPr lang="pl-PL" dirty="0" err="1"/>
              <a:t>or</a:t>
            </a:r>
            <a:r>
              <a:rPr lang="pl-PL" dirty="0"/>
              <a:t> one of the </a:t>
            </a:r>
            <a:r>
              <a:rPr lang="pl-PL" dirty="0" err="1"/>
              <a:t>side</a:t>
            </a:r>
            <a:r>
              <a:rPr lang="pl-PL" dirty="0"/>
              <a:t> </a:t>
            </a:r>
            <a:r>
              <a:rPr lang="pl-PL" dirty="0" err="1"/>
              <a:t>triangles</a:t>
            </a:r>
            <a:endParaRPr lang="pl-PL" dirty="0"/>
          </a:p>
          <a:p>
            <a:pPr lvl="1"/>
            <a:r>
              <a:rPr lang="pl-PL" dirty="0" err="1"/>
              <a:t>Check</a:t>
            </a:r>
            <a:r>
              <a:rPr lang="pl-PL" dirty="0"/>
              <a:t> </a:t>
            </a:r>
            <a:r>
              <a:rPr lang="pl-PL" dirty="0" err="1"/>
              <a:t>against</a:t>
            </a:r>
            <a:r>
              <a:rPr lang="pl-PL" dirty="0"/>
              <a:t> </a:t>
            </a:r>
            <a:r>
              <a:rPr lang="pl-PL" dirty="0" err="1"/>
              <a:t>edge</a:t>
            </a:r>
            <a:r>
              <a:rPr lang="pl-PL" dirty="0"/>
              <a:t> </a:t>
            </a:r>
            <a:r>
              <a:rPr lang="pl-PL" dirty="0" err="1"/>
              <a:t>planes</a:t>
            </a:r>
            <a:endParaRPr lang="en-US" dirty="0"/>
          </a:p>
          <a:p>
            <a:r>
              <a:rPr lang="en-US" dirty="0"/>
              <a:t>Vertices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B</a:t>
            </a:r>
            <a:r>
              <a:rPr lang="en-US" dirty="0" err="1"/>
              <a:t>ase</a:t>
            </a:r>
            <a:r>
              <a:rPr lang="en-US" dirty="0"/>
              <a:t> triangle</a:t>
            </a:r>
            <a:r>
              <a:rPr lang="pl-PL" dirty="0"/>
              <a:t>: </a:t>
            </a:r>
            <a:r>
              <a:rPr lang="en-US" dirty="0"/>
              <a:t>(A,B,C) * bit signs of the direction</a:t>
            </a:r>
            <a:endParaRPr lang="pl-PL" dirty="0"/>
          </a:p>
          <a:p>
            <a:pPr lvl="1"/>
            <a:r>
              <a:rPr lang="pl-PL" dirty="0" err="1"/>
              <a:t>Side</a:t>
            </a:r>
            <a:r>
              <a:rPr lang="pl-PL" dirty="0"/>
              <a:t> triangle:</a:t>
            </a:r>
          </a:p>
          <a:p>
            <a:pPr lvl="2"/>
            <a:r>
              <a:rPr lang="pl-PL" dirty="0" err="1"/>
              <a:t>Change</a:t>
            </a:r>
            <a:r>
              <a:rPr lang="pl-PL" dirty="0"/>
              <a:t> </a:t>
            </a:r>
            <a:r>
              <a:rPr lang="pl-PL" dirty="0" err="1"/>
              <a:t>vertex</a:t>
            </a:r>
            <a:r>
              <a:rPr lang="pl-PL" dirty="0"/>
              <a:t> of the </a:t>
            </a:r>
            <a:r>
              <a:rPr lang="pl-PL" dirty="0" err="1"/>
              <a:t>plane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failed</a:t>
            </a:r>
            <a:endParaRPr lang="pl-PL" dirty="0"/>
          </a:p>
          <a:p>
            <a:pPr lvl="3"/>
            <a:r>
              <a:rPr lang="pl-PL" dirty="0"/>
              <a:t>A-&gt;C</a:t>
            </a:r>
          </a:p>
          <a:p>
            <a:pPr lvl="3"/>
            <a:r>
              <a:rPr lang="pl-PL" dirty="0"/>
              <a:t>B-&gt;A</a:t>
            </a:r>
          </a:p>
          <a:p>
            <a:pPr lvl="3"/>
            <a:r>
              <a:rPr lang="pl-PL" dirty="0"/>
              <a:t>C-&gt;B</a:t>
            </a:r>
          </a:p>
          <a:p>
            <a:pPr lvl="2"/>
            <a:r>
              <a:rPr lang="pl-PL" dirty="0"/>
              <a:t>Flip the </a:t>
            </a:r>
            <a:r>
              <a:rPr lang="pl-PL" dirty="0" err="1"/>
              <a:t>sign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el-GR" dirty="0"/>
              <a:t>Φ</a:t>
            </a:r>
            <a:endParaRPr lang="pl-PL" dirty="0"/>
          </a:p>
          <a:p>
            <a:r>
              <a:rPr lang="pl-PL" dirty="0" err="1"/>
              <a:t>See</a:t>
            </a:r>
            <a:r>
              <a:rPr lang="pl-PL" dirty="0"/>
              <a:t> </a:t>
            </a:r>
            <a:r>
              <a:rPr lang="pl-PL" dirty="0" err="1"/>
              <a:t>paper</a:t>
            </a:r>
            <a:r>
              <a:rPr lang="pl-PL" dirty="0"/>
              <a:t> for </a:t>
            </a:r>
            <a:r>
              <a:rPr lang="pl-PL" dirty="0" err="1"/>
              <a:t>pseudocode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2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Linear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be great if it worked, but it creates ugly Mach bands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69" y="1985051"/>
            <a:ext cx="5278953" cy="45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2" y="1985050"/>
            <a:ext cx="5312039" cy="45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67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24895"/>
            <a:ext cx="4743450" cy="43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Hybrid Bezier Patches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3"/>
            <a:ext cx="11493166" cy="4245642"/>
          </a:xfrm>
        </p:spPr>
        <p:txBody>
          <a:bodyPr>
            <a:normAutofit/>
          </a:bodyPr>
          <a:lstStyle/>
          <a:p>
            <a:r>
              <a:rPr lang="pl-PL" dirty="0"/>
              <a:t>S</a:t>
            </a:r>
            <a:r>
              <a:rPr lang="en-US" dirty="0" err="1"/>
              <a:t>ignal</a:t>
            </a:r>
            <a:r>
              <a:rPr lang="en-US" dirty="0"/>
              <a:t> and its directional derivatives on the vertices</a:t>
            </a:r>
          </a:p>
          <a:p>
            <a:r>
              <a:rPr lang="en-US" dirty="0"/>
              <a:t>Hybrid Bezier Patch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c300, c030, c003, </a:t>
            </a:r>
            <a:br>
              <a:rPr lang="pl-PL" dirty="0"/>
            </a:br>
            <a:r>
              <a:rPr lang="pl-PL" dirty="0"/>
              <a:t>c210, c120, </a:t>
            </a:r>
            <a:br>
              <a:rPr lang="pl-PL" dirty="0"/>
            </a:br>
            <a:r>
              <a:rPr lang="pl-PL" dirty="0"/>
              <a:t>c201, c102, </a:t>
            </a:r>
            <a:br>
              <a:rPr lang="pl-PL" dirty="0"/>
            </a:br>
            <a:r>
              <a:rPr lang="pl-PL" dirty="0"/>
              <a:t>c021, c012 </a:t>
            </a:r>
            <a:br>
              <a:rPr lang="pl-PL" dirty="0"/>
            </a:br>
            <a:r>
              <a:rPr lang="pl-PL" dirty="0"/>
              <a:t>from signal and derivatives</a:t>
            </a:r>
          </a:p>
          <a:p>
            <a:pPr lvl="1"/>
            <a:r>
              <a:rPr lang="pl-PL" dirty="0"/>
              <a:t>c111 implicit to get C1 continuity</a:t>
            </a:r>
          </a:p>
          <a:p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err="1"/>
              <a:t>spherical</a:t>
            </a:r>
            <a:r>
              <a:rPr lang="pl-PL" dirty="0"/>
              <a:t> </a:t>
            </a:r>
            <a:r>
              <a:rPr lang="pl-PL" dirty="0" err="1"/>
              <a:t>linear</a:t>
            </a:r>
            <a:r>
              <a:rPr lang="pl-PL" dirty="0"/>
              <a:t> </a:t>
            </a:r>
            <a:r>
              <a:rPr lang="pl-PL" dirty="0" err="1"/>
              <a:t>interpolation</a:t>
            </a:r>
            <a:endParaRPr lang="en-US" dirty="0"/>
          </a:p>
          <a:p>
            <a:r>
              <a:rPr lang="en-US" dirty="0"/>
              <a:t>Precision comparable to 3rd</a:t>
            </a:r>
            <a:r>
              <a:rPr lang="pl-PL" dirty="0"/>
              <a:t>—5th</a:t>
            </a:r>
            <a:r>
              <a:rPr lang="en-US" dirty="0"/>
              <a:t> order SH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10376" y="5619750"/>
            <a:ext cx="52578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1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066134"/>
            <a:ext cx="2981314" cy="278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YC</a:t>
            </a:r>
            <a:r>
              <a:rPr lang="pl-PL" sz="3100" dirty="0" err="1"/>
              <a:t>o</a:t>
            </a:r>
            <a:r>
              <a:rPr lang="pl-PL" dirty="0" err="1"/>
              <a:t>C</a:t>
            </a:r>
            <a:r>
              <a:rPr lang="pl-PL" sz="3100" dirty="0" err="1"/>
              <a:t>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8092741" cy="4610501"/>
          </a:xfrm>
        </p:spPr>
        <p:txBody>
          <a:bodyPr/>
          <a:lstStyle/>
          <a:p>
            <a:r>
              <a:rPr lang="en-US" dirty="0"/>
              <a:t>Full Hybrid Bezier Patch too costly – 27 coefficients needed for the reconstruction, quite a bit of ALU</a:t>
            </a:r>
          </a:p>
          <a:p>
            <a:r>
              <a:rPr lang="en-US" dirty="0"/>
              <a:t>Cheaper variant: interpolate in </a:t>
            </a:r>
            <a:r>
              <a:rPr lang="en-US" dirty="0" err="1"/>
              <a:t>YCoCg</a:t>
            </a:r>
            <a:r>
              <a:rPr lang="en-US" dirty="0"/>
              <a:t> color space – full precision for Y, and linear interpolation for Co and Cg</a:t>
            </a:r>
          </a:p>
          <a:p>
            <a:r>
              <a:rPr lang="en-US" dirty="0"/>
              <a:t>Surprisingly precise, as the artifacts are contained within faces</a:t>
            </a:r>
          </a:p>
          <a:p>
            <a:r>
              <a:rPr lang="en-US" dirty="0"/>
              <a:t>15 coefficients needed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4" y="3746220"/>
            <a:ext cx="2977401" cy="271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28845" y="5867400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YCoCg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94613" y="32443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RGB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13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30" y="1173573"/>
            <a:ext cx="5759450" cy="547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Radial Basis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7321216" cy="4610501"/>
          </a:xfrm>
        </p:spPr>
        <p:txBody>
          <a:bodyPr>
            <a:normAutofit/>
          </a:bodyPr>
          <a:lstStyle/>
          <a:p>
            <a:r>
              <a:rPr lang="pl-PL" dirty="0"/>
              <a:t>Still a bit too costly for us (ALU)</a:t>
            </a:r>
          </a:p>
          <a:p>
            <a:r>
              <a:rPr lang="pl-PL" dirty="0"/>
              <a:t>No luck with RBFs restricted to single triangles</a:t>
            </a:r>
          </a:p>
          <a:p>
            <a:r>
              <a:rPr lang="pl-PL" dirty="0"/>
              <a:t>BUT! Clamped cos</a:t>
            </a:r>
            <a:r>
              <a:rPr lang="pl-PL" baseline="30000" dirty="0"/>
              <a:t>2</a:t>
            </a:r>
            <a:r>
              <a:rPr lang="pl-PL" dirty="0"/>
              <a:t> (scaled by 1/2) forms partition of unity</a:t>
            </a:r>
          </a:p>
          <a:p>
            <a:r>
              <a:rPr lang="pl-PL" dirty="0"/>
              <a:t>cos</a:t>
            </a:r>
            <a:r>
              <a:rPr lang="pl-PL" baseline="30000" dirty="0"/>
              <a:t>4</a:t>
            </a:r>
            <a:r>
              <a:rPr lang="pl-PL" dirty="0"/>
              <a:t> (scaled by 5/6) as well</a:t>
            </a:r>
          </a:p>
          <a:p>
            <a:r>
              <a:rPr lang="pl-PL" dirty="0"/>
              <a:t>Use 70%-30% combination of the two</a:t>
            </a:r>
          </a:p>
          <a:p>
            <a:r>
              <a:rPr lang="pl-PL" dirty="0"/>
              <a:t>18 coefficients, but super simple ALU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65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grpSp>
        <p:nvGrpSpPr>
          <p:cNvPr id="3074" name="Group 3073"/>
          <p:cNvGrpSpPr/>
          <p:nvPr/>
        </p:nvGrpSpPr>
        <p:grpSpPr>
          <a:xfrm>
            <a:off x="1867702" y="1214933"/>
            <a:ext cx="7955280" cy="4754880"/>
            <a:chOff x="19140147" y="-11016560"/>
            <a:chExt cx="7955280" cy="47548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140147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984590" y="-6854068"/>
              <a:ext cx="26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</a:t>
              </a:r>
              <a:r>
                <a:rPr lang="en-US" b="1" dirty="0" err="1">
                  <a:solidFill>
                    <a:srgbClr val="FFC000"/>
                  </a:solidFill>
                </a:rPr>
                <a:t>YCoCg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76" name="Group 3075"/>
          <p:cNvGrpSpPr/>
          <p:nvPr/>
        </p:nvGrpSpPr>
        <p:grpSpPr>
          <a:xfrm>
            <a:off x="1867702" y="1214933"/>
            <a:ext cx="7955280" cy="4754880"/>
            <a:chOff x="19933774" y="-11016560"/>
            <a:chExt cx="7955280" cy="475488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933774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1998109" y="-6854068"/>
              <a:ext cx="3942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GAUSSIANS (12 LOBES)</a:t>
              </a:r>
            </a:p>
          </p:txBody>
        </p:sp>
      </p:grpSp>
      <p:grpSp>
        <p:nvGrpSpPr>
          <p:cNvPr id="3073" name="Group 3072"/>
          <p:cNvGrpSpPr/>
          <p:nvPr/>
        </p:nvGrpSpPr>
        <p:grpSpPr>
          <a:xfrm>
            <a:off x="1867702" y="1214933"/>
            <a:ext cx="7955280" cy="4754880"/>
            <a:chOff x="19365079" y="-11016560"/>
            <a:chExt cx="7955280" cy="4754880"/>
          </a:xfrm>
        </p:grpSpPr>
        <p:pic>
          <p:nvPicPr>
            <p:cNvPr id="3084" name="Picture 1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" t="22171" r="33278" b="14428"/>
            <a:stretch/>
          </p:blipFill>
          <p:spPr bwMode="auto">
            <a:xfrm>
              <a:off x="19365079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52096" y="-6854068"/>
              <a:ext cx="1797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CUBE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67702" y="1214933"/>
            <a:ext cx="7955280" cy="4754880"/>
            <a:chOff x="-7038776" y="-11016560"/>
            <a:chExt cx="7955280" cy="475488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7038776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3965192" y="-6854068"/>
              <a:ext cx="218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RBF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  <p:grpSp>
        <p:nvGrpSpPr>
          <p:cNvPr id="3072" name="Group 3071"/>
          <p:cNvGrpSpPr/>
          <p:nvPr/>
        </p:nvGrpSpPr>
        <p:grpSpPr>
          <a:xfrm>
            <a:off x="1867702" y="1214933"/>
            <a:ext cx="7955280" cy="4754880"/>
            <a:chOff x="5773708" y="-11016560"/>
            <a:chExt cx="7955280" cy="475488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577370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8493512" y="-6854068"/>
              <a:ext cx="2879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IMPORTANCE SAMPLING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40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Lighting in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5" y="1155032"/>
            <a:ext cx="7014748" cy="4610501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Separated into direct and indirect</a:t>
            </a:r>
          </a:p>
          <a:p>
            <a:pPr lvl="1"/>
            <a:r>
              <a:rPr lang="pl-PL" dirty="0"/>
              <a:t>Direct</a:t>
            </a:r>
          </a:p>
          <a:p>
            <a:pPr lvl="2"/>
            <a:r>
              <a:rPr lang="pl-PL" dirty="0"/>
              <a:t>direct contribution from point/spot/sometimes area lights</a:t>
            </a:r>
          </a:p>
          <a:p>
            <a:pPr lvl="2"/>
            <a:r>
              <a:rPr lang="pl-PL" dirty="0"/>
              <a:t>shadowed with shadowmaps</a:t>
            </a:r>
          </a:p>
          <a:p>
            <a:pPr lvl="1"/>
            <a:r>
              <a:rPr lang="pl-PL" dirty="0"/>
              <a:t>Indirect: some sort of precomputations</a:t>
            </a:r>
          </a:p>
          <a:p>
            <a:pPr lvl="2"/>
            <a:r>
              <a:rPr lang="pl-PL" dirty="0"/>
              <a:t>fully offline or partially runtime</a:t>
            </a:r>
          </a:p>
          <a:p>
            <a:pPr lvl="2"/>
            <a:r>
              <a:rPr lang="pl-PL" dirty="0"/>
              <a:t>usually also includes skylight</a:t>
            </a:r>
            <a:endParaRPr lang="en-US" dirty="0"/>
          </a:p>
          <a:p>
            <a:pPr lvl="2"/>
            <a:r>
              <a:rPr lang="en-US" dirty="0"/>
              <a:t>o</a:t>
            </a:r>
            <a:r>
              <a:rPr lang="pl-PL" dirty="0"/>
              <a:t>ften different representation for static and dynamic geometry</a:t>
            </a:r>
          </a:p>
          <a:p>
            <a:pPr lvl="2"/>
            <a:r>
              <a:rPr lang="en-US" dirty="0"/>
              <a:t>o</a:t>
            </a:r>
            <a:r>
              <a:rPr lang="pl-PL" dirty="0"/>
              <a:t>ften different representation for hemispherical and spherical signals</a:t>
            </a:r>
            <a:r>
              <a:rPr lang="en-US" dirty="0"/>
              <a:t> (for instance lightmaps for hemispherical data and some volumetric structure for spherical data – [Sil15] [Hook16])</a:t>
            </a:r>
            <a:endParaRPr lang="pl-PL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33" y="1174301"/>
            <a:ext cx="4456037" cy="25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33" y="3873806"/>
            <a:ext cx="4474886" cy="252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568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grpSp>
        <p:nvGrpSpPr>
          <p:cNvPr id="3074" name="Group 3073"/>
          <p:cNvGrpSpPr/>
          <p:nvPr/>
        </p:nvGrpSpPr>
        <p:grpSpPr>
          <a:xfrm>
            <a:off x="1867702" y="1214933"/>
            <a:ext cx="7955280" cy="4754880"/>
            <a:chOff x="19140147" y="-11016560"/>
            <a:chExt cx="7955280" cy="47548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140147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984590" y="-6854068"/>
              <a:ext cx="26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</a:t>
              </a:r>
              <a:r>
                <a:rPr lang="en-US" b="1" dirty="0" err="1">
                  <a:solidFill>
                    <a:srgbClr val="FFC000"/>
                  </a:solidFill>
                </a:rPr>
                <a:t>YCoCg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76" name="Group 3075"/>
          <p:cNvGrpSpPr/>
          <p:nvPr/>
        </p:nvGrpSpPr>
        <p:grpSpPr>
          <a:xfrm>
            <a:off x="1867702" y="1214933"/>
            <a:ext cx="7955280" cy="4754880"/>
            <a:chOff x="19933774" y="-11016560"/>
            <a:chExt cx="7955280" cy="475488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933774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1998109" y="-6854068"/>
              <a:ext cx="3942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GAUSSIANS (12 LOBES)</a:t>
              </a:r>
            </a:p>
          </p:txBody>
        </p:sp>
      </p:grpSp>
      <p:grpSp>
        <p:nvGrpSpPr>
          <p:cNvPr id="3073" name="Group 3072"/>
          <p:cNvGrpSpPr/>
          <p:nvPr/>
        </p:nvGrpSpPr>
        <p:grpSpPr>
          <a:xfrm>
            <a:off x="1867702" y="1214933"/>
            <a:ext cx="7955280" cy="4754880"/>
            <a:chOff x="19365079" y="-11016560"/>
            <a:chExt cx="7955280" cy="4754880"/>
          </a:xfrm>
        </p:grpSpPr>
        <p:pic>
          <p:nvPicPr>
            <p:cNvPr id="3084" name="Picture 1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" t="22171" r="33278" b="14428"/>
            <a:stretch/>
          </p:blipFill>
          <p:spPr bwMode="auto">
            <a:xfrm>
              <a:off x="19365079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52096" y="-6854068"/>
              <a:ext cx="1797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CUBE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0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grpSp>
        <p:nvGrpSpPr>
          <p:cNvPr id="3074" name="Group 3073"/>
          <p:cNvGrpSpPr/>
          <p:nvPr/>
        </p:nvGrpSpPr>
        <p:grpSpPr>
          <a:xfrm>
            <a:off x="1867702" y="1214933"/>
            <a:ext cx="7955280" cy="4754880"/>
            <a:chOff x="19140147" y="-11016560"/>
            <a:chExt cx="7955280" cy="47548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140147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984590" y="-6854068"/>
              <a:ext cx="26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</a:t>
              </a:r>
              <a:r>
                <a:rPr lang="en-US" b="1" dirty="0" err="1">
                  <a:solidFill>
                    <a:srgbClr val="FFC000"/>
                  </a:solidFill>
                </a:rPr>
                <a:t>YCoCg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76" name="Group 3075"/>
          <p:cNvGrpSpPr/>
          <p:nvPr/>
        </p:nvGrpSpPr>
        <p:grpSpPr>
          <a:xfrm>
            <a:off x="1867702" y="1214933"/>
            <a:ext cx="7955280" cy="4754880"/>
            <a:chOff x="19933774" y="-11016560"/>
            <a:chExt cx="7955280" cy="475488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933774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1998109" y="-6854068"/>
              <a:ext cx="3942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GAUSSIANS (12 LOBES)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7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grpSp>
        <p:nvGrpSpPr>
          <p:cNvPr id="3074" name="Group 3073"/>
          <p:cNvGrpSpPr/>
          <p:nvPr/>
        </p:nvGrpSpPr>
        <p:grpSpPr>
          <a:xfrm>
            <a:off x="1867702" y="1214933"/>
            <a:ext cx="7955280" cy="4754880"/>
            <a:chOff x="19140147" y="-11016560"/>
            <a:chExt cx="7955280" cy="47548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140147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984590" y="-6854068"/>
              <a:ext cx="26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</a:t>
              </a:r>
              <a:r>
                <a:rPr lang="en-US" b="1" dirty="0" err="1">
                  <a:solidFill>
                    <a:srgbClr val="FFC000"/>
                  </a:solidFill>
                </a:rPr>
                <a:t>YCoCg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grpSp>
        <p:nvGrpSpPr>
          <p:cNvPr id="3074" name="Group 3073"/>
          <p:cNvGrpSpPr/>
          <p:nvPr/>
        </p:nvGrpSpPr>
        <p:grpSpPr>
          <a:xfrm>
            <a:off x="1867702" y="1214933"/>
            <a:ext cx="7955280" cy="4754880"/>
            <a:chOff x="19140147" y="-11016560"/>
            <a:chExt cx="7955280" cy="47548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140147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984590" y="-6854068"/>
              <a:ext cx="26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</a:t>
              </a:r>
              <a:r>
                <a:rPr lang="en-US" b="1" dirty="0" err="1">
                  <a:solidFill>
                    <a:srgbClr val="FFC000"/>
                  </a:solidFill>
                </a:rPr>
                <a:t>YCoCg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76" name="Group 3075"/>
          <p:cNvGrpSpPr/>
          <p:nvPr/>
        </p:nvGrpSpPr>
        <p:grpSpPr>
          <a:xfrm>
            <a:off x="1867702" y="1214933"/>
            <a:ext cx="7955280" cy="4754880"/>
            <a:chOff x="19933774" y="-11016560"/>
            <a:chExt cx="7955280" cy="475488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933774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1998109" y="-6854068"/>
              <a:ext cx="3942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GAUSSIANS (12 LOBES)</a:t>
              </a:r>
            </a:p>
          </p:txBody>
        </p:sp>
      </p:grpSp>
      <p:grpSp>
        <p:nvGrpSpPr>
          <p:cNvPr id="3073" name="Group 3072"/>
          <p:cNvGrpSpPr/>
          <p:nvPr/>
        </p:nvGrpSpPr>
        <p:grpSpPr>
          <a:xfrm>
            <a:off x="1867702" y="1214933"/>
            <a:ext cx="7955280" cy="4754880"/>
            <a:chOff x="19365079" y="-11016560"/>
            <a:chExt cx="7955280" cy="4754880"/>
          </a:xfrm>
        </p:grpSpPr>
        <p:pic>
          <p:nvPicPr>
            <p:cNvPr id="3084" name="Picture 1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" t="22171" r="33278" b="14428"/>
            <a:stretch/>
          </p:blipFill>
          <p:spPr bwMode="auto">
            <a:xfrm>
              <a:off x="19365079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52096" y="-6854068"/>
              <a:ext cx="1797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CUBE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67702" y="1214933"/>
            <a:ext cx="7955280" cy="4754880"/>
            <a:chOff x="-7038776" y="-11016560"/>
            <a:chExt cx="7955280" cy="475488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7038776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3965192" y="-6854068"/>
              <a:ext cx="218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RBF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2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67702" y="1214933"/>
            <a:ext cx="7955280" cy="4754880"/>
            <a:chOff x="-20355758" y="-11016560"/>
            <a:chExt cx="7955280" cy="4754880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2035575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18230178" y="-6854068"/>
              <a:ext cx="4052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2</a:t>
              </a:r>
              <a:r>
                <a:rPr lang="en-US" b="1" baseline="30000" dirty="0">
                  <a:solidFill>
                    <a:srgbClr val="FFC000"/>
                  </a:solidFill>
                </a:rPr>
                <a:t>ND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85" name="Group 3084"/>
          <p:cNvGrpSpPr/>
          <p:nvPr/>
        </p:nvGrpSpPr>
        <p:grpSpPr>
          <a:xfrm>
            <a:off x="1867702" y="1214933"/>
            <a:ext cx="7955280" cy="4754880"/>
            <a:chOff x="19144071" y="-11015527"/>
            <a:chExt cx="7955280" cy="475488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t="22183" r="33248" b="14417"/>
            <a:stretch/>
          </p:blipFill>
          <p:spPr bwMode="auto">
            <a:xfrm>
              <a:off x="19144071" y="-11015527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1305997" y="-6854068"/>
              <a:ext cx="4028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HARMONICS 3</a:t>
              </a:r>
              <a:r>
                <a:rPr lang="en-US" b="1" baseline="30000" dirty="0">
                  <a:solidFill>
                    <a:srgbClr val="FFC000"/>
                  </a:solidFill>
                </a:rPr>
                <a:t>RD</a:t>
              </a:r>
              <a:r>
                <a:rPr lang="en-US" b="1" dirty="0">
                  <a:solidFill>
                    <a:srgbClr val="FFC000"/>
                  </a:solidFill>
                </a:rPr>
                <a:t> ORDER</a:t>
              </a:r>
            </a:p>
          </p:txBody>
        </p:sp>
      </p:grpSp>
      <p:grpSp>
        <p:nvGrpSpPr>
          <p:cNvPr id="3075" name="Group 3074"/>
          <p:cNvGrpSpPr/>
          <p:nvPr/>
        </p:nvGrpSpPr>
        <p:grpSpPr>
          <a:xfrm>
            <a:off x="1867702" y="1214933"/>
            <a:ext cx="7955280" cy="4754880"/>
            <a:chOff x="18965050" y="-11016560"/>
            <a:chExt cx="7955280" cy="4754880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8965050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007895" y="-6854068"/>
              <a:ext cx="22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RGB</a:t>
              </a:r>
            </a:p>
          </p:txBody>
        </p:sp>
      </p:grpSp>
      <p:grpSp>
        <p:nvGrpSpPr>
          <p:cNvPr id="3074" name="Group 3073"/>
          <p:cNvGrpSpPr/>
          <p:nvPr/>
        </p:nvGrpSpPr>
        <p:grpSpPr>
          <a:xfrm>
            <a:off x="1867702" y="1214933"/>
            <a:ext cx="7955280" cy="4754880"/>
            <a:chOff x="19140147" y="-11016560"/>
            <a:chExt cx="7955280" cy="475488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140147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984590" y="-6854068"/>
              <a:ext cx="26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</a:t>
              </a:r>
              <a:r>
                <a:rPr lang="en-US" b="1" dirty="0" err="1">
                  <a:solidFill>
                    <a:srgbClr val="FFC000"/>
                  </a:solidFill>
                </a:rPr>
                <a:t>YCoCg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076" name="Group 3075"/>
          <p:cNvGrpSpPr/>
          <p:nvPr/>
        </p:nvGrpSpPr>
        <p:grpSpPr>
          <a:xfrm>
            <a:off x="1867702" y="1214933"/>
            <a:ext cx="7955280" cy="4754880"/>
            <a:chOff x="19933774" y="-11016560"/>
            <a:chExt cx="7955280" cy="475488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19933774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1998109" y="-6854068"/>
              <a:ext cx="3942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SPHERICAL GAUSSIANS (12 LOBES)</a:t>
              </a:r>
            </a:p>
          </p:txBody>
        </p:sp>
      </p:grpSp>
      <p:grpSp>
        <p:nvGrpSpPr>
          <p:cNvPr id="3073" name="Group 3072"/>
          <p:cNvGrpSpPr/>
          <p:nvPr/>
        </p:nvGrpSpPr>
        <p:grpSpPr>
          <a:xfrm>
            <a:off x="1867702" y="1214933"/>
            <a:ext cx="7955280" cy="4754880"/>
            <a:chOff x="19365079" y="-11016560"/>
            <a:chExt cx="7955280" cy="4754880"/>
          </a:xfrm>
        </p:grpSpPr>
        <p:pic>
          <p:nvPicPr>
            <p:cNvPr id="3084" name="Picture 1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" t="22171" r="33278" b="14428"/>
            <a:stretch/>
          </p:blipFill>
          <p:spPr bwMode="auto">
            <a:xfrm>
              <a:off x="19365079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652096" y="-6854068"/>
              <a:ext cx="1797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CUBE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67702" y="1214933"/>
            <a:ext cx="7955280" cy="4754880"/>
            <a:chOff x="-7038776" y="-11016560"/>
            <a:chExt cx="7955280" cy="475488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-7038776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-3965192" y="-6854068"/>
              <a:ext cx="218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AMBIENT DICE RBF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Visual comparison</a:t>
            </a:r>
            <a:endParaRPr lang="en-US" dirty="0"/>
          </a:p>
        </p:txBody>
      </p:sp>
      <p:grpSp>
        <p:nvGrpSpPr>
          <p:cNvPr id="3072" name="Group 3071"/>
          <p:cNvGrpSpPr/>
          <p:nvPr/>
        </p:nvGrpSpPr>
        <p:grpSpPr>
          <a:xfrm>
            <a:off x="1867702" y="1214933"/>
            <a:ext cx="7955280" cy="4754880"/>
            <a:chOff x="5773708" y="-11016560"/>
            <a:chExt cx="7955280" cy="475488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2" t="22171" r="33278" b="14428"/>
            <a:stretch/>
          </p:blipFill>
          <p:spPr bwMode="auto">
            <a:xfrm>
              <a:off x="5773708" y="-11016560"/>
              <a:ext cx="795528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8493512" y="-6854068"/>
              <a:ext cx="2879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IMPORTANCE SAMPLING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38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evaluation criteria in the paper</a:t>
            </a:r>
          </a:p>
          <a:p>
            <a:r>
              <a:rPr lang="en-US" dirty="0"/>
              <a:t>One particularly interesting: quality of SH reproduction – matrix that projects SH signal to given basis and back should be identity – compute the </a:t>
            </a:r>
            <a:r>
              <a:rPr lang="en-US" dirty="0" err="1"/>
              <a:t>Frobenius</a:t>
            </a:r>
            <a:r>
              <a:rPr lang="en-US" dirty="0"/>
              <a:t> norm of the difference to I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40798"/>
              </p:ext>
            </p:extLst>
          </p:nvPr>
        </p:nvGraphicFramePr>
        <p:xfrm>
          <a:off x="574675" y="3619351"/>
          <a:ext cx="10926767" cy="2418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463">
                  <a:extLst>
                    <a:ext uri="{9D8B030D-6E8A-4147-A177-3AD203B41FA5}">
                      <a16:colId xmlns:a16="http://schemas.microsoft.com/office/drawing/2014/main" val="3179433693"/>
                    </a:ext>
                  </a:extLst>
                </a:gridCol>
                <a:gridCol w="1843088">
                  <a:extLst>
                    <a:ext uri="{9D8B030D-6E8A-4147-A177-3AD203B41FA5}">
                      <a16:colId xmlns:a16="http://schemas.microsoft.com/office/drawing/2014/main" val="2475175968"/>
                    </a:ext>
                  </a:extLst>
                </a:gridCol>
                <a:gridCol w="1728788">
                  <a:extLst>
                    <a:ext uri="{9D8B030D-6E8A-4147-A177-3AD203B41FA5}">
                      <a16:colId xmlns:a16="http://schemas.microsoft.com/office/drawing/2014/main" val="3193931643"/>
                    </a:ext>
                  </a:extLst>
                </a:gridCol>
                <a:gridCol w="2157413">
                  <a:extLst>
                    <a:ext uri="{9D8B030D-6E8A-4147-A177-3AD203B41FA5}">
                      <a16:colId xmlns:a16="http://schemas.microsoft.com/office/drawing/2014/main" val="2458936588"/>
                    </a:ext>
                  </a:extLst>
                </a:gridCol>
                <a:gridCol w="2386015">
                  <a:extLst>
                    <a:ext uri="{9D8B030D-6E8A-4147-A177-3AD203B41FA5}">
                      <a16:colId xmlns:a16="http://schemas.microsoft.com/office/drawing/2014/main" val="2296513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97752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Ambient</a:t>
                      </a:r>
                      <a:r>
                        <a:rPr lang="en-US" baseline="0" dirty="0"/>
                        <a:t> Cube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0.10825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1.73543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3.16228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4.3589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665378"/>
                  </a:ext>
                </a:extLst>
              </a:tr>
              <a:tr h="387501">
                <a:tc>
                  <a:txBody>
                    <a:bodyPr/>
                    <a:lstStyle/>
                    <a:p>
                      <a:r>
                        <a:rPr lang="en-US" dirty="0"/>
                        <a:t>Icosahedron 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3.543e-3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0.18454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2.01751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4.13203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011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/>
                        <a:t>Icosahedron cos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2.229e-3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3.153e-3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4.12316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708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Ambient Dice RBF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3.971e-4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1.427e-2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4.12316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605246"/>
                  </a:ext>
                </a:extLst>
              </a:tr>
              <a:tr h="465924">
                <a:tc>
                  <a:txBody>
                    <a:bodyPr/>
                    <a:lstStyle/>
                    <a:p>
                      <a:r>
                        <a:rPr lang="en-US" dirty="0"/>
                        <a:t>Ambient Dice RGB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3.857e-4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1.539e-3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2.777e-2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0.17101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72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515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Performance numbers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408145"/>
              </p:ext>
            </p:extLst>
          </p:nvPr>
        </p:nvGraphicFramePr>
        <p:xfrm>
          <a:off x="2032490" y="2047240"/>
          <a:ext cx="802005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Opaque</a:t>
                      </a:r>
                      <a:r>
                        <a:rPr lang="pl-PL" dirty="0"/>
                        <a:t> pass </a:t>
                      </a:r>
                      <a:r>
                        <a:rPr lang="pl-PL" dirty="0" err="1"/>
                        <a:t>time</a:t>
                      </a:r>
                      <a:r>
                        <a:rPr lang="pl-PL" dirty="0"/>
                        <a:t> (ms)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Cube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/>
                        <a:t>5.95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2nd</a:t>
                      </a:r>
                      <a:r>
                        <a:rPr lang="pl-PL" baseline="0" dirty="0"/>
                        <a:t> Order SH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3rd Order 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Spherical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Gaussians</a:t>
                      </a:r>
                      <a:r>
                        <a:rPr lang="pl-PL" baseline="0" dirty="0"/>
                        <a:t> (12 </a:t>
                      </a:r>
                      <a:r>
                        <a:rPr lang="pl-PL" baseline="0" dirty="0" err="1"/>
                        <a:t>lobes</a:t>
                      </a:r>
                      <a:r>
                        <a:rPr lang="pl-PL" baseline="0" dirty="0"/>
                        <a:t>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Dice</a:t>
                      </a:r>
                      <a:r>
                        <a:rPr lang="pl-PL" dirty="0"/>
                        <a:t> (RGB)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7.20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Dice</a:t>
                      </a:r>
                      <a:r>
                        <a:rPr lang="pl-PL" dirty="0"/>
                        <a:t> (</a:t>
                      </a:r>
                      <a:r>
                        <a:rPr lang="pl-PL" dirty="0" err="1"/>
                        <a:t>YCoCg</a:t>
                      </a:r>
                      <a:r>
                        <a:rPr lang="pl-P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Dice</a:t>
                      </a:r>
                      <a:r>
                        <a:rPr lang="pl-PL" baseline="0" dirty="0"/>
                        <a:t> (RBF)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9181714" y="3147646"/>
            <a:ext cx="1196529" cy="4064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val 7"/>
          <p:cNvSpPr/>
          <p:nvPr/>
        </p:nvSpPr>
        <p:spPr>
          <a:xfrm>
            <a:off x="9207114" y="4646246"/>
            <a:ext cx="1196529" cy="4064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val 8"/>
          <p:cNvSpPr/>
          <p:nvPr/>
        </p:nvSpPr>
        <p:spPr>
          <a:xfrm>
            <a:off x="9181714" y="4265246"/>
            <a:ext cx="1196529" cy="406400"/>
          </a:xfrm>
          <a:prstGeom prst="ellipse">
            <a:avLst/>
          </a:pr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val 9"/>
          <p:cNvSpPr/>
          <p:nvPr/>
        </p:nvSpPr>
        <p:spPr>
          <a:xfrm>
            <a:off x="9181714" y="3554046"/>
            <a:ext cx="1196529" cy="406400"/>
          </a:xfrm>
          <a:prstGeom prst="ellipse">
            <a:avLst/>
          </a:pr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23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Indirect lighting in games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929" y="1756225"/>
            <a:ext cx="5056094" cy="40093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3"/>
            <a:ext cx="11016916" cy="43522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Constant ambient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numbers</a:t>
            </a:r>
            <a:r>
              <a:rPr lang="pl-PL" dirty="0"/>
              <a:t> AGAIN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34721"/>
              </p:ext>
            </p:extLst>
          </p:nvPr>
        </p:nvGraphicFramePr>
        <p:xfrm>
          <a:off x="586151" y="1942544"/>
          <a:ext cx="10456986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5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Coefficients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total</a:t>
                      </a:r>
                      <a:r>
                        <a:rPr lang="pl-PL" baseline="0" dirty="0"/>
                        <a:t/>
                      </a:r>
                      <a:br>
                        <a:rPr lang="pl-PL" baseline="0" dirty="0"/>
                      </a:br>
                      <a:r>
                        <a:rPr lang="pl-PL" baseline="0" dirty="0"/>
                        <a:t>(per </a:t>
                      </a:r>
                      <a:r>
                        <a:rPr lang="pl-PL" baseline="0" dirty="0" err="1"/>
                        <a:t>color</a:t>
                      </a:r>
                      <a:r>
                        <a:rPr lang="pl-PL" baseline="0" dirty="0"/>
                        <a:t> channel)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Coefficients</a:t>
                      </a:r>
                      <a:r>
                        <a:rPr lang="pl-PL" dirty="0"/>
                        <a:t> for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evaluation</a:t>
                      </a:r>
                      <a:r>
                        <a:rPr lang="pl-PL" baseline="0" dirty="0"/>
                        <a:t/>
                      </a:r>
                      <a:br>
                        <a:rPr lang="pl-PL" baseline="0" dirty="0"/>
                      </a:br>
                      <a:r>
                        <a:rPr lang="pl-PL" baseline="0" dirty="0"/>
                        <a:t>(per </a:t>
                      </a:r>
                      <a:r>
                        <a:rPr lang="pl-PL" baseline="0" dirty="0" err="1"/>
                        <a:t>color</a:t>
                      </a:r>
                      <a:r>
                        <a:rPr lang="pl-PL" baseline="0" dirty="0"/>
                        <a:t> channel)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2nd</a:t>
                      </a:r>
                      <a:r>
                        <a:rPr lang="pl-PL" baseline="0" dirty="0"/>
                        <a:t> Order SH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90">
                <a:tc>
                  <a:txBody>
                    <a:bodyPr/>
                    <a:lstStyle/>
                    <a:p>
                      <a:r>
                        <a:rPr lang="pl-PL" dirty="0"/>
                        <a:t>3rd Order 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/>
                        <a:t>Spherical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Gaussians</a:t>
                      </a:r>
                      <a:r>
                        <a:rPr lang="pl-PL" dirty="0"/>
                        <a:t> (12 </a:t>
                      </a:r>
                      <a:r>
                        <a:rPr lang="pl-PL" dirty="0" err="1"/>
                        <a:t>lobes</a:t>
                      </a:r>
                      <a:r>
                        <a:rPr lang="pl-P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Cube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Dice</a:t>
                      </a:r>
                      <a:r>
                        <a:rPr lang="pl-PL" dirty="0"/>
                        <a:t> RGB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Dice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YCoCg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20</a:t>
                      </a:r>
                      <a:r>
                        <a:rPr lang="pl-PL" baseline="0" dirty="0"/>
                        <a:t> (</a:t>
                      </a:r>
                      <a:r>
                        <a:rPr lang="pl-PL" baseline="0" dirty="0" err="1"/>
                        <a:t>average</a:t>
                      </a:r>
                      <a:r>
                        <a:rPr lang="pl-PL" baseline="0" dirty="0"/>
                        <a:t>, 60 for </a:t>
                      </a:r>
                      <a:r>
                        <a:rPr lang="pl-PL" baseline="0" dirty="0" err="1"/>
                        <a:t>full</a:t>
                      </a:r>
                      <a:r>
                        <a:rPr lang="pl-PL" baseline="0" dirty="0"/>
                        <a:t> RGB) </a:t>
                      </a:r>
                      <a:r>
                        <a:rPr lang="pl-P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 (</a:t>
                      </a:r>
                      <a:r>
                        <a:rPr lang="pl-PL" dirty="0" err="1"/>
                        <a:t>average</a:t>
                      </a:r>
                      <a:r>
                        <a:rPr lang="pl-PL" dirty="0"/>
                        <a:t>, 15 for </a:t>
                      </a:r>
                      <a:r>
                        <a:rPr lang="pl-PL" dirty="0" err="1"/>
                        <a:t>full</a:t>
                      </a:r>
                      <a:r>
                        <a:rPr lang="pl-PL" dirty="0"/>
                        <a:t> RGB)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dirty="0" err="1"/>
                        <a:t>Ambient</a:t>
                      </a:r>
                      <a:r>
                        <a:rPr lang="pl-PL" baseline="0" dirty="0"/>
                        <a:t> </a:t>
                      </a:r>
                      <a:r>
                        <a:rPr lang="pl-PL" baseline="0" dirty="0" err="1"/>
                        <a:t>Dice</a:t>
                      </a:r>
                      <a:r>
                        <a:rPr lang="pl-PL" baseline="0" dirty="0"/>
                        <a:t> RBF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3943350"/>
            <a:ext cx="10715625" cy="1414463"/>
          </a:xfrm>
          <a:prstGeom prst="rect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2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lot of things didn’t work:</a:t>
            </a:r>
          </a:p>
          <a:p>
            <a:pPr lvl="1"/>
            <a:r>
              <a:rPr lang="en-US" dirty="0"/>
              <a:t>Subdivided octahedron</a:t>
            </a:r>
          </a:p>
          <a:p>
            <a:pPr lvl="1"/>
            <a:r>
              <a:rPr lang="en-US" dirty="0"/>
              <a:t>*numerous* radial basis functions</a:t>
            </a:r>
          </a:p>
          <a:p>
            <a:pPr lvl="1"/>
            <a:r>
              <a:rPr lang="en-US" dirty="0"/>
              <a:t>dodecahedron with other crazy interpolation schemes (</a:t>
            </a:r>
            <a:r>
              <a:rPr lang="en-US" dirty="0" err="1"/>
              <a:t>Wachspess</a:t>
            </a:r>
            <a:r>
              <a:rPr lang="en-US" dirty="0"/>
              <a:t>)</a:t>
            </a:r>
          </a:p>
          <a:p>
            <a:r>
              <a:rPr lang="en-US" dirty="0"/>
              <a:t>Icosahedron indexing scheme could have other applications – normal encoding for instance</a:t>
            </a:r>
          </a:p>
          <a:p>
            <a:r>
              <a:rPr lang="en-US" dirty="0"/>
              <a:t>Partition of unity formed by cos</a:t>
            </a:r>
            <a:r>
              <a:rPr lang="en-US" baseline="30000" dirty="0"/>
              <a:t>2</a:t>
            </a:r>
            <a:r>
              <a:rPr lang="en-US" dirty="0"/>
              <a:t>/cos</a:t>
            </a:r>
            <a:r>
              <a:rPr lang="en-US" baseline="30000" dirty="0"/>
              <a:t>4</a:t>
            </a:r>
            <a:r>
              <a:rPr lang="en-US" dirty="0"/>
              <a:t> as well</a:t>
            </a:r>
          </a:p>
          <a:p>
            <a:r>
              <a:rPr lang="en-US" dirty="0"/>
              <a:t>Investigating indexing schemes for subdivided icosahedron, to allow for </a:t>
            </a:r>
            <a:r>
              <a:rPr lang="en-US" dirty="0" err="1"/>
              <a:t>mip</a:t>
            </a:r>
            <a:r>
              <a:rPr lang="en-US" dirty="0"/>
              <a:t>-style hierarchy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32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Acknowledgments:</a:t>
            </a:r>
          </a:p>
          <a:p>
            <a:pPr lvl="1"/>
            <a:r>
              <a:rPr lang="en-US" dirty="0"/>
              <a:t>Derek </a:t>
            </a:r>
            <a:r>
              <a:rPr lang="en-US" dirty="0" err="1"/>
              <a:t>Nowrouzezahrai</a:t>
            </a:r>
            <a:r>
              <a:rPr lang="en-US" dirty="0"/>
              <a:t>, Josiah Manson and Bart </a:t>
            </a:r>
            <a:r>
              <a:rPr lang="en-US" dirty="0" err="1"/>
              <a:t>Wronski</a:t>
            </a:r>
            <a:endParaRPr lang="en-US" dirty="0"/>
          </a:p>
          <a:p>
            <a:pPr lvl="1"/>
            <a:r>
              <a:rPr lang="en-US" dirty="0" err="1"/>
              <a:t>Yuriy</a:t>
            </a:r>
            <a:r>
              <a:rPr lang="en-US" dirty="0"/>
              <a:t> O’Donnell and David </a:t>
            </a:r>
            <a:r>
              <a:rPr lang="en-US" dirty="0" err="1"/>
              <a:t>Neubelt</a:t>
            </a:r>
            <a:r>
              <a:rPr lang="en-US" dirty="0"/>
              <a:t> – </a:t>
            </a:r>
            <a:r>
              <a:rPr lang="en-US" dirty="0" err="1"/>
              <a:t>Probulator</a:t>
            </a:r>
            <a:r>
              <a:rPr lang="en-US" dirty="0"/>
              <a:t> [</a:t>
            </a:r>
            <a:r>
              <a:rPr lang="en-US" dirty="0" err="1"/>
              <a:t>Prob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Infinity Ward and Sledgehammer Games</a:t>
            </a:r>
          </a:p>
          <a:p>
            <a:pPr lvl="1"/>
            <a:r>
              <a:rPr lang="en-US" dirty="0"/>
              <a:t>Jennifer Velazquez and Kris </a:t>
            </a:r>
            <a:r>
              <a:rPr lang="en-US" dirty="0" err="1"/>
              <a:t>Magpantay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49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[Car99] John </a:t>
            </a:r>
            <a:r>
              <a:rPr lang="en-US" dirty="0" err="1"/>
              <a:t>Carmack</a:t>
            </a:r>
            <a:r>
              <a:rPr lang="en-US" dirty="0"/>
              <a:t>: Quake 3 Engine</a:t>
            </a:r>
          </a:p>
          <a:p>
            <a:r>
              <a:rPr lang="en-US" dirty="0"/>
              <a:t>[Ram01] Ravi </a:t>
            </a:r>
            <a:r>
              <a:rPr lang="en-US" dirty="0" err="1"/>
              <a:t>Ramamoorthi</a:t>
            </a:r>
            <a:r>
              <a:rPr lang="en-US" dirty="0"/>
              <a:t>, Pat Hanrahan: An Efficient Representation for Irradiance Environment Maps, </a:t>
            </a:r>
            <a:r>
              <a:rPr lang="en-US" dirty="0" err="1"/>
              <a:t>Siggraph</a:t>
            </a:r>
            <a:r>
              <a:rPr lang="en-US" dirty="0"/>
              <a:t> 2001</a:t>
            </a:r>
          </a:p>
          <a:p>
            <a:r>
              <a:rPr lang="en-US" dirty="0"/>
              <a:t>[PPS08] Peter-Pike Sloan: Stupid Spherical Harmonics (SH) Tricks, Game Developers Conference 2008</a:t>
            </a:r>
            <a:endParaRPr lang="pl-PL" dirty="0"/>
          </a:p>
          <a:p>
            <a:r>
              <a:rPr lang="pl-PL" dirty="0"/>
              <a:t>[RAD15] </a:t>
            </a:r>
            <a:r>
              <a:rPr lang="en-US" dirty="0"/>
              <a:t>David </a:t>
            </a:r>
            <a:r>
              <a:rPr lang="en-US" dirty="0" err="1"/>
              <a:t>Neubelt</a:t>
            </a:r>
            <a:r>
              <a:rPr lang="pl-PL" dirty="0"/>
              <a:t>. </a:t>
            </a:r>
            <a:r>
              <a:rPr lang="en-US" dirty="0"/>
              <a:t>Matt </a:t>
            </a:r>
            <a:r>
              <a:rPr lang="en-US" dirty="0" err="1"/>
              <a:t>Pettineo</a:t>
            </a:r>
            <a:r>
              <a:rPr lang="pl-PL" dirty="0"/>
              <a:t> :</a:t>
            </a:r>
            <a:r>
              <a:rPr lang="en-US" dirty="0"/>
              <a:t>Advanced Lighting R&amp;D at Ready At Dawn Studios</a:t>
            </a:r>
            <a:r>
              <a:rPr lang="pl-PL" dirty="0"/>
              <a:t>, </a:t>
            </a:r>
            <a:r>
              <a:rPr lang="en-US" dirty="0" err="1"/>
              <a:t>Siggraph</a:t>
            </a:r>
            <a:r>
              <a:rPr lang="en-US" dirty="0"/>
              <a:t> 201</a:t>
            </a:r>
            <a:r>
              <a:rPr lang="pl-PL" dirty="0"/>
              <a:t>5</a:t>
            </a:r>
            <a:r>
              <a:rPr lang="en-US" dirty="0"/>
              <a:t>, Advances in Real-Time Rendering course</a:t>
            </a:r>
          </a:p>
          <a:p>
            <a:r>
              <a:rPr lang="en-US" dirty="0"/>
              <a:t>[Sil15] </a:t>
            </a:r>
            <a:r>
              <a:rPr lang="fi-FI" dirty="0"/>
              <a:t>Ari Silvennoinen (Remedy), Ville Timonen (Remedy): </a:t>
            </a:r>
            <a:r>
              <a:rPr lang="it-IT" dirty="0"/>
              <a:t>Multi-Scale Global Illumination in Quantum Break, </a:t>
            </a:r>
            <a:r>
              <a:rPr lang="en-US" dirty="0" err="1"/>
              <a:t>Siggraph</a:t>
            </a:r>
            <a:r>
              <a:rPr lang="en-US" dirty="0"/>
              <a:t> 2015, Advances in Real-Time Rendering course</a:t>
            </a:r>
          </a:p>
          <a:p>
            <a:r>
              <a:rPr lang="en-US" dirty="0"/>
              <a:t>[Tsai06] Tsai Y.-T., Shih Z.-C.: All-frequency precomputed radiance transfer using spherical radial basis functions and clustered tensor approximation, ACM TOG 2006</a:t>
            </a:r>
          </a:p>
          <a:p>
            <a:r>
              <a:rPr lang="en-US" dirty="0"/>
              <a:t>[Wang07] Wang </a:t>
            </a:r>
            <a:r>
              <a:rPr lang="en-US" dirty="0" err="1"/>
              <a:t>Jiaping</a:t>
            </a:r>
            <a:r>
              <a:rPr lang="en-US" dirty="0"/>
              <a:t>, Ren </a:t>
            </a:r>
            <a:r>
              <a:rPr lang="en-US" dirty="0" err="1"/>
              <a:t>Peiran</a:t>
            </a:r>
            <a:r>
              <a:rPr lang="en-US" dirty="0"/>
              <a:t>, Gong </a:t>
            </a:r>
            <a:r>
              <a:rPr lang="en-US" dirty="0" err="1"/>
              <a:t>Minmin</a:t>
            </a:r>
            <a:r>
              <a:rPr lang="en-US" dirty="0"/>
              <a:t>, Snyder John, </a:t>
            </a:r>
            <a:r>
              <a:rPr lang="en-US" dirty="0" err="1"/>
              <a:t>Guo</a:t>
            </a:r>
            <a:r>
              <a:rPr lang="en-US" dirty="0"/>
              <a:t>, </a:t>
            </a:r>
            <a:r>
              <a:rPr lang="en-US" dirty="0" err="1"/>
              <a:t>Baining</a:t>
            </a:r>
            <a:r>
              <a:rPr lang="en-US" dirty="0"/>
              <a:t>: All-Frequency Rendering of Dynamic, Spatially-Varying Reflectance, ACM TOG 2007</a:t>
            </a:r>
          </a:p>
          <a:p>
            <a:r>
              <a:rPr lang="en-US" dirty="0"/>
              <a:t>[McTag04] McTaggart G.: Half-life 2 source shading, Game Developers Conference 2004</a:t>
            </a:r>
          </a:p>
          <a:p>
            <a:r>
              <a:rPr lang="en-US" dirty="0"/>
              <a:t>[Hook16] Hooker JT: Volumetric Global Illumination At </a:t>
            </a:r>
            <a:r>
              <a:rPr lang="en-US" dirty="0" err="1"/>
              <a:t>Treyarch</a:t>
            </a:r>
            <a:r>
              <a:rPr lang="en-US" dirty="0"/>
              <a:t>, </a:t>
            </a:r>
            <a:r>
              <a:rPr lang="en-US" dirty="0" err="1"/>
              <a:t>Siggraph</a:t>
            </a:r>
            <a:r>
              <a:rPr lang="en-US" dirty="0"/>
              <a:t> 2016, Advances in Real-Time Rendering course</a:t>
            </a:r>
          </a:p>
          <a:p>
            <a:r>
              <a:rPr lang="en-US" dirty="0"/>
              <a:t>[</a:t>
            </a:r>
            <a:r>
              <a:rPr lang="en-US" dirty="0" err="1"/>
              <a:t>Prob</a:t>
            </a:r>
            <a:r>
              <a:rPr lang="en-US" dirty="0"/>
              <a:t>] https://github.com/kayru/Probulator</a:t>
            </a:r>
          </a:p>
        </p:txBody>
      </p:sp>
    </p:spTree>
    <p:extLst>
      <p:ext uri="{BB962C8B-B14F-4D97-AF65-F5344CB8AC3E}">
        <p14:creationId xmlns:p14="http://schemas.microsoft.com/office/powerpoint/2010/main" val="17878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Indirect lighting in games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68" y="2365709"/>
            <a:ext cx="3945731" cy="339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6" y="2854030"/>
            <a:ext cx="3994547" cy="24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3"/>
            <a:ext cx="11016916" cy="971941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Constant ambient</a:t>
            </a:r>
          </a:p>
          <a:p>
            <a:r>
              <a:rPr lang="pl-PL" dirty="0"/>
              <a:t>Ambient + directional light [Car99]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Indirect lighting in games</a:t>
            </a:r>
            <a:endParaRPr lang="en-US" dirty="0"/>
          </a:p>
        </p:txBody>
      </p:sp>
      <p:pic>
        <p:nvPicPr>
          <p:cNvPr id="5" name="Picture 2" descr="http://graphics.stanford.edu/papers/envmap/Figs/scene-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77" y="2631141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11016916" cy="1476109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Constant ambient</a:t>
            </a:r>
          </a:p>
          <a:p>
            <a:r>
              <a:rPr lang="pl-PL" dirty="0"/>
              <a:t>Ambient + directional light [Car99]</a:t>
            </a:r>
          </a:p>
          <a:p>
            <a:r>
              <a:rPr lang="pl-PL" dirty="0"/>
              <a:t>Low order spherical harmonics (2nd/3rd) [Ram01][PPS08]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Indirect lighting in games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007" y="4217495"/>
            <a:ext cx="3624283" cy="1533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5" y="3074431"/>
            <a:ext cx="4544546" cy="1309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057" y="3074431"/>
            <a:ext cx="3260449" cy="1833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11016916" cy="1919399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Constant ambient</a:t>
            </a:r>
          </a:p>
          <a:p>
            <a:r>
              <a:rPr lang="pl-PL" dirty="0"/>
              <a:t>Ambient + directional light [Car99]</a:t>
            </a:r>
          </a:p>
          <a:p>
            <a:r>
              <a:rPr lang="pl-PL" dirty="0"/>
              <a:t>Low order spherical harmonics (2nd/3rd) [Ram01][PPS08]</a:t>
            </a:r>
          </a:p>
          <a:p>
            <a:r>
              <a:rPr lang="pl-PL" dirty="0"/>
              <a:t>Spherical Gaussians [Tsai06][Wang07</a:t>
            </a:r>
            <a:r>
              <a:rPr lang="en-US" dirty="0"/>
              <a:t>][RAD15</a:t>
            </a:r>
            <a:r>
              <a:rPr lang="pl-PL" dirty="0"/>
              <a:t>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Indirect lighting in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11016916" cy="2422971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Constant ambient</a:t>
            </a:r>
          </a:p>
          <a:p>
            <a:r>
              <a:rPr lang="pl-PL" dirty="0"/>
              <a:t>Ambient + directional light [Car99]</a:t>
            </a:r>
          </a:p>
          <a:p>
            <a:r>
              <a:rPr lang="pl-PL" dirty="0"/>
              <a:t>Low order spherical harmonics (2nd/3rd) [Ram01][PPS08]</a:t>
            </a:r>
          </a:p>
          <a:p>
            <a:r>
              <a:rPr lang="pl-PL" dirty="0"/>
              <a:t>Spherical Gaussians [Tsai06][Wang07</a:t>
            </a:r>
            <a:r>
              <a:rPr lang="en-US" dirty="0"/>
              <a:t>][RAD15</a:t>
            </a:r>
            <a:r>
              <a:rPr lang="pl-PL" dirty="0"/>
              <a:t>]</a:t>
            </a:r>
          </a:p>
          <a:p>
            <a:r>
              <a:rPr lang="pl-PL" dirty="0"/>
              <a:t>Ambient Cube [McTag04] [Hook16]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76" y="3581905"/>
            <a:ext cx="3332828" cy="1871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493" y="3578003"/>
            <a:ext cx="2823253" cy="205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Our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55032"/>
            <a:ext cx="6706854" cy="51743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60Hz titles</a:t>
            </a:r>
          </a:p>
          <a:p>
            <a:r>
              <a:rPr lang="pl-PL" dirty="0"/>
              <a:t>L</a:t>
            </a:r>
            <a:r>
              <a:rPr lang="en-US" dirty="0" err="1"/>
              <a:t>ighting</a:t>
            </a:r>
            <a:r>
              <a:rPr lang="en-US" dirty="0"/>
              <a:t> change</a:t>
            </a:r>
            <a:r>
              <a:rPr lang="pl-PL" dirty="0"/>
              <a:t>s</a:t>
            </a:r>
            <a:r>
              <a:rPr lang="en-US" dirty="0"/>
              <a:t> spatially</a:t>
            </a:r>
            <a:endParaRPr lang="pl-PL" dirty="0"/>
          </a:p>
          <a:p>
            <a:pPr lvl="1"/>
            <a:r>
              <a:rPr lang="en-US" dirty="0"/>
              <a:t>at low rate</a:t>
            </a:r>
            <a:r>
              <a:rPr lang="pl-PL" dirty="0"/>
              <a:t>, </a:t>
            </a:r>
            <a:r>
              <a:rPr lang="en-US" dirty="0"/>
              <a:t>~</a:t>
            </a:r>
            <a:r>
              <a:rPr lang="pl-PL" dirty="0"/>
              <a:t>1 </a:t>
            </a:r>
            <a:r>
              <a:rPr lang="en-US" dirty="0"/>
              <a:t>sample</a:t>
            </a:r>
            <a:r>
              <a:rPr lang="pl-PL" dirty="0"/>
              <a:t>/</a:t>
            </a:r>
            <a:r>
              <a:rPr lang="en-US" dirty="0"/>
              <a:t>m</a:t>
            </a:r>
            <a:endParaRPr lang="pl-PL" dirty="0"/>
          </a:p>
          <a:p>
            <a:r>
              <a:rPr lang="en-US" dirty="0"/>
              <a:t>High reuse of data between </a:t>
            </a:r>
            <a:br>
              <a:rPr lang="en-US" dirty="0"/>
            </a:br>
            <a:r>
              <a:rPr lang="en-US" dirty="0"/>
              <a:t>pixels</a:t>
            </a:r>
            <a:endParaRPr lang="pl-PL" dirty="0"/>
          </a:p>
          <a:p>
            <a:pPr lvl="1"/>
            <a:r>
              <a:rPr lang="pl-PL" dirty="0" err="1"/>
              <a:t>Fairly</a:t>
            </a:r>
            <a:r>
              <a:rPr lang="pl-PL" dirty="0"/>
              <a:t> </a:t>
            </a:r>
            <a:r>
              <a:rPr lang="en-US" dirty="0"/>
              <a:t>low L2 &lt;-&gt; mem traffic </a:t>
            </a:r>
          </a:p>
          <a:p>
            <a:r>
              <a:rPr lang="pl-PL" dirty="0"/>
              <a:t>E</a:t>
            </a:r>
            <a:r>
              <a:rPr lang="en-US" dirty="0" err="1"/>
              <a:t>ach</a:t>
            </a:r>
            <a:r>
              <a:rPr lang="en-US" dirty="0"/>
              <a:t> pixel needs its own data</a:t>
            </a:r>
            <a:endParaRPr lang="pl-PL" dirty="0"/>
          </a:p>
          <a:p>
            <a:pPr lvl="1"/>
            <a:r>
              <a:rPr lang="en-US" dirty="0"/>
              <a:t>we want to limit CU &lt;-&gt; L2 traffic</a:t>
            </a:r>
          </a:p>
          <a:p>
            <a:r>
              <a:rPr lang="en-US" dirty="0"/>
              <a:t>More at “Advanced in Real </a:t>
            </a:r>
            <a:br>
              <a:rPr lang="en-US" dirty="0"/>
            </a:br>
            <a:r>
              <a:rPr lang="en-US" dirty="0"/>
              <a:t>Time Rendering and Games” </a:t>
            </a:r>
            <a:br>
              <a:rPr lang="en-US" dirty="0"/>
            </a:br>
            <a:r>
              <a:rPr lang="en-US" dirty="0"/>
              <a:t>course at SIGGRAPH later this </a:t>
            </a:r>
            <a:br>
              <a:rPr lang="en-US" dirty="0"/>
            </a:br>
            <a:r>
              <a:rPr lang="en-US" dirty="0"/>
              <a:t>year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927" y="1619477"/>
            <a:ext cx="5990894" cy="339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669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uture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26499</TotalTime>
  <Words>4438</Words>
  <Application>Microsoft Office PowerPoint</Application>
  <PresentationFormat>Widescreen</PresentationFormat>
  <Paragraphs>503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Century Gothic</vt:lpstr>
      <vt:lpstr>Calibri</vt:lpstr>
      <vt:lpstr>Arial</vt:lpstr>
      <vt:lpstr>Wingdings</vt:lpstr>
      <vt:lpstr>Couture</vt:lpstr>
      <vt:lpstr>Office Theme</vt:lpstr>
      <vt:lpstr>AMBIENT DICE</vt:lpstr>
      <vt:lpstr>BACKGROUND</vt:lpstr>
      <vt:lpstr>Lighting in games</vt:lpstr>
      <vt:lpstr>Indirect lighting in games</vt:lpstr>
      <vt:lpstr>Indirect lighting in games</vt:lpstr>
      <vt:lpstr>Indirect lighting in games</vt:lpstr>
      <vt:lpstr>Indirect lighting in games</vt:lpstr>
      <vt:lpstr>Indirect lighting in games</vt:lpstr>
      <vt:lpstr>Our setup</vt:lpstr>
      <vt:lpstr>Our setup</vt:lpstr>
      <vt:lpstr>Our setup</vt:lpstr>
      <vt:lpstr>Our setup</vt:lpstr>
      <vt:lpstr>Some numbers</vt:lpstr>
      <vt:lpstr>Ambient Dice</vt:lpstr>
      <vt:lpstr>SCATTERED DATA INTERPOLATION</vt:lpstr>
      <vt:lpstr>Icosahedron</vt:lpstr>
      <vt:lpstr>Icosahedron</vt:lpstr>
      <vt:lpstr>Icosahedron</vt:lpstr>
      <vt:lpstr>Icosahedron</vt:lpstr>
      <vt:lpstr>ICOSAHEDRON</vt:lpstr>
      <vt:lpstr>ICOSAHEDRON</vt:lpstr>
      <vt:lpstr>ICOSAHEDRON</vt:lpstr>
      <vt:lpstr>ICOSAHEDRON</vt:lpstr>
      <vt:lpstr>Indexing icosahedron</vt:lpstr>
      <vt:lpstr>Linear interpolation</vt:lpstr>
      <vt:lpstr>Hybrid Bezier Patches</vt:lpstr>
      <vt:lpstr>YCoCg</vt:lpstr>
      <vt:lpstr>Radial Basis Functions</vt:lpstr>
      <vt:lpstr>Visual comparison</vt:lpstr>
      <vt:lpstr>Visual comparison</vt:lpstr>
      <vt:lpstr>Visual comparison</vt:lpstr>
      <vt:lpstr>Visual comparison</vt:lpstr>
      <vt:lpstr>Visual comparison</vt:lpstr>
      <vt:lpstr>Visual comparison</vt:lpstr>
      <vt:lpstr>Visual comparison</vt:lpstr>
      <vt:lpstr>Visual comparison</vt:lpstr>
      <vt:lpstr>Visual comparison</vt:lpstr>
      <vt:lpstr>Evaluation</vt:lpstr>
      <vt:lpstr>Performance numbers</vt:lpstr>
      <vt:lpstr>Some numbers AGAIN</vt:lpstr>
      <vt:lpstr>ConCLUSIONS</vt:lpstr>
      <vt:lpstr>Questions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Smith</dc:creator>
  <cp:lastModifiedBy>Velazquez, Jennifer</cp:lastModifiedBy>
  <cp:revision>483</cp:revision>
  <dcterms:created xsi:type="dcterms:W3CDTF">2016-08-23T22:59:14Z</dcterms:created>
  <dcterms:modified xsi:type="dcterms:W3CDTF">2017-07-18T18:10:17Z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