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98" r:id="rId13"/>
    <p:sldId id="299" r:id="rId14"/>
    <p:sldId id="269" r:id="rId15"/>
    <p:sldId id="270" r:id="rId16"/>
    <p:sldId id="274" r:id="rId17"/>
    <p:sldId id="301" r:id="rId18"/>
    <p:sldId id="271" r:id="rId19"/>
    <p:sldId id="272" r:id="rId20"/>
    <p:sldId id="273" r:id="rId21"/>
    <p:sldId id="276" r:id="rId22"/>
    <p:sldId id="277" r:id="rId23"/>
    <p:sldId id="278" r:id="rId24"/>
    <p:sldId id="279" r:id="rId25"/>
    <p:sldId id="280" r:id="rId26"/>
    <p:sldId id="302" r:id="rId27"/>
    <p:sldId id="303" r:id="rId28"/>
    <p:sldId id="304" r:id="rId29"/>
    <p:sldId id="305" r:id="rId30"/>
    <p:sldId id="306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307" r:id="rId39"/>
    <p:sldId id="288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1F497D"/>
        </a:solidFill>
        <a:effectLst/>
        <a:uFillTx/>
        <a:latin typeface="+mn-lt"/>
        <a:ea typeface="+mn-ea"/>
        <a:cs typeface="+mn-cs"/>
        <a:sym typeface="Verdana"/>
      </a:defRPr>
    </a:lvl1pPr>
    <a:lvl2pPr marL="0" marR="0" indent="457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1F497D"/>
        </a:solidFill>
        <a:effectLst/>
        <a:uFillTx/>
        <a:latin typeface="+mn-lt"/>
        <a:ea typeface="+mn-ea"/>
        <a:cs typeface="+mn-cs"/>
        <a:sym typeface="Verdana"/>
      </a:defRPr>
    </a:lvl2pPr>
    <a:lvl3pPr marL="0" marR="0" indent="914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1F497D"/>
        </a:solidFill>
        <a:effectLst/>
        <a:uFillTx/>
        <a:latin typeface="+mn-lt"/>
        <a:ea typeface="+mn-ea"/>
        <a:cs typeface="+mn-cs"/>
        <a:sym typeface="Verdana"/>
      </a:defRPr>
    </a:lvl3pPr>
    <a:lvl4pPr marL="0" marR="0" indent="1371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1F497D"/>
        </a:solidFill>
        <a:effectLst/>
        <a:uFillTx/>
        <a:latin typeface="+mn-lt"/>
        <a:ea typeface="+mn-ea"/>
        <a:cs typeface="+mn-cs"/>
        <a:sym typeface="Verdana"/>
      </a:defRPr>
    </a:lvl4pPr>
    <a:lvl5pPr marL="0" marR="0" indent="18288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1F497D"/>
        </a:solidFill>
        <a:effectLst/>
        <a:uFillTx/>
        <a:latin typeface="+mn-lt"/>
        <a:ea typeface="+mn-ea"/>
        <a:cs typeface="+mn-cs"/>
        <a:sym typeface="Verdana"/>
      </a:defRPr>
    </a:lvl5pPr>
    <a:lvl6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1F497D"/>
        </a:solidFill>
        <a:effectLst/>
        <a:uFillTx/>
        <a:latin typeface="+mn-lt"/>
        <a:ea typeface="+mn-ea"/>
        <a:cs typeface="+mn-cs"/>
        <a:sym typeface="Verdana"/>
      </a:defRPr>
    </a:lvl6pPr>
    <a:lvl7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1F497D"/>
        </a:solidFill>
        <a:effectLst/>
        <a:uFillTx/>
        <a:latin typeface="+mn-lt"/>
        <a:ea typeface="+mn-ea"/>
        <a:cs typeface="+mn-cs"/>
        <a:sym typeface="Verdana"/>
      </a:defRPr>
    </a:lvl7pPr>
    <a:lvl8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1F497D"/>
        </a:solidFill>
        <a:effectLst/>
        <a:uFillTx/>
        <a:latin typeface="+mn-lt"/>
        <a:ea typeface="+mn-ea"/>
        <a:cs typeface="+mn-cs"/>
        <a:sym typeface="Verdana"/>
      </a:defRPr>
    </a:lvl8pPr>
    <a:lvl9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1F497D"/>
        </a:solidFill>
        <a:effectLst/>
        <a:uFillTx/>
        <a:latin typeface="+mn-lt"/>
        <a:ea typeface="+mn-ea"/>
        <a:cs typeface="+mn-cs"/>
        <a:sym typeface="Verdan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1F497D"/>
        </a:fontRef>
        <a:srgbClr val="1F497D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1F497D"/>
        </a:fontRef>
        <a:srgbClr val="1F497D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F497D"/>
        </a:fontRef>
        <a:srgbClr val="1F497D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F497D"/>
        </a:fontRef>
        <a:srgbClr val="1F497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8EC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F497D"/>
        </a:fontRef>
        <a:srgbClr val="1F497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F497D"/>
              </a:solidFill>
              <a:prstDash val="solid"/>
              <a:round/>
            </a:ln>
          </a:top>
          <a:bottom>
            <a:ln w="25400" cap="flat">
              <a:solidFill>
                <a:srgbClr val="1F497D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F497D"/>
              </a:solidFill>
              <a:prstDash val="solid"/>
              <a:round/>
            </a:ln>
          </a:top>
          <a:bottom>
            <a:ln w="25400" cap="flat">
              <a:solidFill>
                <a:srgbClr val="1F497D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F497D"/>
        </a:fontRef>
        <a:srgbClr val="1F497D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ED6"/>
          </a:solidFill>
        </a:fill>
      </a:tcStyle>
    </a:wholeTbl>
    <a:band2H>
      <a:tcTxStyle/>
      <a:tcStyle>
        <a:tcBdr/>
        <a:fill>
          <a:solidFill>
            <a:srgbClr val="E7E8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F497D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F497D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F497D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F497D"/>
        </a:fontRef>
        <a:srgbClr val="1F497D"/>
      </a:tcTxStyle>
      <a:tcStyle>
        <a:tcBdr>
          <a:left>
            <a:ln w="12700" cap="flat">
              <a:solidFill>
                <a:srgbClr val="1F497D"/>
              </a:solidFill>
              <a:prstDash val="solid"/>
              <a:round/>
            </a:ln>
          </a:left>
          <a:right>
            <a:ln w="12700" cap="flat">
              <a:solidFill>
                <a:srgbClr val="1F497D"/>
              </a:solidFill>
              <a:prstDash val="solid"/>
              <a:round/>
            </a:ln>
          </a:right>
          <a:top>
            <a:ln w="12700" cap="flat">
              <a:solidFill>
                <a:srgbClr val="1F497D"/>
              </a:solidFill>
              <a:prstDash val="solid"/>
              <a:round/>
            </a:ln>
          </a:top>
          <a:bottom>
            <a:ln w="12700" cap="flat">
              <a:solidFill>
                <a:srgbClr val="1F497D"/>
              </a:solidFill>
              <a:prstDash val="solid"/>
              <a:round/>
            </a:ln>
          </a:bottom>
          <a:insideH>
            <a:ln w="12700" cap="flat">
              <a:solidFill>
                <a:srgbClr val="1F497D"/>
              </a:solidFill>
              <a:prstDash val="solid"/>
              <a:round/>
            </a:ln>
          </a:insideH>
          <a:insideV>
            <a:ln w="12700" cap="flat">
              <a:solidFill>
                <a:srgbClr val="1F497D"/>
              </a:solidFill>
              <a:prstDash val="solid"/>
              <a:round/>
            </a:ln>
          </a:insideV>
        </a:tcBdr>
        <a:fill>
          <a:solidFill>
            <a:srgbClr val="1F497D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1F497D"/>
        </a:fontRef>
        <a:srgbClr val="1F497D"/>
      </a:tcTxStyle>
      <a:tcStyle>
        <a:tcBdr>
          <a:left>
            <a:ln w="12700" cap="flat">
              <a:solidFill>
                <a:srgbClr val="1F497D"/>
              </a:solidFill>
              <a:prstDash val="solid"/>
              <a:round/>
            </a:ln>
          </a:left>
          <a:right>
            <a:ln w="12700" cap="flat">
              <a:solidFill>
                <a:srgbClr val="1F497D"/>
              </a:solidFill>
              <a:prstDash val="solid"/>
              <a:round/>
            </a:ln>
          </a:right>
          <a:top>
            <a:ln w="12700" cap="flat">
              <a:solidFill>
                <a:srgbClr val="1F497D"/>
              </a:solidFill>
              <a:prstDash val="solid"/>
              <a:round/>
            </a:ln>
          </a:top>
          <a:bottom>
            <a:ln w="12700" cap="flat">
              <a:solidFill>
                <a:srgbClr val="1F497D"/>
              </a:solidFill>
              <a:prstDash val="solid"/>
              <a:round/>
            </a:ln>
          </a:bottom>
          <a:insideH>
            <a:ln w="12700" cap="flat">
              <a:solidFill>
                <a:srgbClr val="1F497D"/>
              </a:solidFill>
              <a:prstDash val="solid"/>
              <a:round/>
            </a:ln>
          </a:insideH>
          <a:insideV>
            <a:ln w="12700" cap="flat">
              <a:solidFill>
                <a:srgbClr val="1F497D"/>
              </a:solidFill>
              <a:prstDash val="solid"/>
              <a:round/>
            </a:ln>
          </a:insideV>
        </a:tcBdr>
        <a:fill>
          <a:solidFill>
            <a:srgbClr val="1F497D">
              <a:alpha val="20000"/>
            </a:srgbClr>
          </a:solidFill>
        </a:fill>
      </a:tcStyle>
    </a:firstCol>
    <a:lastRow>
      <a:tcTxStyle b="on" i="off">
        <a:fontRef idx="minor">
          <a:srgbClr val="1F497D"/>
        </a:fontRef>
        <a:srgbClr val="1F497D"/>
      </a:tcTxStyle>
      <a:tcStyle>
        <a:tcBdr>
          <a:left>
            <a:ln w="12700" cap="flat">
              <a:solidFill>
                <a:srgbClr val="1F497D"/>
              </a:solidFill>
              <a:prstDash val="solid"/>
              <a:round/>
            </a:ln>
          </a:left>
          <a:right>
            <a:ln w="12700" cap="flat">
              <a:solidFill>
                <a:srgbClr val="1F497D"/>
              </a:solidFill>
              <a:prstDash val="solid"/>
              <a:round/>
            </a:ln>
          </a:right>
          <a:top>
            <a:ln w="50800" cap="flat">
              <a:solidFill>
                <a:srgbClr val="1F497D"/>
              </a:solidFill>
              <a:prstDash val="solid"/>
              <a:round/>
            </a:ln>
          </a:top>
          <a:bottom>
            <a:ln w="12700" cap="flat">
              <a:solidFill>
                <a:srgbClr val="1F497D"/>
              </a:solidFill>
              <a:prstDash val="solid"/>
              <a:round/>
            </a:ln>
          </a:bottom>
          <a:insideH>
            <a:ln w="12700" cap="flat">
              <a:solidFill>
                <a:srgbClr val="1F497D"/>
              </a:solidFill>
              <a:prstDash val="solid"/>
              <a:round/>
            </a:ln>
          </a:insideH>
          <a:insideV>
            <a:ln w="12700" cap="flat">
              <a:solidFill>
                <a:srgbClr val="1F497D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1F497D"/>
        </a:fontRef>
        <a:srgbClr val="1F497D"/>
      </a:tcTxStyle>
      <a:tcStyle>
        <a:tcBdr>
          <a:left>
            <a:ln w="12700" cap="flat">
              <a:solidFill>
                <a:srgbClr val="1F497D"/>
              </a:solidFill>
              <a:prstDash val="solid"/>
              <a:round/>
            </a:ln>
          </a:left>
          <a:right>
            <a:ln w="12700" cap="flat">
              <a:solidFill>
                <a:srgbClr val="1F497D"/>
              </a:solidFill>
              <a:prstDash val="solid"/>
              <a:round/>
            </a:ln>
          </a:right>
          <a:top>
            <a:ln w="12700" cap="flat">
              <a:solidFill>
                <a:srgbClr val="1F497D"/>
              </a:solidFill>
              <a:prstDash val="solid"/>
              <a:round/>
            </a:ln>
          </a:top>
          <a:bottom>
            <a:ln w="25400" cap="flat">
              <a:solidFill>
                <a:srgbClr val="1F497D"/>
              </a:solidFill>
              <a:prstDash val="solid"/>
              <a:round/>
            </a:ln>
          </a:bottom>
          <a:insideH>
            <a:ln w="12700" cap="flat">
              <a:solidFill>
                <a:srgbClr val="1F497D"/>
              </a:solidFill>
              <a:prstDash val="solid"/>
              <a:round/>
            </a:ln>
          </a:insideH>
          <a:insideV>
            <a:ln w="12700" cap="flat">
              <a:solidFill>
                <a:srgbClr val="1F497D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41" autoAdjust="0"/>
    <p:restoredTop sz="86386" autoAdjust="0"/>
  </p:normalViewPr>
  <p:slideViewPr>
    <p:cSldViewPr snapToGrid="0">
      <p:cViewPr varScale="1">
        <p:scale>
          <a:sx n="86" d="100"/>
          <a:sy n="86" d="100"/>
        </p:scale>
        <p:origin x="114" y="6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25600" latinLnBrk="0">
      <a:spcBef>
        <a:spcPts val="700"/>
      </a:spcBef>
      <a:defRPr sz="2000">
        <a:latin typeface="+mn-lt"/>
        <a:ea typeface="+mn-ea"/>
        <a:cs typeface="+mn-cs"/>
        <a:sym typeface="Verdana"/>
      </a:defRPr>
    </a:lvl1pPr>
    <a:lvl2pPr indent="228600" defTabSz="1625600" latinLnBrk="0">
      <a:spcBef>
        <a:spcPts val="700"/>
      </a:spcBef>
      <a:defRPr sz="2000">
        <a:latin typeface="+mn-lt"/>
        <a:ea typeface="+mn-ea"/>
        <a:cs typeface="+mn-cs"/>
        <a:sym typeface="Verdana"/>
      </a:defRPr>
    </a:lvl2pPr>
    <a:lvl3pPr indent="457200" defTabSz="1625600" latinLnBrk="0">
      <a:spcBef>
        <a:spcPts val="700"/>
      </a:spcBef>
      <a:defRPr sz="2000">
        <a:latin typeface="+mn-lt"/>
        <a:ea typeface="+mn-ea"/>
        <a:cs typeface="+mn-cs"/>
        <a:sym typeface="Verdana"/>
      </a:defRPr>
    </a:lvl3pPr>
    <a:lvl4pPr indent="685800" defTabSz="1625600" latinLnBrk="0">
      <a:spcBef>
        <a:spcPts val="700"/>
      </a:spcBef>
      <a:defRPr sz="2000">
        <a:latin typeface="+mn-lt"/>
        <a:ea typeface="+mn-ea"/>
        <a:cs typeface="+mn-cs"/>
        <a:sym typeface="Verdana"/>
      </a:defRPr>
    </a:lvl4pPr>
    <a:lvl5pPr indent="914400" defTabSz="1625600" latinLnBrk="0">
      <a:spcBef>
        <a:spcPts val="700"/>
      </a:spcBef>
      <a:defRPr sz="2000">
        <a:latin typeface="+mn-lt"/>
        <a:ea typeface="+mn-ea"/>
        <a:cs typeface="+mn-cs"/>
        <a:sym typeface="Verdana"/>
      </a:defRPr>
    </a:lvl5pPr>
    <a:lvl6pPr indent="1143000" defTabSz="1625600" latinLnBrk="0">
      <a:spcBef>
        <a:spcPts val="700"/>
      </a:spcBef>
      <a:defRPr sz="2000">
        <a:latin typeface="+mn-lt"/>
        <a:ea typeface="+mn-ea"/>
        <a:cs typeface="+mn-cs"/>
        <a:sym typeface="Verdana"/>
      </a:defRPr>
    </a:lvl6pPr>
    <a:lvl7pPr indent="1371600" defTabSz="1625600" latinLnBrk="0">
      <a:spcBef>
        <a:spcPts val="700"/>
      </a:spcBef>
      <a:defRPr sz="2000">
        <a:latin typeface="+mn-lt"/>
        <a:ea typeface="+mn-ea"/>
        <a:cs typeface="+mn-cs"/>
        <a:sym typeface="Verdana"/>
      </a:defRPr>
    </a:lvl7pPr>
    <a:lvl8pPr indent="1600200" defTabSz="1625600" latinLnBrk="0">
      <a:spcBef>
        <a:spcPts val="700"/>
      </a:spcBef>
      <a:defRPr sz="2000">
        <a:latin typeface="+mn-lt"/>
        <a:ea typeface="+mn-ea"/>
        <a:cs typeface="+mn-cs"/>
        <a:sym typeface="Verdana"/>
      </a:defRPr>
    </a:lvl8pPr>
    <a:lvl9pPr indent="1828800" defTabSz="1625600" latinLnBrk="0">
      <a:spcBef>
        <a:spcPts val="700"/>
      </a:spcBef>
      <a:defRPr sz="2000">
        <a:latin typeface="+mn-lt"/>
        <a:ea typeface="+mn-ea"/>
        <a:cs typeface="+mn-cs"/>
        <a:sym typeface="Verdana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61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Quick napkin math to see what we know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Currently at 384 bits per tri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don’t know how to compress Baldwin</a:t>
            </a:r>
            <a:r>
              <a:rPr lang="en-US" baseline="0" dirty="0"/>
              <a:t> </a:t>
            </a:r>
            <a:r>
              <a:rPr lang="en-US" baseline="0" dirty="0" err="1"/>
              <a:t>Matricies</a:t>
            </a:r>
            <a:r>
              <a:rPr lang="en-US" baseline="0" dirty="0"/>
              <a:t>, so the best I could do with them is 25% data reduction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But have upper bounds of 400 to 800% speed improvement, from SSE/AVX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Vertex triangles, don’t know how fast I can 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Can definitely hit a 62% size reduction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Potential for much smaller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Time to start experimenting…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22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Quick tests to see if vertex intersection in SIMD is faster than matrix based in scalar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</a:t>
            </a:r>
            <a:r>
              <a:rPr lang="en-US" baseline="0" dirty="0"/>
              <a:t> initial tests, one as flat verts, one indexed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Side rant: Swizzle data properly for </a:t>
            </a:r>
            <a:r>
              <a:rPr lang="en-US" baseline="0" dirty="0" err="1"/>
              <a:t>simd</a:t>
            </a:r>
            <a:r>
              <a:rPr lang="en-US" baseline="0" dirty="0"/>
              <a:t>. Group things in structure of arrays format, to scale trivially to </a:t>
            </a:r>
            <a:r>
              <a:rPr lang="en-US" baseline="0" dirty="0" err="1"/>
              <a:t>avx</a:t>
            </a:r>
            <a:endParaRPr lang="en-US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Indices can be stored u16 or u8, as model requires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Index based requires verts stored as array of structures – takes 7 shuffles to swizzle to generic </a:t>
            </a:r>
            <a:r>
              <a:rPr lang="en-US" baseline="0" dirty="0" err="1"/>
              <a:t>simd</a:t>
            </a:r>
            <a:r>
              <a:rPr lang="en-US" baseline="0" dirty="0"/>
              <a:t> format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75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Nice and fast</a:t>
            </a:r>
          </a:p>
        </p:txBody>
      </p:sp>
    </p:spTree>
    <p:extLst>
      <p:ext uri="{BB962C8B-B14F-4D97-AF65-F5344CB8AC3E}">
        <p14:creationId xmlns:p14="http://schemas.microsoft.com/office/powerpoint/2010/main" val="3478179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942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Results were better than I hoped using standard floats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180%</a:t>
            </a:r>
            <a:r>
              <a:rPr lang="en-US" baseline="0" dirty="0"/>
              <a:t> speedup from SSE2 just about hits my target. Should still be fast enough when I start compressing verts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118% speedup looks like the absolute upper bound of how fast indexed tris can 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Doesn’t seem like enough of a win for my tastes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But that size reduction sure is nice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98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Ran</a:t>
            </a:r>
            <a:r>
              <a:rPr lang="en-US" baseline="0" dirty="0"/>
              <a:t> some compression tests all at the same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Thought though the biggest models need 16 bits, a lot will probably fit in 8 (3 bits epsilon = 5 bits = 32in”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Can probably do that by axis, since models may be oblong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Side note: FP16 is not an option, wouldn’t have near enough precision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16 bit fixed point unpacked to 32 bit float in </a:t>
            </a:r>
            <a:r>
              <a:rPr lang="en-US" baseline="0" dirty="0" err="1"/>
              <a:t>simd</a:t>
            </a:r>
            <a:r>
              <a:rPr lang="en-US" baseline="0" dirty="0"/>
              <a:t> with 1 op and a </a:t>
            </a:r>
            <a:r>
              <a:rPr lang="en-US" baseline="0" dirty="0" err="1"/>
              <a:t>mul</a:t>
            </a:r>
            <a:endParaRPr lang="en-US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8 bit fixed point unpacked with 2 ops and a </a:t>
            </a:r>
            <a:r>
              <a:rPr lang="en-US" baseline="0" dirty="0" err="1"/>
              <a:t>mul</a:t>
            </a:r>
            <a:endParaRPr lang="en-US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Impressively bad time for axially adaptive probably due to bad </a:t>
            </a:r>
            <a:r>
              <a:rPr lang="en-US" baseline="0" dirty="0" err="1"/>
              <a:t>codegen</a:t>
            </a:r>
            <a:r>
              <a:rPr lang="en-US" baseline="0" dirty="0"/>
              <a:t>, but the graph of these point shows clear trend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To get as small as I want, I’m not going to go as fast as I want</a:t>
            </a:r>
          </a:p>
        </p:txBody>
      </p:sp>
    </p:spTree>
    <p:extLst>
      <p:ext uri="{BB962C8B-B14F-4D97-AF65-F5344CB8AC3E}">
        <p14:creationId xmlns:p14="http://schemas.microsoft.com/office/powerpoint/2010/main" val="2949612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Quick</a:t>
            </a:r>
            <a:r>
              <a:rPr lang="en-US" baseline="0" dirty="0"/>
              <a:t> look at the code to unpack an axis from 8 or 16 bit fixed in SSE2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Just takes 1 more unpack in AVX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Not going to go over it, just to show, it only takes a few 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28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Ran</a:t>
            </a:r>
            <a:r>
              <a:rPr lang="en-US" baseline="0" dirty="0"/>
              <a:t> some compression tests all at the same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Thought though the biggest models need 16 bits, a lot will probably fit in 8 (3 bits epsilon = 5 bits = 32in”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Can probably do that by axis, since models may be oblong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Side note: FP16 is not an option, wouldn’t have near enough precision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16 bit fixed point unpacked to 32 bit float in </a:t>
            </a:r>
            <a:r>
              <a:rPr lang="en-US" baseline="0" dirty="0" err="1"/>
              <a:t>simd</a:t>
            </a:r>
            <a:r>
              <a:rPr lang="en-US" baseline="0" dirty="0"/>
              <a:t> with 1 op and a </a:t>
            </a:r>
            <a:r>
              <a:rPr lang="en-US" baseline="0" dirty="0" err="1"/>
              <a:t>mul</a:t>
            </a:r>
            <a:endParaRPr lang="en-US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8 bit fixed point unpacked with 2 ops and a </a:t>
            </a:r>
            <a:r>
              <a:rPr lang="en-US" baseline="0" dirty="0" err="1"/>
              <a:t>mul</a:t>
            </a:r>
            <a:endParaRPr lang="en-US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Impressively bad time for axially adaptive probably due to bad </a:t>
            </a:r>
            <a:r>
              <a:rPr lang="en-US" baseline="0" dirty="0" err="1"/>
              <a:t>codegen</a:t>
            </a:r>
            <a:r>
              <a:rPr lang="en-US" baseline="0" dirty="0"/>
              <a:t>, but the graph of these point shows clear trend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To get as small as I want, I’m not going to go as fast as I want</a:t>
            </a:r>
          </a:p>
        </p:txBody>
      </p:sp>
    </p:spTree>
    <p:extLst>
      <p:ext uri="{BB962C8B-B14F-4D97-AF65-F5344CB8AC3E}">
        <p14:creationId xmlns:p14="http://schemas.microsoft.com/office/powerpoint/2010/main" val="2163601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Neither method could</a:t>
            </a:r>
            <a:r>
              <a:rPr lang="en-US" baseline="0" dirty="0"/>
              <a:t> hit both my targets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957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Just learning graphics, had no idea about hardware or vertex caches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Read</a:t>
            </a:r>
            <a:r>
              <a:rPr lang="en-US" baseline="0" dirty="0"/>
              <a:t> a bunch of research papers from the 90s about generating triangle strips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Made a lot of sense, then you learn it’s a waste of time and forget about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01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Been with Activision</a:t>
            </a:r>
            <a:r>
              <a:rPr lang="en-US" baseline="0" dirty="0"/>
              <a:t> since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Before that, was at Nintendo doing </a:t>
            </a:r>
            <a:r>
              <a:rPr lang="en-US" baseline="0" dirty="0" err="1"/>
              <a:t>WiiU</a:t>
            </a:r>
            <a:r>
              <a:rPr lang="en-US" baseline="0" dirty="0"/>
              <a:t> &amp; 3DS dev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Primarily working on Call of Duty titles.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Pipeline and optimization work – Not a physics programmer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Extended to collision detection and collision database optimization for Black ops 4 and cold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477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Triangle strips can give us the best of both worlds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Very cache efficient like flat verts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Good vertex re-use</a:t>
            </a:r>
            <a:r>
              <a:rPr lang="en-US" baseline="0" dirty="0"/>
              <a:t> like indexing (N+2 instead of 3N)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Plenty of libraries out there from the old days will do your mesh -&gt; tri strip conversion for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Probably have some left over tris to leave in a list format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Will need to unpack in SIMD. Of note, winding order will reverse with each triangle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13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Unpacking</a:t>
            </a:r>
            <a:r>
              <a:rPr lang="en-US" baseline="0" dirty="0"/>
              <a:t> while swizzling is just a simple puzzle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We’ll want to keep the data for vertex A, B, and C of each triangle separate for cache and swizzle efficiency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Bad animation and little table shows what index will go to which triangle for the simple 4 wide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944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Since swizzling</a:t>
            </a:r>
            <a:r>
              <a:rPr lang="en-US" baseline="0" dirty="0"/>
              <a:t> by triangle vertex, the columns of the table are going to be the output of our three lists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Note: unfortunate it’s 6 inputs to 4 triangles. Not perfect match for SIMD, but unaligned loads that don’t cross 64 byte boundaries aren’t so bad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With a bit of puzzling around this, the code is actually very simple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620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Load the high offset by 2, so it’s directly the </a:t>
            </a:r>
            <a:r>
              <a:rPr lang="en-US" dirty="0" err="1"/>
              <a:t>deswizzled</a:t>
            </a:r>
            <a:r>
              <a:rPr lang="en-US" dirty="0"/>
              <a:t> output of vert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Only</a:t>
            </a:r>
            <a:r>
              <a:rPr lang="en-US" baseline="0" dirty="0"/>
              <a:t> a few shuffles to unpack and swizzle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65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Extends</a:t>
            </a:r>
            <a:r>
              <a:rPr lang="en-US" baseline="0" dirty="0"/>
              <a:t> pretty trivially to AVX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Note: Be a bit more careful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6442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Surprising</a:t>
            </a:r>
            <a:r>
              <a:rPr lang="en-US" baseline="0" dirty="0"/>
              <a:t>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Decreased size -&gt; greater cache coherency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47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Try to employ same compression strategy as earlier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Should work even better, since dealing with local patches</a:t>
            </a:r>
          </a:p>
        </p:txBody>
      </p:sp>
    </p:spTree>
    <p:extLst>
      <p:ext uri="{BB962C8B-B14F-4D97-AF65-F5344CB8AC3E}">
        <p14:creationId xmlns:p14="http://schemas.microsoft.com/office/powerpoint/2010/main" val="25773423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Need to do a shift while unpacking hi values to fit into expanding code from earlier</a:t>
            </a:r>
          </a:p>
        </p:txBody>
      </p:sp>
    </p:spTree>
    <p:extLst>
      <p:ext uri="{BB962C8B-B14F-4D97-AF65-F5344CB8AC3E}">
        <p14:creationId xmlns:p14="http://schemas.microsoft.com/office/powerpoint/2010/main" val="22551351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go over, just include because of unpack complications</a:t>
            </a:r>
          </a:p>
          <a:p>
            <a:r>
              <a:rPr lang="en-US" dirty="0"/>
              <a:t>AVX just dupes SSE</a:t>
            </a:r>
          </a:p>
        </p:txBody>
      </p:sp>
    </p:spTree>
    <p:extLst>
      <p:ext uri="{BB962C8B-B14F-4D97-AF65-F5344CB8AC3E}">
        <p14:creationId xmlns:p14="http://schemas.microsoft.com/office/powerpoint/2010/main" val="197408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Great</a:t>
            </a:r>
            <a:r>
              <a:rPr lang="en-US" baseline="0" dirty="0"/>
              <a:t> overall size reduction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Slight slowdown due to additional unpacking, but still very fast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725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Quick</a:t>
            </a:r>
            <a:r>
              <a:rPr lang="en-US" baseline="0" dirty="0"/>
              <a:t> notes about talk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Fine tuning data for speed and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Using experiments to drive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Talk is for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Telling you why this was necessary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Triangle choices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AABB tree choices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Final fine tuning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429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Tree size didn’t grow, the rest of our data shrank</a:t>
            </a:r>
          </a:p>
        </p:txBody>
      </p:sp>
    </p:spTree>
    <p:extLst>
      <p:ext uri="{BB962C8B-B14F-4D97-AF65-F5344CB8AC3E}">
        <p14:creationId xmlns:p14="http://schemas.microsoft.com/office/powerpoint/2010/main" val="22822495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Triangles</a:t>
            </a:r>
            <a:r>
              <a:rPr lang="en-US" baseline="0" dirty="0"/>
              <a:t> pretty good, time to look at leaves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Recap how tree is currently structured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No bounds at the leaf can also be seen as each leaf node holding a patch of up to 8 triangles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The mask is for only inspecting certain nodes based on collision properties, but isn’t used for </a:t>
            </a:r>
            <a:r>
              <a:rPr lang="en-US" baseline="0" dirty="0" err="1"/>
              <a:t>xmodels</a:t>
            </a:r>
            <a:r>
              <a:rPr lang="en-US" baseline="0" dirty="0"/>
              <a:t>, because all triangles have the same 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This was done as a five minute change about two months before ship just to make blackout perf reasonable. We can definitely improve.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1018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Obvious</a:t>
            </a:r>
            <a:r>
              <a:rPr lang="en-US" baseline="0" dirty="0"/>
              <a:t> win, hit me just as blackout was shipping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Applies to all static trees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Huge reduction in leaf data at 0 lookup cost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Actually much faster, since more cache coherent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1137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Results</a:t>
            </a:r>
            <a:r>
              <a:rPr lang="en-US" baseline="0" dirty="0"/>
              <a:t> from earlier showed unpacking a [0, 1) fixed point with a scale was basically free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Transform incoming ray to new [0, 1) space 1 time per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Use </a:t>
            </a:r>
            <a:r>
              <a:rPr lang="en-US" baseline="0" dirty="0" err="1"/>
              <a:t>nextafterf</a:t>
            </a:r>
            <a:r>
              <a:rPr lang="en-US" baseline="0" dirty="0"/>
              <a:t> when </a:t>
            </a:r>
            <a:r>
              <a:rPr lang="en-US" baseline="0" dirty="0" err="1"/>
              <a:t>convering</a:t>
            </a:r>
            <a:r>
              <a:rPr lang="en-US" baseline="0" dirty="0"/>
              <a:t> bounds from 32 -&gt; 8 bit to ensure they contain the old bounds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Going to increase our false positive hit rate a small amount, but make up the perf loss globally by being able to store trees for all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Smaller trees are more likely to be cache hits as traversed, ended up a perf win even with looser bounds, since most models are small anyway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780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Dense pseudo-code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actual code, only includes the bit-fields, the rest is found using</a:t>
            </a:r>
            <a:r>
              <a:rPr lang="en-US" baseline="0" dirty="0"/>
              <a:t> accessor functions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Offset</a:t>
            </a:r>
            <a:r>
              <a:rPr lang="en-US" baseline="0" dirty="0"/>
              <a:t> scale and offset width actually done with shifts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baseline="0" dirty="0"/>
              <a:t>Offset width shrunk tree size ~10%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baseline="0" dirty="0"/>
              <a:t>Offset scale doesn’t matter much (~1%) – mostly to remove alignment bytes– but I was having fun…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baseline="0" dirty="0"/>
              <a:t>No perf difference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1084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Changes</a:t>
            </a:r>
            <a:r>
              <a:rPr lang="en-US" baseline="0" dirty="0"/>
              <a:t> most features of the tree while tweaking it for size for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Important note: my </a:t>
            </a:r>
            <a:r>
              <a:rPr lang="en-US" baseline="0" dirty="0" err="1"/>
              <a:t>bvh</a:t>
            </a:r>
            <a:r>
              <a:rPr lang="en-US" baseline="0" dirty="0"/>
              <a:t> tests indicate 16 is a slightly more optimal tree width, but I didn’t want to test all cases in engine (generic </a:t>
            </a:r>
            <a:r>
              <a:rPr lang="en-US" baseline="0" dirty="0" err="1"/>
              <a:t>simd</a:t>
            </a:r>
            <a:r>
              <a:rPr lang="en-US" baseline="0" dirty="0"/>
              <a:t> tree traversal code)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506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Trees</a:t>
            </a:r>
            <a:r>
              <a:rPr lang="en-US" baseline="0" dirty="0"/>
              <a:t> took ~8% of the total model space, so the size gain here is actually pretty nice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Speedup from trees being used everywhere, all the way down to the leaf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Note: leaf is now a </a:t>
            </a:r>
            <a:r>
              <a:rPr lang="en-US" baseline="0" dirty="0" err="1"/>
              <a:t>tristrip</a:t>
            </a:r>
            <a:r>
              <a:rPr lang="en-US" baseline="0" dirty="0"/>
              <a:t> patch, rather than triangle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072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Not just storing triangles, strips and occasionally lists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Code</a:t>
            </a:r>
            <a:r>
              <a:rPr lang="en-US" baseline="0" dirty="0"/>
              <a:t> needs to make decisions, so some packaging overhead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Unfortunately, size of packaging overhead not well rounded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Wasted space makes me sad. There has to be something we can do with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8586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Thinking</a:t>
            </a:r>
            <a:r>
              <a:rPr lang="en-US" baseline="0" dirty="0"/>
              <a:t> about the unpacking code, going from 8 to 16, then 16 to 32, we just fill with zeros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From 16 to 32, nothing else to put there anyway – all our models are too small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8 to 16 though is interesting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Tri strips are all pretty spatially coherent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10% of the models’ axes have data in the [256,4096) scale range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I wonder how often the top, say 4, bits are always identical?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3884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By axis, can pass</a:t>
            </a:r>
            <a:r>
              <a:rPr lang="en-US" baseline="0" dirty="0"/>
              <a:t> in 4 high bits for 8 bit fixed point values, making them 12 bit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Upper 4 bits for </a:t>
            </a:r>
            <a:r>
              <a:rPr lang="en-US" baseline="0" dirty="0" err="1"/>
              <a:t>tristrip</a:t>
            </a:r>
            <a:r>
              <a:rPr lang="en-US" baseline="0" dirty="0"/>
              <a:t>/list must be identical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13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Adding collision streaming to Black</a:t>
            </a:r>
            <a:r>
              <a:rPr lang="en-US" baseline="0" dirty="0"/>
              <a:t> Ops </a:t>
            </a:r>
            <a:r>
              <a:rPr lang="en-US" dirty="0"/>
              <a:t>Cold War</a:t>
            </a:r>
            <a:endParaRPr lang="en-US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Tasked to me, but engine really wasn’t designed for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Hedge bets: Try to make the collision data really small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Static geo from level </a:t>
            </a:r>
            <a:r>
              <a:rPr lang="en-US" baseline="0" dirty="0" err="1"/>
              <a:t>blockout</a:t>
            </a:r>
            <a:r>
              <a:rPr lang="en-US" baseline="0" dirty="0"/>
              <a:t> optimized down to ~200MB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80 MB (30%) in static models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3698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So, we found a good use for our 12 leftover bits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Only</a:t>
            </a:r>
            <a:r>
              <a:rPr lang="en-US" baseline="0" dirty="0"/>
              <a:t> applies if </a:t>
            </a:r>
            <a:r>
              <a:rPr lang="en-US" baseline="0" dirty="0" err="1"/>
              <a:t>thinVerts</a:t>
            </a:r>
            <a:r>
              <a:rPr lang="en-US" baseline="0" dirty="0"/>
              <a:t> is 1 though. Would be nice to find a use if verts are wide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Future proofing against even bigger models? (Scale &gt;8192)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220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Putting it all together, final data is 1/5</a:t>
            </a:r>
            <a:r>
              <a:rPr lang="en-US" baseline="30000" dirty="0"/>
              <a:t>th</a:t>
            </a:r>
            <a:r>
              <a:rPr lang="en-US" baseline="0" dirty="0"/>
              <a:t> the size, goes almost twice as fast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Employed SIMD parallelization, careful data packaging, and triangle strips for storage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Took all static model data from 80MB down to 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Total world static collision database now ~216MB.</a:t>
            </a:r>
            <a:r>
              <a:rPr lang="en-US" baseline="0" dirty="0"/>
              <a:t> Ship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715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Key takeaway</a:t>
            </a:r>
            <a:r>
              <a:rPr lang="en-US" baseline="0" dirty="0"/>
              <a:t> is consider triangle strips if using vertex based triangles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Really simple transforms like scales and shuffles will often have near invisible performance impact in SIMD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Due to mostly to cache/mem bandwidth, you can get perf wins via basic database compression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If you keep your static data separate from your dynamic data at the low level, you leverage a bigger bag of tricks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7448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Special thanks to Peter-Pike Sloan</a:t>
            </a:r>
            <a:r>
              <a:rPr lang="en-US" baseline="0" dirty="0"/>
              <a:t> for some initial tips on my initial, general purpose, BVH code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James Snider and the folks at Treyarch for pretty much carte blanche to mess with the collision database and code as I saw 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2041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Hope</a:t>
            </a:r>
            <a:r>
              <a:rPr lang="en-US" baseline="0" dirty="0"/>
              <a:t> you’ve found this informative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949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Last piece of collision database</a:t>
            </a:r>
            <a:r>
              <a:rPr lang="en-US" baseline="0" dirty="0"/>
              <a:t> and detection I hadn’t touched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Just triangle meshes with ray collision. Player collision had already been optimized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Important to note: Call of Duty uses inches as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Biggest model fits in 8192” box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Most have very few tris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26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Code was most</a:t>
            </a:r>
            <a:r>
              <a:rPr lang="en-US" baseline="0" dirty="0"/>
              <a:t>ly old, but efficient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Triangles stored at 3, 4 float plane equations (normal, s </a:t>
            </a:r>
            <a:r>
              <a:rPr lang="en-US" baseline="0" dirty="0" err="1"/>
              <a:t>vec</a:t>
            </a:r>
            <a:r>
              <a:rPr lang="en-US" baseline="0" dirty="0"/>
              <a:t>, and t </a:t>
            </a:r>
            <a:r>
              <a:rPr lang="en-US" baseline="0" dirty="0" err="1"/>
              <a:t>vec</a:t>
            </a:r>
            <a:r>
              <a:rPr lang="en-US" baseline="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Takes only 4 dot products to do the ray intersection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Obvious room for size reduction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Obvious room for SIMD improvements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Previously, added spatial tree on models with many tris as quick optimization (only 2 months till ship)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Just used my generic BVH tree builder – no specialization to problem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246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Some structural</a:t>
            </a:r>
            <a:r>
              <a:rPr lang="en-US" baseline="0" dirty="0"/>
              <a:t> overhead from trees, but triangles large bulk of the work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Two main triangle storage formats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Intuitive vertex based.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baseline="0" dirty="0"/>
              <a:t>Can be indexed and flat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baseline="0" dirty="0"/>
              <a:t>Need to build up planes in the intersection function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baseline="0" dirty="0"/>
              <a:t>Being smarter, we can store the planes instead (like models currently do)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baseline="0" dirty="0"/>
              <a:t>Cheap intersection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53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Improving on the plane-based storage definitely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Doug Baldwin’s “Fast Ray-Triangle</a:t>
            </a:r>
            <a:r>
              <a:rPr lang="en-US" baseline="0" dirty="0"/>
              <a:t> Intersection by Coordinate </a:t>
            </a:r>
            <a:r>
              <a:rPr lang="en-US" baseline="0" dirty="0" err="1"/>
              <a:t>Transfomration</a:t>
            </a:r>
            <a:r>
              <a:rPr lang="en-US" baseline="0" dirty="0"/>
              <a:t>” paper from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Change the transformation function slightly to give us more compressible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2 bits to choose the matrix, then just 3 floats per plane equation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Note: There’s no self correlation in these numbers, and require every bit of float precision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I’m not smart enough to translate error in these values to intersection test epsilon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585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Intuitive/naïve.</a:t>
            </a:r>
            <a:r>
              <a:rPr lang="en-US" baseline="0" dirty="0"/>
              <a:t> Storing vertices as 3d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Can index them to save space, but is an indirection/cache miss trade 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Tests are considerably more expensive. Take 4 cross products and a dot product, instead of 4 dot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Cross products not great for SIMD (crossing coordinate lanes)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Note, however, can easily relate data/compression error to my target intersection epsilon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Target epsilon is 0.125 – 3 bits. Max model size is  &lt;8192, = 13 bits, so can definitely use 16 bits per coordinate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28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61266_GDC21_PPT_main.png" descr="61266_GDC21_PPT_main.png"/>
          <p:cNvPicPr>
            <a:picLocks noChangeAspect="1"/>
          </p:cNvPicPr>
          <p:nvPr/>
        </p:nvPicPr>
        <p:blipFill>
          <a:blip r:embed="rId2"/>
          <a:srcRect l="10" r="10"/>
          <a:stretch>
            <a:fillRect/>
          </a:stretch>
        </p:blipFill>
        <p:spPr>
          <a:xfrm>
            <a:off x="0" y="0"/>
            <a:ext cx="16249650" cy="9142413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95FDA-F00E-414A-A1BE-2A00E705E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F3149-3A7E-45D0-9321-3685D2F1E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18C2A-3EC4-4E5E-9617-5D4B8C631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FE9C-61D9-42A9-AF48-05ED39C85ABB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D0665-BE4E-4F0D-8F5F-31542373B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75D57-3E8C-415A-B7E0-AE9AE3355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0898" y="8238115"/>
            <a:ext cx="608178" cy="471922"/>
          </a:xfrm>
        </p:spPr>
        <p:txBody>
          <a:bodyPr/>
          <a:lstStyle/>
          <a:p>
            <a:fld id="{370B3EAA-AE4E-4149-B485-76D37198D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7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1266_GDC21_PPT_body.png" descr="61266_GDC21_PPT_body.png"/>
          <p:cNvPicPr>
            <a:picLocks noChangeAspect="1"/>
          </p:cNvPicPr>
          <p:nvPr/>
        </p:nvPicPr>
        <p:blipFill>
          <a:blip r:embed="rId4"/>
          <a:srcRect l="10" r="10"/>
          <a:stretch>
            <a:fillRect/>
          </a:stretch>
        </p:blipFill>
        <p:spPr>
          <a:xfrm>
            <a:off x="0" y="0"/>
            <a:ext cx="16249650" cy="914241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812800" y="122766"/>
            <a:ext cx="14630400" cy="201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1279" tIns="81279" rIns="81279" bIns="8127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812800" y="2133600"/>
            <a:ext cx="14630400" cy="701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1279" tIns="81279" rIns="81279" bIns="8127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50859" y="8240396"/>
            <a:ext cx="498217" cy="467359"/>
          </a:xfrm>
          <a:prstGeom prst="rect">
            <a:avLst/>
          </a:prstGeom>
          <a:ln w="12700">
            <a:miter lim="400000"/>
          </a:ln>
        </p:spPr>
        <p:txBody>
          <a:bodyPr wrap="none" lIns="81279" tIns="81279" rIns="81279" bIns="81279" anchor="ctr">
            <a:spAutoFit/>
          </a:bodyPr>
          <a:lstStyle>
            <a:lvl1pPr algn="r" defTabSz="914400">
              <a:defRPr sz="2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</p:sldLayoutIdLst>
  <p:transition spd="med"/>
  <p:txStyles>
    <p:titleStyle>
      <a:lvl1pPr marL="0" marR="0" indent="0" algn="l" defTabSz="16256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0" algn="l" defTabSz="16256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0" algn="l" defTabSz="16256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0" algn="l" defTabSz="16256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0" algn="l" defTabSz="16256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457200" algn="l" defTabSz="16256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914400" algn="l" defTabSz="16256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1371600" algn="l" defTabSz="16256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1828800" algn="l" defTabSz="16256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9pPr>
    </p:titleStyle>
    <p:bodyStyle>
      <a:lvl1pPr marL="587375" marR="0" indent="-587375" algn="l" defTabSz="16256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rgbClr val="000000"/>
        </a:buClr>
        <a:buSzPct val="75000"/>
        <a:buFont typeface="Verdana"/>
        <a:buChar char="●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1pPr>
      <a:lvl2pPr marL="1981200" marR="0" indent="-1524000" algn="l" defTabSz="16256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rgbClr val="000000"/>
        </a:buClr>
        <a:buSzPct val="75000"/>
        <a:buFont typeface="Verdana"/>
        <a:buChar char="●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2pPr>
      <a:lvl3pPr marL="914400" marR="0" indent="0" algn="l" defTabSz="16256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rgbClr val="000000"/>
        </a:buClr>
        <a:buSzPct val="75000"/>
        <a:buFont typeface="Verdana"/>
        <a:buChar char="●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3pPr>
      <a:lvl4pPr marL="1371600" marR="0" indent="0" algn="l" defTabSz="16256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rgbClr val="000000"/>
        </a:buClr>
        <a:buSzPct val="70000"/>
        <a:buFont typeface="Verdana"/>
        <a:buChar char="●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4pPr>
      <a:lvl5pPr marL="1828800" marR="0" indent="0" algn="l" defTabSz="16256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rgbClr val="000000"/>
        </a:buClr>
        <a:buSzPct val="75000"/>
        <a:buFont typeface="Verdana"/>
        <a:buChar char="●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5pPr>
      <a:lvl6pPr marL="2286000" marR="0" indent="0" algn="l" defTabSz="16256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rgbClr val="000000"/>
        </a:buClr>
        <a:buSzPct val="75000"/>
        <a:buFont typeface="Verdana"/>
        <a:buChar char="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6pPr>
      <a:lvl7pPr marL="2743200" marR="0" indent="0" algn="l" defTabSz="16256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rgbClr val="000000"/>
        </a:buClr>
        <a:buSzPct val="75000"/>
        <a:buFont typeface="Verdana"/>
        <a:buChar char="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7pPr>
      <a:lvl8pPr marL="3200400" marR="0" indent="0" algn="l" defTabSz="16256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rgbClr val="000000"/>
        </a:buClr>
        <a:buSzPct val="75000"/>
        <a:buFont typeface="Verdana"/>
        <a:buChar char="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8pPr>
      <a:lvl9pPr marL="3657600" marR="0" indent="0" algn="l" defTabSz="16256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rgbClr val="000000"/>
        </a:buClr>
        <a:buSzPct val="75000"/>
        <a:buFont typeface="Verdana"/>
        <a:buChar char="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jcgt.org/published/0005/03/03/paper.pdf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dcvault.com/play/1025126/Extreme-SIMD-Optimized-Collision-Detection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.shurney@activision.com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inkedin.com/in/andrew-shurney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jcgt.org/published/0005/03/03/paper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dcvault.com/play/1025126/Extreme-SIMD-Optimized-Collision-Detecti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ssion Title  Speaker Name Speaker Title &amp; Company"/>
          <p:cNvSpPr txBox="1">
            <a:spLocks noGrp="1"/>
          </p:cNvSpPr>
          <p:nvPr>
            <p:ph type="title" idx="4294967295"/>
          </p:nvPr>
        </p:nvSpPr>
        <p:spPr>
          <a:xfrm>
            <a:off x="584200" y="2209800"/>
            <a:ext cx="15087600" cy="266700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ctr" defTabSz="1528063">
              <a:defRPr sz="564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Model Collision: </a:t>
            </a:r>
            <a:br>
              <a:rPr lang="en-US" dirty="0"/>
            </a:b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Balancing Speed and Size in Black Ops Cold War</a:t>
            </a:r>
            <a:b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dirty="0"/>
            </a:br>
            <a:r>
              <a:rPr lang="en-US" sz="3008" dirty="0"/>
              <a:t>Andrew Shurney</a:t>
            </a:r>
            <a:br>
              <a:rPr sz="3008" dirty="0"/>
            </a:br>
            <a:r>
              <a:rPr lang="en-US" sz="3008" dirty="0"/>
              <a:t>Associate Principal Software Engineer</a:t>
            </a:r>
            <a:br>
              <a:rPr lang="en-US" sz="3008" dirty="0"/>
            </a:br>
            <a:r>
              <a:rPr lang="en-US" sz="3008" dirty="0"/>
              <a:t>Activision: Central Tech</a:t>
            </a:r>
            <a:endParaRPr sz="3008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4A33DD-48C8-4298-BD7A-2F558FFAFD99}"/>
              </a:ext>
            </a:extLst>
          </p:cNvPr>
          <p:cNvSpPr txBox="1"/>
          <p:nvPr/>
        </p:nvSpPr>
        <p:spPr>
          <a:xfrm>
            <a:off x="3460115" y="7955280"/>
            <a:ext cx="9335770" cy="8104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1279" tIns="81279" rIns="81279" bIns="81279" numCol="1" spcCol="3810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 2021 Activision Publishing, Inc.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03B86-172F-40FE-82B2-35105E33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Napkin Math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163D3C-650A-49DF-9ACB-4E182948DC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600" dirty="0"/>
                  <a:t>Current: </a:t>
                </a:r>
              </a:p>
              <a:p>
                <a:pPr lvl="1"/>
                <a:r>
                  <a:rPr lang="en-US" sz="3600" dirty="0"/>
                  <a:t>Tri-size: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𝑓𝑙𝑜𝑎𝑡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𝑠𝑖𝑑𝑒</m:t>
                            </m:r>
                          </m:den>
                        </m:f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𝑠𝑖𝑑𝑒𝑠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𝑏𝑦𝑡𝑒𝑠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𝑝𝑒𝑟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𝑓𝑙𝑜𝑎𝑡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𝑏𝑖𝑡𝑠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𝑝𝑒𝑟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𝑏𝑦𝑡𝑒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384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𝑏𝑖𝑡𝑠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𝑡𝑟𝑖</m:t>
                            </m:r>
                          </m:den>
                        </m:f>
                      </m:sub>
                    </m:sSub>
                  </m:oMath>
                </a14:m>
                <a:endParaRPr lang="en-US" sz="3600" dirty="0"/>
              </a:p>
              <a:p>
                <a:pPr lvl="1"/>
                <a:r>
                  <a:rPr lang="en-US" sz="3600" dirty="0"/>
                  <a:t>Test: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𝑑𝑜𝑡𝑠</m:t>
                        </m:r>
                      </m:sub>
                    </m:sSub>
                  </m:oMath>
                </a14:m>
                <a:endParaRPr lang="en-US" sz="3600" dirty="0"/>
              </a:p>
              <a:p>
                <a:r>
                  <a:rPr lang="en-US" sz="3600" dirty="0"/>
                  <a:t>Baldwin </a:t>
                </a:r>
                <a:r>
                  <a:rPr lang="en-US" sz="3600" dirty="0" err="1"/>
                  <a:t>Matricies</a:t>
                </a:r>
                <a:r>
                  <a:rPr lang="en-US" sz="3600" dirty="0"/>
                  <a:t>:</a:t>
                </a:r>
              </a:p>
              <a:p>
                <a:pPr lvl="1"/>
                <a:r>
                  <a:rPr lang="en-US" sz="3600" dirty="0"/>
                  <a:t>Tri-size: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𝑓𝑙𝑜𝑎𝑡𝑠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𝑏𝑖𝑡𝑠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290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𝑏𝑖𝑡𝑠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𝑡𝑟𝑖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290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384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75%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3600" dirty="0"/>
                  <a:t>Test upper bound: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𝑑𝑜𝑡𝑠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𝑆𝐼𝑀𝐷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4,8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endChr m:val="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400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d>
                              <m:dPr>
                                <m:begChr m:val="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800</m:t>
                                </m:r>
                              </m:e>
                            </m:d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</m:t>
                        </m:r>
                      </m:den>
                    </m:f>
                  </m:oMath>
                </a14:m>
                <a:r>
                  <a:rPr lang="en-US" sz="2800" dirty="0"/>
                  <a:t> speedup</a:t>
                </a:r>
              </a:p>
              <a:p>
                <a:r>
                  <a:rPr lang="en-US" sz="3600" dirty="0"/>
                  <a:t>Vertex Triangles:</a:t>
                </a:r>
              </a:p>
              <a:p>
                <a:pPr lvl="1"/>
                <a:r>
                  <a:rPr lang="en-US" sz="3600" dirty="0"/>
                  <a:t>Tri-size: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𝑣𝑒𝑟𝑡𝑠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𝑣𝑎𝑙𝑠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𝑣𝑒𝑟𝑡</m:t>
                            </m:r>
                          </m:den>
                        </m:f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(≤16)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𝑏𝑖𝑡𝑠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𝑣𝑎𝑙</m:t>
                            </m:r>
                          </m:den>
                        </m:f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≤144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𝑏𝑖𝑡𝑠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≈37%</m:t>
                    </m:r>
                  </m:oMath>
                </a14:m>
                <a:endParaRPr lang="en-US" sz="3600" dirty="0"/>
              </a:p>
              <a:p>
                <a:pPr lvl="1"/>
                <a:r>
                  <a:rPr lang="en-US" sz="3600" dirty="0"/>
                  <a:t>Test: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𝑒𝑥𝑝𝑒𝑛𝑠𝑖𝑣𝑒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4,8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𝑑𝑜𝑡𝑠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???</m:t>
                    </m:r>
                  </m:oMath>
                </a14:m>
                <a:endParaRPr lang="en-US" sz="2800" dirty="0"/>
              </a:p>
              <a:p>
                <a:pPr marL="609585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163D3C-650A-49DF-9ACB-4E182948DC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75" t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442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8F2A-A5BB-4C2B-A12B-1566EA566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50897-7BF0-428C-96A1-DEEA54E35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XYZ F32 Tris</a:t>
            </a:r>
          </a:p>
          <a:p>
            <a:pPr lvl="1"/>
            <a:r>
              <a:rPr lang="en-US" dirty="0"/>
              <a:t>Coordinates swizzled for generic SIMD</a:t>
            </a:r>
          </a:p>
          <a:p>
            <a:endParaRPr lang="en-US" dirty="0"/>
          </a:p>
          <a:p>
            <a:endParaRPr lang="en-US" sz="2800" dirty="0"/>
          </a:p>
          <a:p>
            <a:r>
              <a:rPr lang="en-US" dirty="0"/>
              <a:t>Indexed F32 Tris</a:t>
            </a:r>
          </a:p>
          <a:p>
            <a:pPr lvl="1"/>
            <a:r>
              <a:rPr lang="en-US" dirty="0"/>
              <a:t>U16 or U8 indices, as model requires</a:t>
            </a:r>
          </a:p>
          <a:p>
            <a:pPr lvl="1"/>
            <a:r>
              <a:rPr lang="en-US" dirty="0"/>
              <a:t>7 shuffles required per 4 triangles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1E3066-826F-4A31-853C-BDF08B0CC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3863698"/>
            <a:ext cx="14630400" cy="127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96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99442-2882-4949-BF81-6649EF7CB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Swizzled 4 Triangle 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2C3DF-1DE2-4515-896C-746D9FDA9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 err="1">
                <a:solidFill>
                  <a:srgbClr val="2B91AF"/>
                </a:solidFill>
                <a:latin typeface="Consolas" panose="020B0609020204030204" pitchFamily="49" charset="0"/>
              </a:rPr>
              <a:t>MultiTri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latin typeface="Consolas" panose="020B0609020204030204" pitchFamily="49" charset="0"/>
              </a:rPr>
              <a:t>BuildTri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3200" dirty="0">
                <a:latin typeface="Consolas" panose="020B0609020204030204" pitchFamily="49" charset="0"/>
              </a:rPr>
              <a:t>* </a:t>
            </a:r>
            <a:r>
              <a:rPr lang="en-US" sz="3200" dirty="0" err="1">
                <a:solidFill>
                  <a:srgbClr val="808080"/>
                </a:solidFill>
                <a:latin typeface="Consolas" panose="020B0609020204030204" pitchFamily="49" charset="0"/>
              </a:rPr>
              <a:t>vertData</a:t>
            </a:r>
            <a:r>
              <a:rPr lang="en-US" sz="3200" dirty="0">
                <a:latin typeface="Consolas" panose="020B0609020204030204" pitchFamily="49" charset="0"/>
              </a:rPr>
              <a:t>, </a:t>
            </a:r>
            <a:r>
              <a:rPr lang="en-US" sz="3200" dirty="0" err="1">
                <a:solidFill>
                  <a:srgbClr val="2B91AF"/>
                </a:solidFill>
                <a:latin typeface="Consolas" panose="020B0609020204030204" pitchFamily="49" charset="0"/>
              </a:rPr>
              <a:t>uint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onsolas" panose="020B0609020204030204" pitchFamily="49" charset="0"/>
              </a:rPr>
              <a:t>triCount</a:t>
            </a:r>
            <a:r>
              <a:rPr lang="en-US" sz="32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    const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3200" dirty="0">
                <a:latin typeface="Consolas" panose="020B0609020204030204" pitchFamily="49" charset="0"/>
              </a:rPr>
              <a:t>* </a:t>
            </a: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3200" dirty="0">
                <a:latin typeface="Consolas" panose="020B0609020204030204" pitchFamily="49" charset="0"/>
              </a:rPr>
              <a:t> x = </a:t>
            </a:r>
            <a:r>
              <a:rPr lang="en-US" sz="3200" dirty="0" err="1">
                <a:solidFill>
                  <a:srgbClr val="808080"/>
                </a:solidFill>
                <a:latin typeface="Consolas" panose="020B0609020204030204" pitchFamily="49" charset="0"/>
              </a:rPr>
              <a:t>vertData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    const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3200" dirty="0">
                <a:latin typeface="Consolas" panose="020B0609020204030204" pitchFamily="49" charset="0"/>
              </a:rPr>
              <a:t>* </a:t>
            </a: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3200" dirty="0">
                <a:latin typeface="Consolas" panose="020B0609020204030204" pitchFamily="49" charset="0"/>
              </a:rPr>
              <a:t> y = x + </a:t>
            </a:r>
            <a:r>
              <a:rPr lang="en-US" sz="3200" dirty="0" err="1">
                <a:solidFill>
                  <a:srgbClr val="808080"/>
                </a:solidFill>
                <a:latin typeface="Consolas" panose="020B0609020204030204" pitchFamily="49" charset="0"/>
              </a:rPr>
              <a:t>triCount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    const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3200" dirty="0">
                <a:latin typeface="Consolas" panose="020B0609020204030204" pitchFamily="49" charset="0"/>
              </a:rPr>
              <a:t>* </a:t>
            </a: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3200" dirty="0">
                <a:latin typeface="Consolas" panose="020B0609020204030204" pitchFamily="49" charset="0"/>
              </a:rPr>
              <a:t> z = y + </a:t>
            </a:r>
            <a:r>
              <a:rPr lang="en-US" sz="3200" dirty="0" err="1">
                <a:solidFill>
                  <a:srgbClr val="808080"/>
                </a:solidFill>
                <a:latin typeface="Consolas" panose="020B0609020204030204" pitchFamily="49" charset="0"/>
              </a:rPr>
              <a:t>triCount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2B91AF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2B91AF"/>
                </a:solidFill>
                <a:latin typeface="Consolas" panose="020B0609020204030204" pitchFamily="49" charset="0"/>
              </a:rPr>
              <a:t>MultiTri</a:t>
            </a:r>
            <a:r>
              <a:rPr lang="en-US" sz="3200" dirty="0">
                <a:latin typeface="Consolas" panose="020B0609020204030204" pitchFamily="49" charset="0"/>
              </a:rPr>
              <a:t> tri;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    for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2B91AF"/>
                </a:solidFill>
                <a:latin typeface="Consolas" panose="020B0609020204030204" pitchFamily="49" charset="0"/>
              </a:rPr>
              <a:t>uint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latin typeface="Consolas" panose="020B0609020204030204" pitchFamily="49" charset="0"/>
              </a:rPr>
              <a:t>vI</a:t>
            </a:r>
            <a:r>
              <a:rPr lang="en-US" sz="3200" dirty="0">
                <a:latin typeface="Consolas" panose="020B0609020204030204" pitchFamily="49" charset="0"/>
              </a:rPr>
              <a:t> = 0; </a:t>
            </a:r>
            <a:r>
              <a:rPr lang="en-US" sz="3200" dirty="0" err="1">
                <a:latin typeface="Consolas" panose="020B0609020204030204" pitchFamily="49" charset="0"/>
              </a:rPr>
              <a:t>vI</a:t>
            </a:r>
            <a:r>
              <a:rPr lang="en-US" sz="3200" dirty="0">
                <a:latin typeface="Consolas" panose="020B0609020204030204" pitchFamily="49" charset="0"/>
              </a:rPr>
              <a:t> &lt; </a:t>
            </a:r>
            <a:r>
              <a:rPr lang="en-US" sz="3200" dirty="0">
                <a:solidFill>
                  <a:srgbClr val="6F008A"/>
                </a:solidFill>
                <a:latin typeface="Consolas" panose="020B0609020204030204" pitchFamily="49" charset="0"/>
              </a:rPr>
              <a:t>ARRAY_COUNT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latin typeface="Consolas" panose="020B0609020204030204" pitchFamily="49" charset="0"/>
              </a:rPr>
              <a:t>tri.verts</a:t>
            </a:r>
            <a:r>
              <a:rPr lang="en-US" sz="3200" dirty="0">
                <a:latin typeface="Consolas" panose="020B0609020204030204" pitchFamily="49" charset="0"/>
              </a:rPr>
              <a:t>); ++</a:t>
            </a:r>
            <a:r>
              <a:rPr lang="en-US" sz="3200" dirty="0" err="1">
                <a:latin typeface="Consolas" panose="020B0609020204030204" pitchFamily="49" charset="0"/>
              </a:rPr>
              <a:t>vI</a:t>
            </a:r>
            <a:r>
              <a:rPr lang="en-US" sz="32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Consolas" panose="020B0609020204030204" pitchFamily="49" charset="0"/>
              </a:rPr>
              <a:t>        </a:t>
            </a:r>
            <a:r>
              <a:rPr lang="en-US" sz="3200" dirty="0" err="1">
                <a:latin typeface="Consolas" panose="020B0609020204030204" pitchFamily="49" charset="0"/>
              </a:rPr>
              <a:t>tri.verts</a:t>
            </a:r>
            <a:r>
              <a:rPr lang="en-US" sz="3200" dirty="0">
                <a:latin typeface="Consolas" panose="020B0609020204030204" pitchFamily="49" charset="0"/>
              </a:rPr>
              <a:t>[</a:t>
            </a:r>
            <a:r>
              <a:rPr lang="en-US" sz="3200" dirty="0" err="1">
                <a:latin typeface="Consolas" panose="020B0609020204030204" pitchFamily="49" charset="0"/>
              </a:rPr>
              <a:t>vI</a:t>
            </a:r>
            <a:r>
              <a:rPr lang="en-US" sz="3200" dirty="0">
                <a:latin typeface="Consolas" panose="020B0609020204030204" pitchFamily="49" charset="0"/>
              </a:rPr>
              <a:t>].x </a:t>
            </a:r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en-US" sz="3200" dirty="0">
                <a:latin typeface="Consolas" panose="020B0609020204030204" pitchFamily="49" charset="0"/>
              </a:rPr>
              <a:t> _</a:t>
            </a:r>
            <a:r>
              <a:rPr lang="en-US" sz="3200" dirty="0" err="1">
                <a:latin typeface="Consolas" panose="020B0609020204030204" pitchFamily="49" charset="0"/>
              </a:rPr>
              <a:t>mm_loadu_ps</a:t>
            </a:r>
            <a:r>
              <a:rPr lang="en-US" sz="3200" dirty="0">
                <a:latin typeface="Consolas" panose="020B0609020204030204" pitchFamily="49" charset="0"/>
              </a:rPr>
              <a:t>(x + (</a:t>
            </a:r>
            <a:r>
              <a:rPr lang="en-US" sz="3200" dirty="0" err="1">
                <a:solidFill>
                  <a:srgbClr val="808080"/>
                </a:solidFill>
                <a:latin typeface="Consolas" panose="020B0609020204030204" pitchFamily="49" charset="0"/>
              </a:rPr>
              <a:t>triCount</a:t>
            </a:r>
            <a:r>
              <a:rPr lang="en-US" sz="3200" dirty="0">
                <a:latin typeface="Consolas" panose="020B0609020204030204" pitchFamily="49" charset="0"/>
              </a:rPr>
              <a:t> * 3 * </a:t>
            </a:r>
            <a:r>
              <a:rPr lang="en-US" sz="3200" dirty="0" err="1">
                <a:latin typeface="Consolas" panose="020B0609020204030204" pitchFamily="49" charset="0"/>
              </a:rPr>
              <a:t>vI</a:t>
            </a:r>
            <a:r>
              <a:rPr lang="en-US" sz="3200" dirty="0"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Consolas" panose="020B0609020204030204" pitchFamily="49" charset="0"/>
              </a:rPr>
              <a:t>        </a:t>
            </a:r>
            <a:r>
              <a:rPr lang="en-US" sz="3200" dirty="0" err="1">
                <a:latin typeface="Consolas" panose="020B0609020204030204" pitchFamily="49" charset="0"/>
              </a:rPr>
              <a:t>tri.verts</a:t>
            </a:r>
            <a:r>
              <a:rPr lang="en-US" sz="3200" dirty="0">
                <a:latin typeface="Consolas" panose="020B0609020204030204" pitchFamily="49" charset="0"/>
              </a:rPr>
              <a:t>[</a:t>
            </a:r>
            <a:r>
              <a:rPr lang="en-US" sz="3200" dirty="0" err="1">
                <a:latin typeface="Consolas" panose="020B0609020204030204" pitchFamily="49" charset="0"/>
              </a:rPr>
              <a:t>vI</a:t>
            </a:r>
            <a:r>
              <a:rPr lang="en-US" sz="3200" dirty="0">
                <a:latin typeface="Consolas" panose="020B0609020204030204" pitchFamily="49" charset="0"/>
              </a:rPr>
              <a:t>].y </a:t>
            </a:r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en-US" sz="3200" dirty="0">
                <a:latin typeface="Consolas" panose="020B0609020204030204" pitchFamily="49" charset="0"/>
              </a:rPr>
              <a:t> _</a:t>
            </a:r>
            <a:r>
              <a:rPr lang="en-US" sz="3200" dirty="0" err="1">
                <a:latin typeface="Consolas" panose="020B0609020204030204" pitchFamily="49" charset="0"/>
              </a:rPr>
              <a:t>mm_loadu_ps</a:t>
            </a:r>
            <a:r>
              <a:rPr lang="en-US" sz="3200" dirty="0">
                <a:latin typeface="Consolas" panose="020B0609020204030204" pitchFamily="49" charset="0"/>
              </a:rPr>
              <a:t>(y + (</a:t>
            </a:r>
            <a:r>
              <a:rPr lang="en-US" sz="3200" dirty="0" err="1">
                <a:solidFill>
                  <a:srgbClr val="808080"/>
                </a:solidFill>
                <a:latin typeface="Consolas" panose="020B0609020204030204" pitchFamily="49" charset="0"/>
              </a:rPr>
              <a:t>triCount</a:t>
            </a:r>
            <a:r>
              <a:rPr lang="en-US" sz="3200" dirty="0">
                <a:latin typeface="Consolas" panose="020B0609020204030204" pitchFamily="49" charset="0"/>
              </a:rPr>
              <a:t> * 3 * </a:t>
            </a:r>
            <a:r>
              <a:rPr lang="en-US" sz="3200" dirty="0" err="1">
                <a:latin typeface="Consolas" panose="020B0609020204030204" pitchFamily="49" charset="0"/>
              </a:rPr>
              <a:t>vI</a:t>
            </a:r>
            <a:r>
              <a:rPr lang="en-US" sz="3200" dirty="0"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Consolas" panose="020B0609020204030204" pitchFamily="49" charset="0"/>
              </a:rPr>
              <a:t>        </a:t>
            </a:r>
            <a:r>
              <a:rPr lang="en-US" sz="3200" dirty="0" err="1">
                <a:latin typeface="Consolas" panose="020B0609020204030204" pitchFamily="49" charset="0"/>
              </a:rPr>
              <a:t>tri.verts</a:t>
            </a:r>
            <a:r>
              <a:rPr lang="en-US" sz="3200" dirty="0">
                <a:latin typeface="Consolas" panose="020B0609020204030204" pitchFamily="49" charset="0"/>
              </a:rPr>
              <a:t>[</a:t>
            </a:r>
            <a:r>
              <a:rPr lang="en-US" sz="3200" dirty="0" err="1">
                <a:latin typeface="Consolas" panose="020B0609020204030204" pitchFamily="49" charset="0"/>
              </a:rPr>
              <a:t>vI</a:t>
            </a:r>
            <a:r>
              <a:rPr lang="en-US" sz="3200" dirty="0">
                <a:latin typeface="Consolas" panose="020B0609020204030204" pitchFamily="49" charset="0"/>
              </a:rPr>
              <a:t>].z </a:t>
            </a:r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en-US" sz="3200" dirty="0">
                <a:latin typeface="Consolas" panose="020B0609020204030204" pitchFamily="49" charset="0"/>
              </a:rPr>
              <a:t> _</a:t>
            </a:r>
            <a:r>
              <a:rPr lang="en-US" sz="3200" dirty="0" err="1">
                <a:latin typeface="Consolas" panose="020B0609020204030204" pitchFamily="49" charset="0"/>
              </a:rPr>
              <a:t>mm_loadu_ps</a:t>
            </a:r>
            <a:r>
              <a:rPr lang="en-US" sz="3200" dirty="0">
                <a:latin typeface="Consolas" panose="020B0609020204030204" pitchFamily="49" charset="0"/>
              </a:rPr>
              <a:t>(z + (</a:t>
            </a:r>
            <a:r>
              <a:rPr lang="en-US" sz="3200" dirty="0" err="1">
                <a:solidFill>
                  <a:srgbClr val="808080"/>
                </a:solidFill>
                <a:latin typeface="Consolas" panose="020B0609020204030204" pitchFamily="49" charset="0"/>
              </a:rPr>
              <a:t>triCount</a:t>
            </a:r>
            <a:r>
              <a:rPr lang="en-US" sz="3200" dirty="0">
                <a:latin typeface="Consolas" panose="020B0609020204030204" pitchFamily="49" charset="0"/>
              </a:rPr>
              <a:t> * 3 * </a:t>
            </a:r>
            <a:r>
              <a:rPr lang="en-US" sz="3200" dirty="0" err="1">
                <a:latin typeface="Consolas" panose="020B0609020204030204" pitchFamily="49" charset="0"/>
              </a:rPr>
              <a:t>vI</a:t>
            </a:r>
            <a:r>
              <a:rPr lang="en-US" sz="3200" dirty="0"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    return</a:t>
            </a:r>
            <a:r>
              <a:rPr lang="en-US" sz="3200" dirty="0">
                <a:latin typeface="Consolas" panose="020B0609020204030204" pitchFamily="49" charset="0"/>
              </a:rPr>
              <a:t> tri;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Consolas" panose="020B0609020204030204" pitchFamily="49" charset="0"/>
              </a:rPr>
              <a:t>}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2915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9BA98-D646-4221-9575-7D1D15547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Indexed 4 Triangle 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3A97E-D964-4059-BA1D-15601B2D5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2B91AF"/>
                </a:solidFill>
                <a:latin typeface="Consolas" panose="020B0609020204030204" pitchFamily="49" charset="0"/>
              </a:rPr>
              <a:t>MultiTri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BuildTri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dirty="0">
                <a:latin typeface="Consolas" panose="020B0609020204030204" pitchFamily="49" charset="0"/>
              </a:rPr>
              <a:t> vec3*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verts</a:t>
            </a:r>
            <a:r>
              <a:rPr lang="en-US" sz="1800" dirty="0"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dirty="0">
                <a:latin typeface="Consolas" panose="020B0609020204030204" pitchFamily="49" charset="0"/>
              </a:rPr>
              <a:t> T* </a:t>
            </a:r>
            <a:r>
              <a:rPr lang="en-US" sz="1800" dirty="0" err="1">
                <a:solidFill>
                  <a:srgbClr val="808080"/>
                </a:solidFill>
                <a:latin typeface="Consolas" panose="020B0609020204030204" pitchFamily="49" charset="0"/>
              </a:rPr>
              <a:t>inds</a:t>
            </a:r>
            <a:r>
              <a:rPr lang="en-US" sz="1800" dirty="0">
                <a:latin typeface="Consolas" panose="020B0609020204030204" pitchFamily="49" charset="0"/>
              </a:rPr>
              <a:t>, </a:t>
            </a:r>
            <a:r>
              <a:rPr lang="en-US" sz="1800" dirty="0" err="1">
                <a:solidFill>
                  <a:srgbClr val="2B91AF"/>
                </a:solidFill>
                <a:latin typeface="Consolas" panose="020B0609020204030204" pitchFamily="49" charset="0"/>
              </a:rPr>
              <a:t>uint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808080"/>
                </a:solidFill>
                <a:latin typeface="Consolas" panose="020B0609020204030204" pitchFamily="49" charset="0"/>
              </a:rPr>
              <a:t>triCount</a:t>
            </a:r>
            <a:r>
              <a:rPr lang="en-US" sz="1800" dirty="0">
                <a:latin typeface="Consolas" panose="020B0609020204030204" pitchFamily="49" charset="0"/>
              </a:rPr>
              <a:t>, </a:t>
            </a:r>
            <a:r>
              <a:rPr lang="en-US" sz="1800" dirty="0" err="1">
                <a:solidFill>
                  <a:srgbClr val="2B91AF"/>
                </a:solidFill>
                <a:latin typeface="Consolas" panose="020B0609020204030204" pitchFamily="49" charset="0"/>
              </a:rPr>
              <a:t>uint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808080"/>
                </a:solidFill>
                <a:latin typeface="Consolas" panose="020B0609020204030204" pitchFamily="49" charset="0"/>
              </a:rPr>
              <a:t>triWidth</a:t>
            </a:r>
            <a:r>
              <a:rPr lang="en-US" sz="1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2B91AF"/>
                </a:solidFill>
                <a:latin typeface="Consolas" panose="020B0609020204030204" pitchFamily="49" charset="0"/>
              </a:rPr>
              <a:t>    </a:t>
            </a:r>
            <a:r>
              <a:rPr lang="en-US" sz="1800" dirty="0" err="1">
                <a:solidFill>
                  <a:srgbClr val="2B91AF"/>
                </a:solidFill>
                <a:latin typeface="Consolas" panose="020B0609020204030204" pitchFamily="49" charset="0"/>
              </a:rPr>
              <a:t>MultiTri</a:t>
            </a:r>
            <a:r>
              <a:rPr lang="en-US" sz="1800" dirty="0">
                <a:latin typeface="Consolas" panose="020B0609020204030204" pitchFamily="49" charset="0"/>
              </a:rPr>
              <a:t> tri;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    for</a:t>
            </a:r>
            <a:r>
              <a:rPr lang="en-US" sz="1800" dirty="0">
                <a:latin typeface="Consolas" panose="020B0609020204030204" pitchFamily="49" charset="0"/>
              </a:rPr>
              <a:t> (</a:t>
            </a:r>
            <a:r>
              <a:rPr lang="en-US" sz="1800" dirty="0" err="1">
                <a:solidFill>
                  <a:srgbClr val="2B91AF"/>
                </a:solidFill>
                <a:latin typeface="Consolas" panose="020B0609020204030204" pitchFamily="49" charset="0"/>
              </a:rPr>
              <a:t>uint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vIndex</a:t>
            </a:r>
            <a:r>
              <a:rPr lang="en-US" sz="1800" dirty="0">
                <a:latin typeface="Consolas" panose="020B0609020204030204" pitchFamily="49" charset="0"/>
              </a:rPr>
              <a:t> = 0; </a:t>
            </a:r>
            <a:r>
              <a:rPr lang="en-US" sz="1800" dirty="0" err="1">
                <a:latin typeface="Consolas" panose="020B0609020204030204" pitchFamily="49" charset="0"/>
              </a:rPr>
              <a:t>vIndex</a:t>
            </a:r>
            <a:r>
              <a:rPr lang="en-US" sz="1800" dirty="0">
                <a:latin typeface="Consolas" panose="020B0609020204030204" pitchFamily="49" charset="0"/>
              </a:rPr>
              <a:t> &lt; 3; ++</a:t>
            </a:r>
            <a:r>
              <a:rPr lang="en-US" sz="1800" dirty="0" err="1">
                <a:latin typeface="Consolas" panose="020B0609020204030204" pitchFamily="49" charset="0"/>
              </a:rPr>
              <a:t>vIndex</a:t>
            </a:r>
            <a:r>
              <a:rPr lang="en-US" sz="1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2B91AF"/>
                </a:solidFill>
                <a:latin typeface="Consolas" panose="020B0609020204030204" pitchFamily="49" charset="0"/>
              </a:rPr>
              <a:t>        </a:t>
            </a:r>
            <a:r>
              <a:rPr lang="pl-PL" sz="1800" dirty="0">
                <a:solidFill>
                  <a:srgbClr val="2B91AF"/>
                </a:solidFill>
                <a:latin typeface="Consolas" panose="020B0609020204030204" pitchFamily="49" charset="0"/>
              </a:rPr>
              <a:t>__m128</a:t>
            </a:r>
            <a:r>
              <a:rPr lang="pl-PL" sz="1800" dirty="0">
                <a:latin typeface="Consolas" panose="020B0609020204030204" pitchFamily="49" charset="0"/>
              </a:rPr>
              <a:t> x0y0z0ww = _mm_setzero_ps();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2B91AF"/>
                </a:solidFill>
                <a:latin typeface="Consolas" panose="020B0609020204030204" pitchFamily="49" charset="0"/>
              </a:rPr>
              <a:t>        </a:t>
            </a:r>
            <a:r>
              <a:rPr lang="pl-PL" sz="1800" dirty="0">
                <a:solidFill>
                  <a:srgbClr val="2B91AF"/>
                </a:solidFill>
                <a:latin typeface="Consolas" panose="020B0609020204030204" pitchFamily="49" charset="0"/>
              </a:rPr>
              <a:t>__m128</a:t>
            </a:r>
            <a:r>
              <a:rPr lang="pl-PL" sz="1800" dirty="0">
                <a:latin typeface="Consolas" panose="020B0609020204030204" pitchFamily="49" charset="0"/>
              </a:rPr>
              <a:t> x1y1z1ww = _mm_setzero_ps();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2B91AF"/>
                </a:solidFill>
                <a:latin typeface="Consolas" panose="020B0609020204030204" pitchFamily="49" charset="0"/>
              </a:rPr>
              <a:t>        </a:t>
            </a:r>
            <a:r>
              <a:rPr lang="pl-PL" sz="1800" dirty="0">
                <a:solidFill>
                  <a:srgbClr val="2B91AF"/>
                </a:solidFill>
                <a:latin typeface="Consolas" panose="020B0609020204030204" pitchFamily="49" charset="0"/>
              </a:rPr>
              <a:t>__m128</a:t>
            </a:r>
            <a:r>
              <a:rPr lang="pl-PL" sz="1800" dirty="0">
                <a:latin typeface="Consolas" panose="020B0609020204030204" pitchFamily="49" charset="0"/>
              </a:rPr>
              <a:t> x2y2z2ww = _mm_setzero_ps();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2B91AF"/>
                </a:solidFill>
                <a:latin typeface="Consolas" panose="020B0609020204030204" pitchFamily="49" charset="0"/>
              </a:rPr>
              <a:t>        </a:t>
            </a:r>
            <a:r>
              <a:rPr lang="pl-PL" sz="1800" dirty="0">
                <a:solidFill>
                  <a:srgbClr val="2B91AF"/>
                </a:solidFill>
                <a:latin typeface="Consolas" panose="020B0609020204030204" pitchFamily="49" charset="0"/>
              </a:rPr>
              <a:t>__m128</a:t>
            </a:r>
            <a:r>
              <a:rPr lang="pl-PL" sz="1800" dirty="0">
                <a:latin typeface="Consolas" panose="020B0609020204030204" pitchFamily="49" charset="0"/>
              </a:rPr>
              <a:t> x3y3z3ww = _mm_setzero_ps();</a:t>
            </a: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        switch</a:t>
            </a:r>
            <a:r>
              <a:rPr lang="en-US" sz="1800" dirty="0">
                <a:latin typeface="Consolas" panose="020B0609020204030204" pitchFamily="49" charset="0"/>
              </a:rPr>
              <a:t> (</a:t>
            </a:r>
            <a:r>
              <a:rPr lang="en-US" sz="1800" dirty="0" err="1">
                <a:solidFill>
                  <a:srgbClr val="808080"/>
                </a:solidFill>
                <a:latin typeface="Consolas" panose="020B0609020204030204" pitchFamily="49" charset="0"/>
              </a:rPr>
              <a:t>triWidth</a:t>
            </a:r>
            <a:r>
              <a:rPr lang="en-US" sz="1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            case</a:t>
            </a:r>
            <a:r>
              <a:rPr lang="en-US" sz="1800" dirty="0">
                <a:latin typeface="Consolas" panose="020B0609020204030204" pitchFamily="49" charset="0"/>
              </a:rPr>
              <a:t> 4: x3y3z3ww </a:t>
            </a:r>
            <a:r>
              <a:rPr lang="en-US" sz="1800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</a:rPr>
              <a:t> _</a:t>
            </a:r>
            <a:r>
              <a:rPr lang="en-US" sz="1800" dirty="0" err="1">
                <a:latin typeface="Consolas" panose="020B0609020204030204" pitchFamily="49" charset="0"/>
              </a:rPr>
              <a:t>mm_loadu_ps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verts</a:t>
            </a:r>
            <a:r>
              <a:rPr lang="en-US" sz="1800" dirty="0">
                <a:latin typeface="Consolas" panose="020B0609020204030204" pitchFamily="49" charset="0"/>
              </a:rPr>
              <a:t>[</a:t>
            </a:r>
            <a:r>
              <a:rPr lang="en-US" sz="1800" dirty="0" err="1">
                <a:solidFill>
                  <a:srgbClr val="808080"/>
                </a:solidFill>
                <a:latin typeface="Consolas" panose="020B0609020204030204" pitchFamily="49" charset="0"/>
              </a:rPr>
              <a:t>inds</a:t>
            </a:r>
            <a:r>
              <a:rPr lang="en-US" sz="1800" dirty="0">
                <a:latin typeface="Consolas" panose="020B0609020204030204" pitchFamily="49" charset="0"/>
              </a:rPr>
              <a:t>[3 * 3 + </a:t>
            </a:r>
            <a:r>
              <a:rPr lang="en-US" sz="1800" dirty="0" err="1">
                <a:latin typeface="Consolas" panose="020B0609020204030204" pitchFamily="49" charset="0"/>
              </a:rPr>
              <a:t>vIndex</a:t>
            </a:r>
            <a:r>
              <a:rPr lang="en-US" sz="1800" dirty="0">
                <a:latin typeface="Consolas" panose="020B0609020204030204" pitchFamily="49" charset="0"/>
              </a:rPr>
              <a:t>]]);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            case</a:t>
            </a:r>
            <a:r>
              <a:rPr lang="en-US" sz="1800" dirty="0">
                <a:latin typeface="Consolas" panose="020B0609020204030204" pitchFamily="49" charset="0"/>
              </a:rPr>
              <a:t> 3: x2y2z2ww </a:t>
            </a:r>
            <a:r>
              <a:rPr lang="en-US" sz="1800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</a:rPr>
              <a:t> _</a:t>
            </a:r>
            <a:r>
              <a:rPr lang="en-US" sz="1800" dirty="0" err="1">
                <a:latin typeface="Consolas" panose="020B0609020204030204" pitchFamily="49" charset="0"/>
              </a:rPr>
              <a:t>mm_loadu_ps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verts</a:t>
            </a:r>
            <a:r>
              <a:rPr lang="en-US" sz="1800" dirty="0">
                <a:latin typeface="Consolas" panose="020B0609020204030204" pitchFamily="49" charset="0"/>
              </a:rPr>
              <a:t>[</a:t>
            </a:r>
            <a:r>
              <a:rPr lang="en-US" sz="1800" dirty="0" err="1">
                <a:solidFill>
                  <a:srgbClr val="808080"/>
                </a:solidFill>
                <a:latin typeface="Consolas" panose="020B0609020204030204" pitchFamily="49" charset="0"/>
              </a:rPr>
              <a:t>inds</a:t>
            </a:r>
            <a:r>
              <a:rPr lang="en-US" sz="1800" dirty="0">
                <a:latin typeface="Consolas" panose="020B0609020204030204" pitchFamily="49" charset="0"/>
              </a:rPr>
              <a:t>[2 * 3 + </a:t>
            </a:r>
            <a:r>
              <a:rPr lang="en-US" sz="1800" dirty="0" err="1">
                <a:latin typeface="Consolas" panose="020B0609020204030204" pitchFamily="49" charset="0"/>
              </a:rPr>
              <a:t>vIndex</a:t>
            </a:r>
            <a:r>
              <a:rPr lang="en-US" sz="1800" dirty="0">
                <a:latin typeface="Consolas" panose="020B0609020204030204" pitchFamily="49" charset="0"/>
              </a:rPr>
              <a:t>]]);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            case</a:t>
            </a:r>
            <a:r>
              <a:rPr lang="en-US" sz="1800" dirty="0">
                <a:latin typeface="Consolas" panose="020B0609020204030204" pitchFamily="49" charset="0"/>
              </a:rPr>
              <a:t> 2: x1y1z1ww </a:t>
            </a:r>
            <a:r>
              <a:rPr lang="en-US" sz="1800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</a:rPr>
              <a:t> _</a:t>
            </a:r>
            <a:r>
              <a:rPr lang="en-US" sz="1800" dirty="0" err="1">
                <a:latin typeface="Consolas" panose="020B0609020204030204" pitchFamily="49" charset="0"/>
              </a:rPr>
              <a:t>mm_loadu_ps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verts</a:t>
            </a:r>
            <a:r>
              <a:rPr lang="en-US" sz="1800" dirty="0">
                <a:latin typeface="Consolas" panose="020B0609020204030204" pitchFamily="49" charset="0"/>
              </a:rPr>
              <a:t>[</a:t>
            </a:r>
            <a:r>
              <a:rPr lang="en-US" sz="1800" dirty="0" err="1">
                <a:solidFill>
                  <a:srgbClr val="808080"/>
                </a:solidFill>
                <a:latin typeface="Consolas" panose="020B0609020204030204" pitchFamily="49" charset="0"/>
              </a:rPr>
              <a:t>inds</a:t>
            </a:r>
            <a:r>
              <a:rPr lang="en-US" sz="1800" dirty="0">
                <a:latin typeface="Consolas" panose="020B0609020204030204" pitchFamily="49" charset="0"/>
              </a:rPr>
              <a:t>[1 * 3 + </a:t>
            </a:r>
            <a:r>
              <a:rPr lang="en-US" sz="1800" dirty="0" err="1">
                <a:latin typeface="Consolas" panose="020B0609020204030204" pitchFamily="49" charset="0"/>
              </a:rPr>
              <a:t>vIndex</a:t>
            </a:r>
            <a:r>
              <a:rPr lang="en-US" sz="1800" dirty="0">
                <a:latin typeface="Consolas" panose="020B0609020204030204" pitchFamily="49" charset="0"/>
              </a:rPr>
              <a:t>]]);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            case</a:t>
            </a:r>
            <a:r>
              <a:rPr lang="en-US" sz="1800" dirty="0">
                <a:latin typeface="Consolas" panose="020B0609020204030204" pitchFamily="49" charset="0"/>
              </a:rPr>
              <a:t> 1: x0y0z0ww </a:t>
            </a:r>
            <a:r>
              <a:rPr lang="en-US" sz="1800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</a:rPr>
              <a:t> _</a:t>
            </a:r>
            <a:r>
              <a:rPr lang="en-US" sz="1800" dirty="0" err="1">
                <a:latin typeface="Consolas" panose="020B0609020204030204" pitchFamily="49" charset="0"/>
              </a:rPr>
              <a:t>mm_loadu_ps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verts</a:t>
            </a:r>
            <a:r>
              <a:rPr lang="en-US" sz="1800" dirty="0">
                <a:latin typeface="Consolas" panose="020B0609020204030204" pitchFamily="49" charset="0"/>
              </a:rPr>
              <a:t>[</a:t>
            </a:r>
            <a:r>
              <a:rPr lang="en-US" sz="1800" dirty="0" err="1">
                <a:solidFill>
                  <a:srgbClr val="808080"/>
                </a:solidFill>
                <a:latin typeface="Consolas" panose="020B0609020204030204" pitchFamily="49" charset="0"/>
              </a:rPr>
              <a:t>inds</a:t>
            </a:r>
            <a:r>
              <a:rPr lang="en-US" sz="1800" dirty="0">
                <a:latin typeface="Consolas" panose="020B0609020204030204" pitchFamily="49" charset="0"/>
              </a:rPr>
              <a:t>[0 * 3 + </a:t>
            </a:r>
            <a:r>
              <a:rPr lang="en-US" sz="1800" dirty="0" err="1">
                <a:latin typeface="Consolas" panose="020B0609020204030204" pitchFamily="49" charset="0"/>
              </a:rPr>
              <a:t>vIndex</a:t>
            </a:r>
            <a:r>
              <a:rPr lang="en-US" sz="1800" dirty="0">
                <a:latin typeface="Consolas" panose="020B0609020204030204" pitchFamily="49" charset="0"/>
              </a:rPr>
              <a:t>]]);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1800" dirty="0">
                <a:solidFill>
                  <a:srgbClr val="2B91AF"/>
                </a:solidFill>
                <a:latin typeface="Consolas" panose="020B0609020204030204" pitchFamily="49" charset="0"/>
              </a:rPr>
              <a:t>        __m128</a:t>
            </a:r>
            <a:r>
              <a:rPr lang="es-ES" sz="1800" dirty="0">
                <a:latin typeface="Consolas" panose="020B0609020204030204" pitchFamily="49" charset="0"/>
              </a:rPr>
              <a:t> x0y0x1y1 = _</a:t>
            </a:r>
            <a:r>
              <a:rPr lang="es-ES" sz="1800" dirty="0" err="1">
                <a:latin typeface="Consolas" panose="020B0609020204030204" pitchFamily="49" charset="0"/>
              </a:rPr>
              <a:t>mm_shuffle_ps</a:t>
            </a:r>
            <a:r>
              <a:rPr lang="es-ES" sz="1800" dirty="0">
                <a:latin typeface="Consolas" panose="020B0609020204030204" pitchFamily="49" charset="0"/>
              </a:rPr>
              <a:t>(x0y0z0ww, x1y1z1ww, </a:t>
            </a:r>
            <a:r>
              <a:rPr lang="es-ES" sz="1800" dirty="0">
                <a:solidFill>
                  <a:srgbClr val="6F008A"/>
                </a:solidFill>
                <a:latin typeface="Consolas" panose="020B0609020204030204" pitchFamily="49" charset="0"/>
              </a:rPr>
              <a:t>_MM_SHUFFLE</a:t>
            </a:r>
            <a:r>
              <a:rPr lang="es-ES" sz="1800" dirty="0">
                <a:latin typeface="Consolas" panose="020B0609020204030204" pitchFamily="49" charset="0"/>
              </a:rPr>
              <a:t>(1, 0, 1, 0));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1800" dirty="0">
                <a:solidFill>
                  <a:srgbClr val="2B91AF"/>
                </a:solidFill>
                <a:latin typeface="Consolas" panose="020B0609020204030204" pitchFamily="49" charset="0"/>
              </a:rPr>
              <a:t>        __m128</a:t>
            </a:r>
            <a:r>
              <a:rPr lang="es-ES" sz="1800" dirty="0">
                <a:latin typeface="Consolas" panose="020B0609020204030204" pitchFamily="49" charset="0"/>
              </a:rPr>
              <a:t> x2y2x3y3 = _</a:t>
            </a:r>
            <a:r>
              <a:rPr lang="es-ES" sz="1800" dirty="0" err="1">
                <a:latin typeface="Consolas" panose="020B0609020204030204" pitchFamily="49" charset="0"/>
              </a:rPr>
              <a:t>mm_shuffle_ps</a:t>
            </a:r>
            <a:r>
              <a:rPr lang="es-ES" sz="1800" dirty="0">
                <a:latin typeface="Consolas" panose="020B0609020204030204" pitchFamily="49" charset="0"/>
              </a:rPr>
              <a:t>(x2y2z2ww, x3y3z3ww, </a:t>
            </a:r>
            <a:r>
              <a:rPr lang="es-ES" sz="1800" dirty="0">
                <a:solidFill>
                  <a:srgbClr val="6F008A"/>
                </a:solidFill>
                <a:latin typeface="Consolas" panose="020B0609020204030204" pitchFamily="49" charset="0"/>
              </a:rPr>
              <a:t>_MM_SHUFFLE</a:t>
            </a:r>
            <a:r>
              <a:rPr lang="es-ES" sz="1800" dirty="0">
                <a:latin typeface="Consolas" panose="020B0609020204030204" pitchFamily="49" charset="0"/>
              </a:rPr>
              <a:t>(1, 0, 1, 0));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2B91AF"/>
                </a:solidFill>
                <a:latin typeface="Consolas" panose="020B0609020204030204" pitchFamily="49" charset="0"/>
              </a:rPr>
              <a:t>        __m128</a:t>
            </a:r>
            <a:r>
              <a:rPr lang="en-US" sz="1800" dirty="0">
                <a:latin typeface="Consolas" panose="020B0609020204030204" pitchFamily="49" charset="0"/>
              </a:rPr>
              <a:t> z0wwz1ww = _</a:t>
            </a:r>
            <a:r>
              <a:rPr lang="en-US" sz="1800" dirty="0" err="1">
                <a:latin typeface="Consolas" panose="020B0609020204030204" pitchFamily="49" charset="0"/>
              </a:rPr>
              <a:t>mm_shuffle_ps</a:t>
            </a:r>
            <a:r>
              <a:rPr lang="en-US" sz="1800" dirty="0">
                <a:latin typeface="Consolas" panose="020B0609020204030204" pitchFamily="49" charset="0"/>
              </a:rPr>
              <a:t>(x0y0z0ww, x1y1z1ww, </a:t>
            </a:r>
            <a:r>
              <a:rPr lang="en-US" sz="1800" dirty="0">
                <a:solidFill>
                  <a:srgbClr val="6F008A"/>
                </a:solidFill>
                <a:latin typeface="Consolas" panose="020B0609020204030204" pitchFamily="49" charset="0"/>
              </a:rPr>
              <a:t>_MM_SHUFFLE</a:t>
            </a:r>
            <a:r>
              <a:rPr lang="en-US" sz="1800" dirty="0">
                <a:latin typeface="Consolas" panose="020B0609020204030204" pitchFamily="49" charset="0"/>
              </a:rPr>
              <a:t>(3, 2, 3, 2));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2B91AF"/>
                </a:solidFill>
                <a:latin typeface="Consolas" panose="020B0609020204030204" pitchFamily="49" charset="0"/>
              </a:rPr>
              <a:t>        __m128</a:t>
            </a:r>
            <a:r>
              <a:rPr lang="en-US" sz="1800" dirty="0">
                <a:latin typeface="Consolas" panose="020B0609020204030204" pitchFamily="49" charset="0"/>
              </a:rPr>
              <a:t> z2wwz3ww = _</a:t>
            </a:r>
            <a:r>
              <a:rPr lang="en-US" sz="1800" dirty="0" err="1">
                <a:latin typeface="Consolas" panose="020B0609020204030204" pitchFamily="49" charset="0"/>
              </a:rPr>
              <a:t>mm_shuffle_ps</a:t>
            </a:r>
            <a:r>
              <a:rPr lang="en-US" sz="1800" dirty="0">
                <a:latin typeface="Consolas" panose="020B0609020204030204" pitchFamily="49" charset="0"/>
              </a:rPr>
              <a:t>(x2y2z2ww, x3y3z3ww, </a:t>
            </a:r>
            <a:r>
              <a:rPr lang="en-US" sz="1800" dirty="0">
                <a:solidFill>
                  <a:srgbClr val="6F008A"/>
                </a:solidFill>
                <a:latin typeface="Consolas" panose="020B0609020204030204" pitchFamily="49" charset="0"/>
              </a:rPr>
              <a:t>_MM_SHUFFLE</a:t>
            </a:r>
            <a:r>
              <a:rPr lang="en-US" sz="1800" dirty="0">
                <a:latin typeface="Consolas" panose="020B0609020204030204" pitchFamily="49" charset="0"/>
              </a:rPr>
              <a:t>(3, 2, 3, 2));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1800" dirty="0">
                <a:latin typeface="Consolas" panose="020B0609020204030204" pitchFamily="49" charset="0"/>
              </a:rPr>
              <a:t>        </a:t>
            </a:r>
            <a:r>
              <a:rPr lang="es-ES" sz="1800" dirty="0" err="1">
                <a:latin typeface="Consolas" panose="020B0609020204030204" pitchFamily="49" charset="0"/>
              </a:rPr>
              <a:t>tri.verts</a:t>
            </a:r>
            <a:r>
              <a:rPr lang="es-ES" sz="1800" dirty="0">
                <a:latin typeface="Consolas" panose="020B0609020204030204" pitchFamily="49" charset="0"/>
              </a:rPr>
              <a:t>[</a:t>
            </a:r>
            <a:r>
              <a:rPr lang="es-ES" sz="1800" dirty="0" err="1">
                <a:latin typeface="Consolas" panose="020B0609020204030204" pitchFamily="49" charset="0"/>
              </a:rPr>
              <a:t>vIndex</a:t>
            </a:r>
            <a:r>
              <a:rPr lang="es-ES" sz="1800" dirty="0">
                <a:latin typeface="Consolas" panose="020B0609020204030204" pitchFamily="49" charset="0"/>
              </a:rPr>
              <a:t>].x </a:t>
            </a:r>
            <a:r>
              <a:rPr lang="es-ES" sz="1800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es-ES" sz="1800" dirty="0">
                <a:latin typeface="Consolas" panose="020B0609020204030204" pitchFamily="49" charset="0"/>
              </a:rPr>
              <a:t> _</a:t>
            </a:r>
            <a:r>
              <a:rPr lang="es-ES" sz="1800" dirty="0" err="1">
                <a:latin typeface="Consolas" panose="020B0609020204030204" pitchFamily="49" charset="0"/>
              </a:rPr>
              <a:t>mm_shuffle_ps</a:t>
            </a:r>
            <a:r>
              <a:rPr lang="es-ES" sz="1800" dirty="0">
                <a:latin typeface="Consolas" panose="020B0609020204030204" pitchFamily="49" charset="0"/>
              </a:rPr>
              <a:t>(x0y0x1y1, x2y2x3y3, </a:t>
            </a:r>
            <a:r>
              <a:rPr lang="es-ES" sz="1800" dirty="0">
                <a:solidFill>
                  <a:srgbClr val="6F008A"/>
                </a:solidFill>
                <a:latin typeface="Consolas" panose="020B0609020204030204" pitchFamily="49" charset="0"/>
              </a:rPr>
              <a:t>_MM_SHUFFLE</a:t>
            </a:r>
            <a:r>
              <a:rPr lang="es-ES" sz="1800" dirty="0">
                <a:latin typeface="Consolas" panose="020B0609020204030204" pitchFamily="49" charset="0"/>
              </a:rPr>
              <a:t>(2, 0, 2, 0));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1800" dirty="0">
                <a:latin typeface="Consolas" panose="020B0609020204030204" pitchFamily="49" charset="0"/>
              </a:rPr>
              <a:t>        </a:t>
            </a:r>
            <a:r>
              <a:rPr lang="es-ES" sz="1800" dirty="0" err="1">
                <a:latin typeface="Consolas" panose="020B0609020204030204" pitchFamily="49" charset="0"/>
              </a:rPr>
              <a:t>tri.verts</a:t>
            </a:r>
            <a:r>
              <a:rPr lang="es-ES" sz="1800" dirty="0">
                <a:latin typeface="Consolas" panose="020B0609020204030204" pitchFamily="49" charset="0"/>
              </a:rPr>
              <a:t>[</a:t>
            </a:r>
            <a:r>
              <a:rPr lang="es-ES" sz="1800" dirty="0" err="1">
                <a:latin typeface="Consolas" panose="020B0609020204030204" pitchFamily="49" charset="0"/>
              </a:rPr>
              <a:t>vIndex</a:t>
            </a:r>
            <a:r>
              <a:rPr lang="es-ES" sz="1800" dirty="0">
                <a:latin typeface="Consolas" panose="020B0609020204030204" pitchFamily="49" charset="0"/>
              </a:rPr>
              <a:t>].y </a:t>
            </a:r>
            <a:r>
              <a:rPr lang="es-ES" sz="1800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es-ES" sz="1800" dirty="0">
                <a:latin typeface="Consolas" panose="020B0609020204030204" pitchFamily="49" charset="0"/>
              </a:rPr>
              <a:t> _</a:t>
            </a:r>
            <a:r>
              <a:rPr lang="es-ES" sz="1800" dirty="0" err="1">
                <a:latin typeface="Consolas" panose="020B0609020204030204" pitchFamily="49" charset="0"/>
              </a:rPr>
              <a:t>mm_shuffle_ps</a:t>
            </a:r>
            <a:r>
              <a:rPr lang="es-ES" sz="1800" dirty="0">
                <a:latin typeface="Consolas" panose="020B0609020204030204" pitchFamily="49" charset="0"/>
              </a:rPr>
              <a:t>(x0y0x1y1, x2y2x3y3, </a:t>
            </a:r>
            <a:r>
              <a:rPr lang="es-ES" sz="1800" dirty="0">
                <a:solidFill>
                  <a:srgbClr val="6F008A"/>
                </a:solidFill>
                <a:latin typeface="Consolas" panose="020B0609020204030204" pitchFamily="49" charset="0"/>
              </a:rPr>
              <a:t>_MM_SHUFFLE</a:t>
            </a:r>
            <a:r>
              <a:rPr lang="es-ES" sz="1800" dirty="0">
                <a:latin typeface="Consolas" panose="020B0609020204030204" pitchFamily="49" charset="0"/>
              </a:rPr>
              <a:t>(3, 1, 3, 1));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    </a:t>
            </a:r>
            <a:r>
              <a:rPr lang="en-US" sz="1800" dirty="0" err="1">
                <a:latin typeface="Consolas" panose="020B0609020204030204" pitchFamily="49" charset="0"/>
              </a:rPr>
              <a:t>tri.verts</a:t>
            </a:r>
            <a:r>
              <a:rPr lang="en-US" sz="1800" dirty="0">
                <a:latin typeface="Consolas" panose="020B0609020204030204" pitchFamily="49" charset="0"/>
              </a:rPr>
              <a:t>[</a:t>
            </a:r>
            <a:r>
              <a:rPr lang="en-US" sz="1800" dirty="0" err="1">
                <a:latin typeface="Consolas" panose="020B0609020204030204" pitchFamily="49" charset="0"/>
              </a:rPr>
              <a:t>vIndex</a:t>
            </a:r>
            <a:r>
              <a:rPr lang="en-US" sz="1800" dirty="0">
                <a:latin typeface="Consolas" panose="020B0609020204030204" pitchFamily="49" charset="0"/>
              </a:rPr>
              <a:t>].z </a:t>
            </a:r>
            <a:r>
              <a:rPr lang="en-US" sz="1800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</a:rPr>
              <a:t> _</a:t>
            </a:r>
            <a:r>
              <a:rPr lang="en-US" sz="1800" dirty="0" err="1">
                <a:latin typeface="Consolas" panose="020B0609020204030204" pitchFamily="49" charset="0"/>
              </a:rPr>
              <a:t>mm_shuffle_ps</a:t>
            </a:r>
            <a:r>
              <a:rPr lang="en-US" sz="1800" dirty="0">
                <a:latin typeface="Consolas" panose="020B0609020204030204" pitchFamily="49" charset="0"/>
              </a:rPr>
              <a:t>(z0wwz1ww, z2wwz3ww, </a:t>
            </a:r>
            <a:r>
              <a:rPr lang="en-US" sz="1800" dirty="0">
                <a:solidFill>
                  <a:srgbClr val="6F008A"/>
                </a:solidFill>
                <a:latin typeface="Consolas" panose="020B0609020204030204" pitchFamily="49" charset="0"/>
              </a:rPr>
              <a:t>_MM_SHUFFLE</a:t>
            </a:r>
            <a:r>
              <a:rPr lang="en-US" sz="1800" dirty="0">
                <a:latin typeface="Consolas" panose="020B0609020204030204" pitchFamily="49" charset="0"/>
              </a:rPr>
              <a:t>(2, 0, 2, 0));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    return</a:t>
            </a:r>
            <a:r>
              <a:rPr lang="en-US" sz="1800" dirty="0">
                <a:latin typeface="Consolas" panose="020B0609020204030204" pitchFamily="49" charset="0"/>
              </a:rPr>
              <a:t> out;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00324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3DB33-54A1-4C72-BDD0-102FFE00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9D8F0-EC04-494E-BED1-01CEA8BDC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XYZ F32 Tris</a:t>
            </a:r>
          </a:p>
          <a:p>
            <a:pPr lvl="1"/>
            <a:r>
              <a:rPr lang="en-US" dirty="0"/>
              <a:t>~23% size reduction</a:t>
            </a:r>
          </a:p>
          <a:p>
            <a:pPr lvl="1"/>
            <a:r>
              <a:rPr lang="en-US" dirty="0"/>
              <a:t>~65% speedup</a:t>
            </a:r>
          </a:p>
          <a:p>
            <a:r>
              <a:rPr lang="en-US" dirty="0"/>
              <a:t>Indexed F32 Tris</a:t>
            </a:r>
          </a:p>
          <a:p>
            <a:pPr lvl="1"/>
            <a:r>
              <a:rPr lang="en-US" dirty="0"/>
              <a:t>~67% size reduction</a:t>
            </a:r>
          </a:p>
          <a:p>
            <a:pPr lvl="1"/>
            <a:r>
              <a:rPr lang="en-US" dirty="0"/>
              <a:t>~18% speedup</a:t>
            </a:r>
          </a:p>
        </p:txBody>
      </p:sp>
    </p:spTree>
    <p:extLst>
      <p:ext uri="{BB962C8B-B14F-4D97-AF65-F5344CB8AC3E}">
        <p14:creationId xmlns:p14="http://schemas.microsoft.com/office/powerpoint/2010/main" val="1222497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0FA33-CB11-42D6-9E3F-3F38B8A2C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Vert Compressing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4F04F-6A29-41B6-9692-C80D1E414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XYZ 16-bit fixed point</a:t>
            </a:r>
          </a:p>
          <a:p>
            <a:pPr lvl="1"/>
            <a:r>
              <a:rPr lang="en-US" sz="3600" dirty="0"/>
              <a:t>Unpack and scale to reach F32</a:t>
            </a:r>
          </a:p>
          <a:p>
            <a:pPr lvl="1"/>
            <a:r>
              <a:rPr lang="en-US" sz="3600" dirty="0"/>
              <a:t>Known to support all models</a:t>
            </a:r>
          </a:p>
          <a:p>
            <a:r>
              <a:rPr lang="en-US" sz="3600" dirty="0"/>
              <a:t>Adaptive 16 or 8 bit fixed point</a:t>
            </a:r>
          </a:p>
          <a:p>
            <a:pPr lvl="1"/>
            <a:r>
              <a:rPr lang="en-US" sz="3600" dirty="0"/>
              <a:t>Use model’s longest axis</a:t>
            </a:r>
          </a:p>
          <a:p>
            <a:pPr lvl="1"/>
            <a:r>
              <a:rPr lang="en-US" sz="3600" dirty="0"/>
              <a:t>Can store verts in 5.3 or 13.3 bit fixed</a:t>
            </a:r>
          </a:p>
          <a:p>
            <a:r>
              <a:rPr lang="en-US" sz="3600" dirty="0"/>
              <a:t>Axially adaptive 16 or 8 bit fixed point</a:t>
            </a:r>
          </a:p>
          <a:p>
            <a:pPr lvl="1"/>
            <a:r>
              <a:rPr lang="en-US" sz="3600" dirty="0"/>
              <a:t>Determines vert width per axis</a:t>
            </a:r>
          </a:p>
        </p:txBody>
      </p:sp>
    </p:spTree>
    <p:extLst>
      <p:ext uri="{BB962C8B-B14F-4D97-AF65-F5344CB8AC3E}">
        <p14:creationId xmlns:p14="http://schemas.microsoft.com/office/powerpoint/2010/main" val="1409679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89DB-D2AB-4D9C-9648-B3A18EC8E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Fixed Point in SIMD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675C6-D59D-4DAA-A204-309253EEB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latin typeface="Consolas" panose="020B0609020204030204" pitchFamily="49" charset="0"/>
              </a:rPr>
              <a:t>__m128</a:t>
            </a:r>
            <a:r>
              <a:rPr lang="en-US" sz="2800" dirty="0">
                <a:latin typeface="Consolas" panose="020B0609020204030204" pitchFamily="49" charset="0"/>
              </a:rPr>
              <a:t> SCALE = </a:t>
            </a:r>
            <a:r>
              <a:rPr lang="en-US" sz="2800" dirty="0">
                <a:solidFill>
                  <a:srgbClr val="6F008A"/>
                </a:solidFill>
                <a:latin typeface="Consolas" panose="020B0609020204030204" pitchFamily="49" charset="0"/>
              </a:rPr>
              <a:t>_mm_set1_ps</a:t>
            </a:r>
            <a:r>
              <a:rPr lang="en-US" sz="2800" dirty="0">
                <a:latin typeface="Consolas" panose="020B0609020204030204" pitchFamily="49" charset="0"/>
              </a:rPr>
              <a:t>(0.125f);</a:t>
            </a:r>
            <a:r>
              <a:rPr lang="en-US" sz="2800" dirty="0">
                <a:solidFill>
                  <a:srgbClr val="008000"/>
                </a:solidFill>
                <a:latin typeface="Consolas" panose="020B0609020204030204" pitchFamily="49" charset="0"/>
              </a:rPr>
              <a:t> //13.3 or 5.3. 1/(1&lt;&lt;3) = 0.125</a:t>
            </a:r>
            <a:endParaRPr lang="en-US" sz="2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2B91AF"/>
                </a:solidFill>
                <a:latin typeface="Consolas" panose="020B0609020204030204" pitchFamily="49" charset="0"/>
              </a:rPr>
              <a:t>__m128i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</a:rPr>
              <a:t>packedVX</a:t>
            </a:r>
            <a:r>
              <a:rPr lang="en-US" sz="28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constexpr</a:t>
            </a:r>
            <a:r>
              <a:rPr lang="en-US" sz="2800" dirty="0">
                <a:latin typeface="Consolas" panose="020B0609020204030204" pitchFamily="49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sz="2800" dirty="0">
                <a:latin typeface="Consolas" panose="020B0609020204030204" pitchFamily="49" charset="0"/>
              </a:rPr>
              <a:t>(T) == 2)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latin typeface="Consolas" panose="020B0609020204030204" pitchFamily="49" charset="0"/>
              </a:rPr>
              <a:t>packedVX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6F008A"/>
                </a:solidFill>
                <a:latin typeface="Consolas" panose="020B0609020204030204" pitchFamily="49" charset="0"/>
              </a:rPr>
              <a:t>_mm_loadu_si64</a:t>
            </a:r>
            <a:r>
              <a:rPr lang="en-US" sz="2800" dirty="0">
                <a:latin typeface="Consolas" panose="020B0609020204030204" pitchFamily="49" charset="0"/>
              </a:rPr>
              <a:t>(x + (</a:t>
            </a:r>
            <a:r>
              <a:rPr lang="en-US" sz="2800" dirty="0" err="1">
                <a:latin typeface="Consolas" panose="020B0609020204030204" pitchFamily="49" charset="0"/>
              </a:rPr>
              <a:t>triCount</a:t>
            </a:r>
            <a:r>
              <a:rPr lang="en-US" sz="2800" dirty="0">
                <a:latin typeface="Consolas" panose="020B0609020204030204" pitchFamily="49" charset="0"/>
              </a:rPr>
              <a:t> * 3 * </a:t>
            </a:r>
            <a:r>
              <a:rPr lang="en-US" sz="2800" dirty="0" err="1">
                <a:latin typeface="Consolas" panose="020B0609020204030204" pitchFamily="49" charset="0"/>
              </a:rPr>
              <a:t>vIndex</a:t>
            </a:r>
            <a:r>
              <a:rPr lang="en-US" sz="2800" dirty="0"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US" sz="28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latin typeface="Consolas" panose="020B0609020204030204" pitchFamily="49" charset="0"/>
              </a:rPr>
              <a:t>packedVX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6F008A"/>
                </a:solidFill>
                <a:latin typeface="Consolas" panose="020B0609020204030204" pitchFamily="49" charset="0"/>
              </a:rPr>
              <a:t>_mm_loadu_si32</a:t>
            </a:r>
            <a:r>
              <a:rPr lang="en-US" sz="2800" dirty="0">
                <a:latin typeface="Consolas" panose="020B0609020204030204" pitchFamily="49" charset="0"/>
              </a:rPr>
              <a:t>(x + (</a:t>
            </a:r>
            <a:r>
              <a:rPr lang="en-US" sz="2800" dirty="0" err="1">
                <a:latin typeface="Consolas" panose="020B0609020204030204" pitchFamily="49" charset="0"/>
              </a:rPr>
              <a:t>triCount</a:t>
            </a:r>
            <a:r>
              <a:rPr lang="en-US" sz="2800" dirty="0">
                <a:latin typeface="Consolas" panose="020B0609020204030204" pitchFamily="49" charset="0"/>
              </a:rPr>
              <a:t> * 3 * </a:t>
            </a:r>
            <a:r>
              <a:rPr lang="en-US" sz="2800" dirty="0" err="1">
                <a:latin typeface="Consolas" panose="020B0609020204030204" pitchFamily="49" charset="0"/>
              </a:rPr>
              <a:t>vIndex</a:t>
            </a:r>
            <a:r>
              <a:rPr lang="en-US" sz="2800" dirty="0"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latin typeface="Consolas" panose="020B0609020204030204" pitchFamily="49" charset="0"/>
              </a:rPr>
              <a:t>packedVX</a:t>
            </a:r>
            <a:r>
              <a:rPr lang="en-US" sz="2800" dirty="0">
                <a:latin typeface="Consolas" panose="020B0609020204030204" pitchFamily="49" charset="0"/>
              </a:rPr>
              <a:t> = _mm_unpacklo_epi8(</a:t>
            </a:r>
            <a:r>
              <a:rPr lang="en-US" sz="2800" dirty="0" err="1">
                <a:latin typeface="Consolas" panose="020B0609020204030204" pitchFamily="49" charset="0"/>
              </a:rPr>
              <a:t>packedVX</a:t>
            </a:r>
            <a:r>
              <a:rPr lang="en-US" sz="2800" dirty="0">
                <a:latin typeface="Consolas" panose="020B0609020204030204" pitchFamily="49" charset="0"/>
              </a:rPr>
              <a:t>, _mm_setzero_si128());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800" dirty="0" err="1">
                <a:latin typeface="Consolas" panose="020B0609020204030204" pitchFamily="49" charset="0"/>
              </a:rPr>
              <a:t>packedVX</a:t>
            </a:r>
            <a:r>
              <a:rPr lang="en-US" sz="2800" dirty="0">
                <a:latin typeface="Consolas" panose="020B0609020204030204" pitchFamily="49" charset="0"/>
              </a:rPr>
              <a:t> = _mm_unpacklo_epi16(</a:t>
            </a:r>
            <a:r>
              <a:rPr lang="en-US" sz="2800" dirty="0" err="1">
                <a:latin typeface="Consolas" panose="020B0609020204030204" pitchFamily="49" charset="0"/>
              </a:rPr>
              <a:t>packedVX</a:t>
            </a:r>
            <a:r>
              <a:rPr lang="en-US" sz="2800" dirty="0">
                <a:latin typeface="Consolas" panose="020B0609020204030204" pitchFamily="49" charset="0"/>
              </a:rPr>
              <a:t>, _mm_setzero_si128());</a:t>
            </a:r>
          </a:p>
          <a:p>
            <a:pPr marL="0" indent="0">
              <a:buNone/>
            </a:pPr>
            <a:r>
              <a:rPr lang="en-US" sz="2800" dirty="0" err="1">
                <a:latin typeface="Consolas" panose="020B0609020204030204" pitchFamily="49" charset="0"/>
              </a:rPr>
              <a:t>outV</a:t>
            </a:r>
            <a:r>
              <a:rPr lang="en-US" sz="2800" dirty="0">
                <a:latin typeface="Consolas" panose="020B0609020204030204" pitchFamily="49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</a:rPr>
              <a:t>vIndex</a:t>
            </a:r>
            <a:r>
              <a:rPr lang="en-US" sz="2800" dirty="0">
                <a:latin typeface="Consolas" panose="020B0609020204030204" pitchFamily="49" charset="0"/>
              </a:rPr>
              <a:t>].x = _</a:t>
            </a:r>
            <a:r>
              <a:rPr lang="en-US" sz="2800" dirty="0" err="1">
                <a:latin typeface="Consolas" panose="020B0609020204030204" pitchFamily="49" charset="0"/>
              </a:rPr>
              <a:t>mm_mul_ps</a:t>
            </a:r>
            <a:r>
              <a:rPr lang="en-US" sz="2800" dirty="0">
                <a:latin typeface="Consolas" panose="020B0609020204030204" pitchFamily="49" charset="0"/>
              </a:rPr>
              <a:t>(_mm_cvtepi32_ps(</a:t>
            </a:r>
            <a:r>
              <a:rPr lang="en-US" sz="2800" dirty="0" err="1">
                <a:latin typeface="Consolas" panose="020B0609020204030204" pitchFamily="49" charset="0"/>
              </a:rPr>
              <a:t>packedVX</a:t>
            </a:r>
            <a:r>
              <a:rPr lang="en-US" sz="2800" dirty="0">
                <a:latin typeface="Consolas" panose="020B0609020204030204" pitchFamily="49" charset="0"/>
              </a:rPr>
              <a:t>), SCALE);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7404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0FA33-CB11-42D6-9E3F-3F38B8A2C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Compression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4F04F-6A29-41B6-9692-C80D1E414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XYZ 13.3-bit fixed point</a:t>
            </a:r>
          </a:p>
          <a:p>
            <a:pPr lvl="1"/>
            <a:r>
              <a:rPr lang="en-US" sz="3600" dirty="0"/>
              <a:t>~56% size reduction</a:t>
            </a:r>
          </a:p>
          <a:p>
            <a:pPr lvl="1"/>
            <a:r>
              <a:rPr lang="en-US" sz="3600" dirty="0"/>
              <a:t>~41% speedup</a:t>
            </a:r>
          </a:p>
          <a:p>
            <a:r>
              <a:rPr lang="en-US" sz="3600" dirty="0"/>
              <a:t>Adaptive 13.3 or 5.3 bit fixed point</a:t>
            </a:r>
          </a:p>
          <a:p>
            <a:pPr lvl="1"/>
            <a:r>
              <a:rPr lang="en-US" sz="3600" dirty="0"/>
              <a:t>~60% size reduction</a:t>
            </a:r>
          </a:p>
          <a:p>
            <a:pPr lvl="1"/>
            <a:r>
              <a:rPr lang="en-US" sz="3600" dirty="0"/>
              <a:t>~35% speedup</a:t>
            </a:r>
          </a:p>
          <a:p>
            <a:r>
              <a:rPr lang="en-US" sz="3600" dirty="0"/>
              <a:t>Axially adaptive 13.3 or 5.3 bit fixed point</a:t>
            </a:r>
          </a:p>
          <a:p>
            <a:pPr lvl="1"/>
            <a:r>
              <a:rPr lang="en-US" sz="3600" dirty="0"/>
              <a:t>~62% size reduction</a:t>
            </a:r>
          </a:p>
          <a:p>
            <a:pPr lvl="1"/>
            <a:r>
              <a:rPr lang="en-US" sz="3600" dirty="0"/>
              <a:t>~5% speedup</a:t>
            </a:r>
          </a:p>
        </p:txBody>
      </p:sp>
    </p:spTree>
    <p:extLst>
      <p:ext uri="{BB962C8B-B14F-4D97-AF65-F5344CB8AC3E}">
        <p14:creationId xmlns:p14="http://schemas.microsoft.com/office/powerpoint/2010/main" val="678985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1D1E7-8019-4FCF-93BB-EBAAD319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Something New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A6EB7-F23E-4FCF-9477-268ECB43B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Indexed results approach size targets</a:t>
            </a:r>
          </a:p>
          <a:p>
            <a:pPr lvl="1"/>
            <a:r>
              <a:rPr lang="en-US" dirty="0"/>
              <a:t>Below speed targets</a:t>
            </a:r>
          </a:p>
          <a:p>
            <a:r>
              <a:rPr lang="en-US" dirty="0"/>
              <a:t>Flat vert lists hit speed targets</a:t>
            </a:r>
          </a:p>
          <a:p>
            <a:pPr lvl="1"/>
            <a:r>
              <a:rPr lang="en-US" dirty="0"/>
              <a:t>Until I push them toward size targets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889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E53DE-3F4F-4912-AB0F-15DA77963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Maybe Something 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B50FD-44CA-451E-A381-3BA917D49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8000" dirty="0"/>
              <a:t>Triangle strips</a:t>
            </a:r>
          </a:p>
        </p:txBody>
      </p:sp>
    </p:spTree>
    <p:extLst>
      <p:ext uri="{BB962C8B-B14F-4D97-AF65-F5344CB8AC3E}">
        <p14:creationId xmlns:p14="http://schemas.microsoft.com/office/powerpoint/2010/main" val="426928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03593-0362-466F-8712-6881E662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BD337-9CDA-47CC-BCF5-D69571E8C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Andrew Shurney</a:t>
            </a:r>
          </a:p>
          <a:p>
            <a:r>
              <a:rPr lang="en-US" sz="4000" dirty="0"/>
              <a:t>Associate Principal Software Engineer</a:t>
            </a:r>
          </a:p>
          <a:p>
            <a:r>
              <a:rPr lang="en-US" sz="4000" dirty="0"/>
              <a:t>Activision: Central Tech since 2016</a:t>
            </a:r>
          </a:p>
          <a:p>
            <a:pPr marL="0" indent="0">
              <a:buNone/>
            </a:pPr>
            <a:endParaRPr lang="en-US" sz="6600" dirty="0"/>
          </a:p>
          <a:p>
            <a:r>
              <a:rPr lang="en-US" sz="4000" dirty="0"/>
              <a:t>Call of Duty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4000" dirty="0"/>
              <a:t>Pipeline/systems work + occasional collision</a:t>
            </a:r>
          </a:p>
        </p:txBody>
      </p:sp>
      <p:pic>
        <p:nvPicPr>
          <p:cNvPr id="11" name="Picture 10" descr="A person wearing a military uniform&#10;&#10;Description automatically generated with low confidence">
            <a:extLst>
              <a:ext uri="{FF2B5EF4-FFF2-40B4-BE49-F238E27FC236}">
                <a16:creationId xmlns:a16="http://schemas.microsoft.com/office/drawing/2014/main" id="{90CEA833-9D29-4088-A846-1638D6E08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912" y="4396189"/>
            <a:ext cx="2856336" cy="3161012"/>
          </a:xfrm>
          <a:prstGeom prst="rect">
            <a:avLst/>
          </a:prstGeom>
        </p:spPr>
      </p:pic>
      <p:pic>
        <p:nvPicPr>
          <p:cNvPr id="13" name="Picture 12" descr="A picture containing text, person, outdoor, yellow&#10;&#10;Description automatically generated">
            <a:extLst>
              <a:ext uri="{FF2B5EF4-FFF2-40B4-BE49-F238E27FC236}">
                <a16:creationId xmlns:a16="http://schemas.microsoft.com/office/drawing/2014/main" id="{83D757D7-5171-469E-ABF5-F1091590A7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826" y="4394903"/>
            <a:ext cx="2234692" cy="3162300"/>
          </a:xfrm>
          <a:prstGeom prst="rect">
            <a:avLst/>
          </a:prstGeom>
        </p:spPr>
      </p:pic>
      <p:pic>
        <p:nvPicPr>
          <p:cNvPr id="15" name="Picture 14" descr="A picture containing hat, person, wearing, person&#10;&#10;Description automatically generated">
            <a:extLst>
              <a:ext uri="{FF2B5EF4-FFF2-40B4-BE49-F238E27FC236}">
                <a16:creationId xmlns:a16="http://schemas.microsoft.com/office/drawing/2014/main" id="{7B77C279-9A5B-45DF-B3AC-36F652890E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318" y="4394903"/>
            <a:ext cx="2503116" cy="3162300"/>
          </a:xfrm>
          <a:prstGeom prst="rect">
            <a:avLst/>
          </a:prstGeom>
        </p:spPr>
      </p:pic>
      <p:pic>
        <p:nvPicPr>
          <p:cNvPr id="17" name="Picture 16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4D907618-BDB7-4CEE-A2B5-7C49ACE811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453" y="4394902"/>
            <a:ext cx="252984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41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A7603-9B0B-4A93-BFD0-E3F2EC5F0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 Strip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CC3EF-525F-49A6-B6CC-3B06EBCCD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Vertex count N+2 instead of 3N</a:t>
            </a:r>
          </a:p>
          <a:p>
            <a:r>
              <a:rPr lang="en-US" dirty="0"/>
              <a:t>Specify 2 verts, then each new is new tri</a:t>
            </a:r>
          </a:p>
          <a:p>
            <a:r>
              <a:rPr lang="en-US" dirty="0"/>
              <a:t>Each triangle has alternating winding</a:t>
            </a:r>
          </a:p>
          <a:p>
            <a:r>
              <a:rPr lang="en-US" dirty="0"/>
              <a:t>Each triangle must share leading edge</a:t>
            </a:r>
          </a:p>
          <a:p>
            <a:r>
              <a:rPr lang="en-US" dirty="0"/>
              <a:t>Plenty of papers/libraries to generate strips from meshes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83463CA-3733-46A0-84A0-9172041FC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36380" y="5985704"/>
            <a:ext cx="7082900" cy="303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77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26D2AC71-68EE-4109-BDC9-B9288AE35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98" y="3164209"/>
            <a:ext cx="9804958" cy="51095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F34BC8-663C-4539-AEA6-1F279DCD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a Triangle Strip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42576-8C92-4208-8E85-FB169C6C8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expand to flat verts for intersection</a:t>
            </a: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83388A27-186F-476A-A2AE-4A99FDAECDD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1342354" y="3164208"/>
            <a:ext cx="4121155" cy="510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5DA3F10-4318-4E00-A85F-A5BDB22BE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74230" y="3170532"/>
            <a:ext cx="1025526" cy="1018117"/>
          </a:xfrm>
          <a:prstGeom prst="rect">
            <a:avLst/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E19F928C-90ED-43EA-918E-4552E8E10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9757" y="3170532"/>
            <a:ext cx="1025526" cy="1018117"/>
          </a:xfrm>
          <a:prstGeom prst="rect">
            <a:avLst/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B3513690-3C72-4941-8839-50141EB95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5283" y="3170532"/>
            <a:ext cx="1025526" cy="1018117"/>
          </a:xfrm>
          <a:prstGeom prst="rect">
            <a:avLst/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99C7220-FDB9-4FFD-8B6F-31D291C97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0292" y="4188649"/>
            <a:ext cx="1023939" cy="1018117"/>
          </a:xfrm>
          <a:prstGeom prst="rect">
            <a:avLst/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4D7A25EB-882D-4FAA-800F-F4F2993FB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0292" y="5206766"/>
            <a:ext cx="1023939" cy="1018117"/>
          </a:xfrm>
          <a:prstGeom prst="rect">
            <a:avLst/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EB92ECE7-D7BE-47AD-9870-B771A7164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0292" y="6224883"/>
            <a:ext cx="1023939" cy="1018117"/>
          </a:xfrm>
          <a:prstGeom prst="rect">
            <a:avLst/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083558A9-DC2E-4CA6-AE42-B14FF954D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0292" y="7243000"/>
            <a:ext cx="1023939" cy="1018117"/>
          </a:xfrm>
          <a:prstGeom prst="rect">
            <a:avLst/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9FDC8853-2E68-4508-B02D-00E8D1C441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74230" y="3164208"/>
            <a:ext cx="0" cy="5103232"/>
          </a:xfrm>
          <a:prstGeom prst="line">
            <a:avLst/>
          </a:prstGeom>
          <a:noFill/>
          <a:ln w="12700" cap="flat">
            <a:solidFill>
              <a:srgbClr val="1F497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5F6C25B8-0A91-4C91-A3D7-A37374DA4A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99757" y="3164208"/>
            <a:ext cx="0" cy="5103232"/>
          </a:xfrm>
          <a:prstGeom prst="line">
            <a:avLst/>
          </a:prstGeom>
          <a:noFill/>
          <a:ln w="12700" cap="flat">
            <a:solidFill>
              <a:srgbClr val="1F497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4">
            <a:extLst>
              <a:ext uri="{FF2B5EF4-FFF2-40B4-BE49-F238E27FC236}">
                <a16:creationId xmlns:a16="http://schemas.microsoft.com/office/drawing/2014/main" id="{6B7D028B-36F7-4591-9171-03D9AFE549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25283" y="3164208"/>
            <a:ext cx="0" cy="5103232"/>
          </a:xfrm>
          <a:prstGeom prst="line">
            <a:avLst/>
          </a:prstGeom>
          <a:noFill/>
          <a:ln w="12700" cap="flat">
            <a:solidFill>
              <a:srgbClr val="1F497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5">
            <a:extLst>
              <a:ext uri="{FF2B5EF4-FFF2-40B4-BE49-F238E27FC236}">
                <a16:creationId xmlns:a16="http://schemas.microsoft.com/office/drawing/2014/main" id="{10AD3141-1983-487F-BF63-DF7995E827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43942" y="4188649"/>
            <a:ext cx="4113218" cy="0"/>
          </a:xfrm>
          <a:prstGeom prst="line">
            <a:avLst/>
          </a:prstGeom>
          <a:noFill/>
          <a:ln w="12700" cap="flat">
            <a:solidFill>
              <a:srgbClr val="1F497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16">
            <a:extLst>
              <a:ext uri="{FF2B5EF4-FFF2-40B4-BE49-F238E27FC236}">
                <a16:creationId xmlns:a16="http://schemas.microsoft.com/office/drawing/2014/main" id="{9428CA8B-6DD9-40B6-8772-638F2A3349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43942" y="5206766"/>
            <a:ext cx="4113218" cy="0"/>
          </a:xfrm>
          <a:prstGeom prst="line">
            <a:avLst/>
          </a:prstGeom>
          <a:noFill/>
          <a:ln w="12700" cap="flat">
            <a:solidFill>
              <a:srgbClr val="1F497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EB312209-4007-44E6-8DED-FD18A5B3D2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43942" y="6224883"/>
            <a:ext cx="4113218" cy="0"/>
          </a:xfrm>
          <a:prstGeom prst="line">
            <a:avLst/>
          </a:prstGeom>
          <a:noFill/>
          <a:ln w="12700" cap="flat">
            <a:solidFill>
              <a:srgbClr val="1F497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BB713412-0B69-4FCC-AD91-C8B1E3DC5C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43942" y="7243000"/>
            <a:ext cx="4113218" cy="0"/>
          </a:xfrm>
          <a:prstGeom prst="line">
            <a:avLst/>
          </a:prstGeom>
          <a:noFill/>
          <a:ln w="12700" cap="flat">
            <a:solidFill>
              <a:srgbClr val="1F497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26F17367-2866-4B2F-BDCF-B06C36B60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50292" y="3164208"/>
            <a:ext cx="0" cy="5103232"/>
          </a:xfrm>
          <a:prstGeom prst="line">
            <a:avLst/>
          </a:prstGeom>
          <a:noFill/>
          <a:ln w="12700" cap="flat">
            <a:solidFill>
              <a:srgbClr val="1F497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0">
            <a:extLst>
              <a:ext uri="{FF2B5EF4-FFF2-40B4-BE49-F238E27FC236}">
                <a16:creationId xmlns:a16="http://schemas.microsoft.com/office/drawing/2014/main" id="{A5DF49E5-5263-43C1-8D55-06808C3D47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50809" y="3164208"/>
            <a:ext cx="0" cy="5103232"/>
          </a:xfrm>
          <a:prstGeom prst="line">
            <a:avLst/>
          </a:prstGeom>
          <a:noFill/>
          <a:ln w="12700" cap="flat">
            <a:solidFill>
              <a:srgbClr val="1F497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1">
            <a:extLst>
              <a:ext uri="{FF2B5EF4-FFF2-40B4-BE49-F238E27FC236}">
                <a16:creationId xmlns:a16="http://schemas.microsoft.com/office/drawing/2014/main" id="{EF7E1A2E-C01A-4AA6-8F39-5CDD4020D7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43942" y="3170532"/>
            <a:ext cx="4113218" cy="0"/>
          </a:xfrm>
          <a:prstGeom prst="line">
            <a:avLst/>
          </a:prstGeom>
          <a:noFill/>
          <a:ln w="12700" cap="flat">
            <a:solidFill>
              <a:srgbClr val="1F497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2">
            <a:extLst>
              <a:ext uri="{FF2B5EF4-FFF2-40B4-BE49-F238E27FC236}">
                <a16:creationId xmlns:a16="http://schemas.microsoft.com/office/drawing/2014/main" id="{BDB674B4-B8C1-4381-AC2C-206223A688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43942" y="8261117"/>
            <a:ext cx="4113218" cy="0"/>
          </a:xfrm>
          <a:prstGeom prst="line">
            <a:avLst/>
          </a:prstGeom>
          <a:noFill/>
          <a:ln w="12700" cap="flat">
            <a:solidFill>
              <a:srgbClr val="1F497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4E609198-BA74-443C-B3C0-EA8816125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5043" y="3312815"/>
            <a:ext cx="1004889" cy="43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10253F"/>
                </a:solidFill>
                <a:effectLst/>
                <a:latin typeface="Verdana" panose="020B0604030504040204" pitchFamily="34" charset="0"/>
              </a:rPr>
              <a:t>Vert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C427E176-60E1-4482-A1DF-AE7A81444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9518" y="3678009"/>
            <a:ext cx="409576" cy="43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10253F"/>
                </a:solidFill>
                <a:effectLst/>
                <a:latin typeface="Verdana" panose="020B0604030504040204" pitchFamily="34" charset="0"/>
              </a:rPr>
              <a:t>A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0B2B4C6F-4087-4D0C-A2DE-1B680D101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0569" y="3312815"/>
            <a:ext cx="1004889" cy="43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10253F"/>
                </a:solidFill>
                <a:effectLst/>
                <a:latin typeface="Verdana" panose="020B0604030504040204" pitchFamily="34" charset="0"/>
              </a:rPr>
              <a:t>Vert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70B585DF-EBC4-4990-BFEF-F4D80714C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8220" y="3678009"/>
            <a:ext cx="404813" cy="43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10253F"/>
                </a:solidFill>
                <a:effectLst/>
                <a:latin typeface="Verdana" panose="020B0604030504040204" pitchFamily="34" charset="0"/>
              </a:rPr>
              <a:t>B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DA646145-4A95-472D-A8DD-F0E65BBA4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6096" y="3312815"/>
            <a:ext cx="1003301" cy="43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10253F"/>
                </a:solidFill>
                <a:effectLst/>
                <a:latin typeface="Verdana" panose="020B0604030504040204" pitchFamily="34" charset="0"/>
              </a:rPr>
              <a:t>Vert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1E648FB9-D7EF-4EDC-8FA6-C495CF201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26921" y="3678009"/>
            <a:ext cx="395288" cy="43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10253F"/>
                </a:solidFill>
                <a:effectLst/>
                <a:latin typeface="Verdana" panose="020B0604030504040204" pitchFamily="34" charset="0"/>
              </a:rPr>
              <a:t>C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40CC49D7-A220-462E-B0C0-72A5C33F5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9354" y="4512739"/>
            <a:ext cx="960439" cy="43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10253F"/>
                </a:solidFill>
                <a:effectLst/>
                <a:latin typeface="Verdana" panose="020B0604030504040204" pitchFamily="34" charset="0"/>
              </a:rPr>
              <a:t>Tri 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17E9D3CE-A63E-4FAD-805F-B68F8C0B1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5868" y="4484282"/>
            <a:ext cx="406401" cy="49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0253F"/>
                </a:solidFill>
                <a:effectLst/>
                <a:latin typeface="Verdana" panose="020B0604030504040204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70F7580B-337B-489B-92D2-4A9A707AD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9807" y="4484282"/>
            <a:ext cx="407988" cy="49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0253F"/>
                </a:solidFill>
                <a:effectLst/>
                <a:latin typeface="Verdana" panose="020B0604030504040204" pitchFamily="34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2">
            <a:extLst>
              <a:ext uri="{FF2B5EF4-FFF2-40B4-BE49-F238E27FC236}">
                <a16:creationId xmlns:a16="http://schemas.microsoft.com/office/drawing/2014/main" id="{F98D9CFE-FA97-467F-82C2-76633C9EA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25334" y="4484282"/>
            <a:ext cx="407988" cy="49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0253F"/>
                </a:solidFill>
                <a:effectLst/>
                <a:latin typeface="Verdana" panose="020B0604030504040204" pitchFamily="34" charset="0"/>
              </a:rPr>
              <a:t>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3">
            <a:extLst>
              <a:ext uri="{FF2B5EF4-FFF2-40B4-BE49-F238E27FC236}">
                <a16:creationId xmlns:a16="http://schemas.microsoft.com/office/drawing/2014/main" id="{3AB17C9A-76E9-4022-B784-EA325590B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9354" y="5530856"/>
            <a:ext cx="960439" cy="43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10253F"/>
                </a:solidFill>
                <a:effectLst/>
                <a:latin typeface="Verdana" panose="020B0604030504040204" pitchFamily="34" charset="0"/>
              </a:rPr>
              <a:t>Tri 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34">
            <a:extLst>
              <a:ext uri="{FF2B5EF4-FFF2-40B4-BE49-F238E27FC236}">
                <a16:creationId xmlns:a16="http://schemas.microsoft.com/office/drawing/2014/main" id="{2604E619-841B-46D4-8281-DE20E21C2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5868" y="5502399"/>
            <a:ext cx="406401" cy="49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0253F"/>
                </a:solidFill>
                <a:effectLst/>
                <a:latin typeface="Verdana" panose="020B0604030504040204" pitchFamily="34" charset="0"/>
              </a:rPr>
              <a:t>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35">
            <a:extLst>
              <a:ext uri="{FF2B5EF4-FFF2-40B4-BE49-F238E27FC236}">
                <a16:creationId xmlns:a16="http://schemas.microsoft.com/office/drawing/2014/main" id="{3C13D3B1-C9ED-4867-B572-2E3EBADD7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9807" y="5502399"/>
            <a:ext cx="407988" cy="49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0253F"/>
                </a:solidFill>
                <a:effectLst/>
                <a:latin typeface="Verdana" panose="020B0604030504040204" pitchFamily="34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36">
            <a:extLst>
              <a:ext uri="{FF2B5EF4-FFF2-40B4-BE49-F238E27FC236}">
                <a16:creationId xmlns:a16="http://schemas.microsoft.com/office/drawing/2014/main" id="{03F26C60-1CC7-4914-A4CB-06E12A8C4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25334" y="5502399"/>
            <a:ext cx="407988" cy="49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0253F"/>
                </a:solidFill>
                <a:effectLst/>
                <a:latin typeface="Verdana" panose="020B0604030504040204" pitchFamily="34" charset="0"/>
              </a:rPr>
              <a:t>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37">
            <a:extLst>
              <a:ext uri="{FF2B5EF4-FFF2-40B4-BE49-F238E27FC236}">
                <a16:creationId xmlns:a16="http://schemas.microsoft.com/office/drawing/2014/main" id="{F54C5CA1-FB6F-4181-A535-EDBB1F3A4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9354" y="6548973"/>
            <a:ext cx="960439" cy="43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10253F"/>
                </a:solidFill>
                <a:effectLst/>
                <a:latin typeface="Verdana" panose="020B0604030504040204" pitchFamily="34" charset="0"/>
              </a:rPr>
              <a:t>Tri 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38">
            <a:extLst>
              <a:ext uri="{FF2B5EF4-FFF2-40B4-BE49-F238E27FC236}">
                <a16:creationId xmlns:a16="http://schemas.microsoft.com/office/drawing/2014/main" id="{DDEF9DC2-93BD-4FF6-9A04-F6FFC7614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5868" y="6522097"/>
            <a:ext cx="406401" cy="49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0253F"/>
                </a:solidFill>
                <a:effectLst/>
                <a:latin typeface="Verdana" panose="020B0604030504040204" pitchFamily="34" charset="0"/>
              </a:rPr>
              <a:t>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140B8196-D6D2-42F5-AF2C-F7688CC40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9807" y="6522097"/>
            <a:ext cx="407988" cy="49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0253F"/>
                </a:solidFill>
                <a:effectLst/>
                <a:latin typeface="Verdana" panose="020B0604030504040204" pitchFamily="34" charset="0"/>
              </a:rPr>
              <a:t>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0">
            <a:extLst>
              <a:ext uri="{FF2B5EF4-FFF2-40B4-BE49-F238E27FC236}">
                <a16:creationId xmlns:a16="http://schemas.microsoft.com/office/drawing/2014/main" id="{EA1AE8C3-F79E-4B15-99D5-523CDCF11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25334" y="6522097"/>
            <a:ext cx="407988" cy="49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0253F"/>
                </a:solidFill>
                <a:effectLst/>
                <a:latin typeface="Verdana" panose="020B0604030504040204" pitchFamily="34" charset="0"/>
              </a:rPr>
              <a:t>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1">
            <a:extLst>
              <a:ext uri="{FF2B5EF4-FFF2-40B4-BE49-F238E27FC236}">
                <a16:creationId xmlns:a16="http://schemas.microsoft.com/office/drawing/2014/main" id="{D7A35353-1B1E-4CC2-B546-E35AADB4E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9354" y="7567090"/>
            <a:ext cx="960439" cy="43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10253F"/>
                </a:solidFill>
                <a:effectLst/>
                <a:latin typeface="Verdana" panose="020B0604030504040204" pitchFamily="34" charset="0"/>
              </a:rPr>
              <a:t>Tri 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2">
            <a:extLst>
              <a:ext uri="{FF2B5EF4-FFF2-40B4-BE49-F238E27FC236}">
                <a16:creationId xmlns:a16="http://schemas.microsoft.com/office/drawing/2014/main" id="{94386A9E-83BC-42A4-B207-1B3D3B84C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5868" y="7537052"/>
            <a:ext cx="406401" cy="49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0253F"/>
                </a:solidFill>
                <a:effectLst/>
                <a:latin typeface="Verdana" panose="020B0604030504040204" pitchFamily="34" charset="0"/>
              </a:rPr>
              <a:t>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3">
            <a:extLst>
              <a:ext uri="{FF2B5EF4-FFF2-40B4-BE49-F238E27FC236}">
                <a16:creationId xmlns:a16="http://schemas.microsoft.com/office/drawing/2014/main" id="{C20DD33E-8B62-4558-A154-0FFB3EDA1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9807" y="7537052"/>
            <a:ext cx="407988" cy="49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0253F"/>
                </a:solidFill>
                <a:effectLst/>
                <a:latin typeface="Verdana" panose="020B0604030504040204" pitchFamily="34" charset="0"/>
              </a:rPr>
              <a:t>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4">
            <a:extLst>
              <a:ext uri="{FF2B5EF4-FFF2-40B4-BE49-F238E27FC236}">
                <a16:creationId xmlns:a16="http://schemas.microsoft.com/office/drawing/2014/main" id="{9B7F27E5-23BA-4A82-844E-8C02D2081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25334" y="7537052"/>
            <a:ext cx="407988" cy="49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0253F"/>
                </a:solidFill>
                <a:effectLst/>
                <a:latin typeface="Verdana" panose="020B0604030504040204" pitchFamily="34" charset="0"/>
              </a:rPr>
              <a:t>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5" name="Picture 5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74783AA-171E-416D-AA25-AE898EA81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95" y="3164207"/>
            <a:ext cx="9780685" cy="5096906"/>
          </a:xfrm>
          <a:prstGeom prst="rect">
            <a:avLst/>
          </a:prstGeom>
        </p:spPr>
      </p:pic>
      <p:pic>
        <p:nvPicPr>
          <p:cNvPr id="57" name="Picture 5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95B0135-9AE6-4181-8ED6-ACB9BC321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95" y="3164207"/>
            <a:ext cx="9780685" cy="5096906"/>
          </a:xfrm>
          <a:prstGeom prst="rect">
            <a:avLst/>
          </a:prstGeom>
        </p:spPr>
      </p:pic>
      <p:pic>
        <p:nvPicPr>
          <p:cNvPr id="59" name="Picture 58" descr="Shape&#10;&#10;Description automatically generated with medium confidence">
            <a:extLst>
              <a:ext uri="{FF2B5EF4-FFF2-40B4-BE49-F238E27FC236}">
                <a16:creationId xmlns:a16="http://schemas.microsoft.com/office/drawing/2014/main" id="{41FECE0D-851F-4D45-A179-16B26A39FB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95" y="3164207"/>
            <a:ext cx="9780685" cy="5096906"/>
          </a:xfrm>
          <a:prstGeom prst="rect">
            <a:avLst/>
          </a:prstGeom>
        </p:spPr>
      </p:pic>
      <p:pic>
        <p:nvPicPr>
          <p:cNvPr id="61" name="Picture 60" descr="Shape&#10;&#10;Description automatically generated with medium confidence">
            <a:extLst>
              <a:ext uri="{FF2B5EF4-FFF2-40B4-BE49-F238E27FC236}">
                <a16:creationId xmlns:a16="http://schemas.microsoft.com/office/drawing/2014/main" id="{2B06C28B-0833-4C3C-8957-A578605224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95" y="3164206"/>
            <a:ext cx="9780685" cy="5096907"/>
          </a:xfrm>
          <a:prstGeom prst="rect">
            <a:avLst/>
          </a:prstGeom>
        </p:spPr>
      </p:pic>
      <p:pic>
        <p:nvPicPr>
          <p:cNvPr id="63" name="Picture 6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7BD4043-B65D-4310-A35F-83D682BDEB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95" y="3164207"/>
            <a:ext cx="9780685" cy="509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7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9" grpId="0"/>
      <p:bldP spid="40" grpId="0"/>
      <p:bldP spid="41" grpId="0"/>
      <p:bldP spid="43" grpId="0"/>
      <p:bldP spid="44" grpId="0"/>
      <p:bldP spid="45" grpId="0"/>
      <p:bldP spid="47" grpId="0"/>
      <p:bldP spid="48" grpId="0"/>
      <p:bldP spid="49" grpId="0"/>
      <p:bldP spid="51" grpId="0"/>
      <p:bldP spid="52" grpId="0"/>
      <p:bldP spid="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4D6E-ECFC-494B-A508-53ABFAEE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a Triangle Strip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2880F-29B5-430C-8D58-F2F4ADD06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Expand and swizzle 0, 1, 2, 3, 4, 5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8D313C1F-678E-4CDB-A236-3175AC9A0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793512"/>
              </p:ext>
            </p:extLst>
          </p:nvPr>
        </p:nvGraphicFramePr>
        <p:xfrm>
          <a:off x="2162810" y="3116234"/>
          <a:ext cx="4100844" cy="51095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5211">
                  <a:extLst>
                    <a:ext uri="{9D8B030D-6E8A-4147-A177-3AD203B41FA5}">
                      <a16:colId xmlns:a16="http://schemas.microsoft.com/office/drawing/2014/main" val="1100376600"/>
                    </a:ext>
                  </a:extLst>
                </a:gridCol>
                <a:gridCol w="1025211">
                  <a:extLst>
                    <a:ext uri="{9D8B030D-6E8A-4147-A177-3AD203B41FA5}">
                      <a16:colId xmlns:a16="http://schemas.microsoft.com/office/drawing/2014/main" val="866394740"/>
                    </a:ext>
                  </a:extLst>
                </a:gridCol>
                <a:gridCol w="1025211">
                  <a:extLst>
                    <a:ext uri="{9D8B030D-6E8A-4147-A177-3AD203B41FA5}">
                      <a16:colId xmlns:a16="http://schemas.microsoft.com/office/drawing/2014/main" val="2888199151"/>
                    </a:ext>
                  </a:extLst>
                </a:gridCol>
                <a:gridCol w="1025211">
                  <a:extLst>
                    <a:ext uri="{9D8B030D-6E8A-4147-A177-3AD203B41FA5}">
                      <a16:colId xmlns:a16="http://schemas.microsoft.com/office/drawing/2014/main" val="3943558107"/>
                    </a:ext>
                  </a:extLst>
                </a:gridCol>
              </a:tblGrid>
              <a:tr h="102191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Vert A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Vert B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Vert C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480679"/>
                  </a:ext>
                </a:extLst>
              </a:tr>
              <a:tr h="102191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Tri 0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6453537"/>
                  </a:ext>
                </a:extLst>
              </a:tr>
              <a:tr h="102191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Tri 1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7117768"/>
                  </a:ext>
                </a:extLst>
              </a:tr>
              <a:tr h="102191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Tri 2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5959799"/>
                  </a:ext>
                </a:extLst>
              </a:tr>
              <a:tr h="102191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Tri 3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213466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6175842-70EF-4A9F-8CBF-D294C69DC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459982"/>
              </p:ext>
            </p:extLst>
          </p:nvPr>
        </p:nvGraphicFramePr>
        <p:xfrm>
          <a:off x="8948435" y="3591790"/>
          <a:ext cx="5144755" cy="4094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951">
                  <a:extLst>
                    <a:ext uri="{9D8B030D-6E8A-4147-A177-3AD203B41FA5}">
                      <a16:colId xmlns:a16="http://schemas.microsoft.com/office/drawing/2014/main" val="3022326781"/>
                    </a:ext>
                  </a:extLst>
                </a:gridCol>
                <a:gridCol w="1028951">
                  <a:extLst>
                    <a:ext uri="{9D8B030D-6E8A-4147-A177-3AD203B41FA5}">
                      <a16:colId xmlns:a16="http://schemas.microsoft.com/office/drawing/2014/main" val="2680350355"/>
                    </a:ext>
                  </a:extLst>
                </a:gridCol>
                <a:gridCol w="1028951">
                  <a:extLst>
                    <a:ext uri="{9D8B030D-6E8A-4147-A177-3AD203B41FA5}">
                      <a16:colId xmlns:a16="http://schemas.microsoft.com/office/drawing/2014/main" val="3798698923"/>
                    </a:ext>
                  </a:extLst>
                </a:gridCol>
                <a:gridCol w="1028951">
                  <a:extLst>
                    <a:ext uri="{9D8B030D-6E8A-4147-A177-3AD203B41FA5}">
                      <a16:colId xmlns:a16="http://schemas.microsoft.com/office/drawing/2014/main" val="3133759780"/>
                    </a:ext>
                  </a:extLst>
                </a:gridCol>
                <a:gridCol w="1028951">
                  <a:extLst>
                    <a:ext uri="{9D8B030D-6E8A-4147-A177-3AD203B41FA5}">
                      <a16:colId xmlns:a16="http://schemas.microsoft.com/office/drawing/2014/main" val="2497361766"/>
                    </a:ext>
                  </a:extLst>
                </a:gridCol>
              </a:tblGrid>
              <a:tr h="102350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Tri 0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Tri 1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Tri 2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Tri 3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142929"/>
                  </a:ext>
                </a:extLst>
              </a:tr>
              <a:tr h="102350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Vert A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1537249"/>
                  </a:ext>
                </a:extLst>
              </a:tr>
              <a:tr h="102350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Vert B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3476675"/>
                  </a:ext>
                </a:extLst>
              </a:tr>
              <a:tr h="102350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Vert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C</a:t>
                      </a:r>
                      <a:endParaRPr lang="en-US" sz="2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101153"/>
                  </a:ext>
                </a:extLst>
              </a:tr>
            </a:tbl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A0F5A2A2-A10D-4AAE-B998-345F04CEF55B}"/>
              </a:ext>
            </a:extLst>
          </p:cNvPr>
          <p:cNvSpPr/>
          <p:nvPr/>
        </p:nvSpPr>
        <p:spPr>
          <a:xfrm>
            <a:off x="6663690" y="5349240"/>
            <a:ext cx="1965960" cy="582930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1279" tIns="81279" rIns="81279" bIns="81279" numCol="1" spcCol="38100" rtlCol="0" anchor="t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1F497D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04186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7AE86-7680-45AF-87FA-AF42A8478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a Triangle Strip: SSE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C294C-D27C-4955-948A-572E8773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300" dirty="0">
                <a:solidFill>
                  <a:srgbClr val="2B91AF"/>
                </a:solidFill>
                <a:latin typeface="Consolas" panose="020B0609020204030204" pitchFamily="49" charset="0"/>
              </a:rPr>
              <a:t>__m128</a:t>
            </a:r>
            <a:r>
              <a:rPr lang="en-US" sz="2300" dirty="0">
                <a:latin typeface="Consolas" panose="020B0609020204030204" pitchFamily="49" charset="0"/>
              </a:rPr>
              <a:t> </a:t>
            </a:r>
            <a:r>
              <a:rPr lang="en-US" sz="2300" dirty="0" err="1">
                <a:latin typeface="Consolas" panose="020B0609020204030204" pitchFamily="49" charset="0"/>
              </a:rPr>
              <a:t>xL</a:t>
            </a:r>
            <a:r>
              <a:rPr lang="en-US" sz="2300" dirty="0">
                <a:latin typeface="Consolas" panose="020B0609020204030204" pitchFamily="49" charset="0"/>
              </a:rPr>
              <a:t> = _</a:t>
            </a:r>
            <a:r>
              <a:rPr lang="en-US" sz="2300" dirty="0" err="1">
                <a:latin typeface="Consolas" panose="020B0609020204030204" pitchFamily="49" charset="0"/>
              </a:rPr>
              <a:t>mm_loadu_ps</a:t>
            </a:r>
            <a:r>
              <a:rPr lang="en-US" sz="2300" dirty="0">
                <a:latin typeface="Consolas" panose="020B0609020204030204" pitchFamily="49" charset="0"/>
              </a:rPr>
              <a:t>(</a:t>
            </a:r>
            <a:r>
              <a:rPr lang="en-US" sz="2300" dirty="0" err="1">
                <a:latin typeface="Consolas" panose="020B0609020204030204" pitchFamily="49" charset="0"/>
              </a:rPr>
              <a:t>firstV</a:t>
            </a:r>
            <a:r>
              <a:rPr lang="en-US" sz="2300" dirty="0">
                <a:latin typeface="Consolas" panose="020B0609020204030204" pitchFamily="49" charset="0"/>
              </a:rPr>
              <a:t> + </a:t>
            </a:r>
            <a:r>
              <a:rPr lang="en-US" sz="2300" dirty="0" err="1">
                <a:latin typeface="Consolas" panose="020B0609020204030204" pitchFamily="49" charset="0"/>
              </a:rPr>
              <a:t>vCount</a:t>
            </a:r>
            <a:r>
              <a:rPr lang="en-US" sz="2300" dirty="0">
                <a:latin typeface="Consolas" panose="020B0609020204030204" pitchFamily="49" charset="0"/>
              </a:rPr>
              <a:t>*0);              </a:t>
            </a:r>
            <a:r>
              <a:rPr lang="en-US" sz="23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2300" dirty="0" err="1">
                <a:solidFill>
                  <a:srgbClr val="008000"/>
                </a:solidFill>
                <a:latin typeface="Consolas" panose="020B0609020204030204" pitchFamily="49" charset="0"/>
              </a:rPr>
              <a:t>xL</a:t>
            </a:r>
            <a:r>
              <a:rPr lang="en-US" sz="2300" dirty="0">
                <a:solidFill>
                  <a:srgbClr val="008000"/>
                </a:solidFill>
                <a:latin typeface="Consolas" panose="020B0609020204030204" pitchFamily="49" charset="0"/>
              </a:rPr>
              <a:t>: 0,1,2,3</a:t>
            </a:r>
            <a:endParaRPr lang="en-US" sz="2300" dirty="0">
              <a:solidFill>
                <a:srgbClr val="2B91A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300" dirty="0">
                <a:solidFill>
                  <a:srgbClr val="2B91AF"/>
                </a:solidFill>
                <a:latin typeface="Consolas" panose="020B0609020204030204" pitchFamily="49" charset="0"/>
              </a:rPr>
              <a:t>__m128</a:t>
            </a:r>
            <a:r>
              <a:rPr lang="en-US" sz="2300" dirty="0">
                <a:latin typeface="Consolas" panose="020B0609020204030204" pitchFamily="49" charset="0"/>
              </a:rPr>
              <a:t> </a:t>
            </a:r>
            <a:r>
              <a:rPr lang="en-US" sz="2300" dirty="0" err="1">
                <a:latin typeface="Consolas" panose="020B0609020204030204" pitchFamily="49" charset="0"/>
              </a:rPr>
              <a:t>xH</a:t>
            </a:r>
            <a:r>
              <a:rPr lang="en-US" sz="2300" dirty="0">
                <a:latin typeface="Consolas" panose="020B0609020204030204" pitchFamily="49" charset="0"/>
              </a:rPr>
              <a:t> = _</a:t>
            </a:r>
            <a:r>
              <a:rPr lang="en-US" sz="2300" dirty="0" err="1">
                <a:latin typeface="Consolas" panose="020B0609020204030204" pitchFamily="49" charset="0"/>
              </a:rPr>
              <a:t>mm_loadu_ps</a:t>
            </a:r>
            <a:r>
              <a:rPr lang="en-US" sz="2300" dirty="0">
                <a:latin typeface="Consolas" panose="020B0609020204030204" pitchFamily="49" charset="0"/>
              </a:rPr>
              <a:t>(</a:t>
            </a:r>
            <a:r>
              <a:rPr lang="en-US" sz="2300" dirty="0" err="1">
                <a:latin typeface="Consolas" panose="020B0609020204030204" pitchFamily="49" charset="0"/>
              </a:rPr>
              <a:t>firstV</a:t>
            </a:r>
            <a:r>
              <a:rPr lang="en-US" sz="2300" dirty="0">
                <a:latin typeface="Consolas" panose="020B0609020204030204" pitchFamily="49" charset="0"/>
              </a:rPr>
              <a:t> + 2 + </a:t>
            </a:r>
            <a:r>
              <a:rPr lang="en-US" sz="2300" dirty="0" err="1">
                <a:latin typeface="Consolas" panose="020B0609020204030204" pitchFamily="49" charset="0"/>
              </a:rPr>
              <a:t>vCount</a:t>
            </a:r>
            <a:r>
              <a:rPr lang="en-US" sz="2300" dirty="0">
                <a:latin typeface="Consolas" panose="020B0609020204030204" pitchFamily="49" charset="0"/>
              </a:rPr>
              <a:t>*0);          </a:t>
            </a:r>
            <a:r>
              <a:rPr lang="en-US" sz="23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2300" dirty="0" err="1">
                <a:solidFill>
                  <a:srgbClr val="008000"/>
                </a:solidFill>
                <a:latin typeface="Consolas" panose="020B0609020204030204" pitchFamily="49" charset="0"/>
              </a:rPr>
              <a:t>xH</a:t>
            </a:r>
            <a:r>
              <a:rPr lang="en-US" sz="2300" dirty="0">
                <a:solidFill>
                  <a:srgbClr val="008000"/>
                </a:solidFill>
                <a:latin typeface="Consolas" panose="020B0609020204030204" pitchFamily="49" charset="0"/>
              </a:rPr>
              <a:t>: 2,3,4,5</a:t>
            </a:r>
            <a:endParaRPr lang="en-US" sz="2300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300" dirty="0" err="1">
                <a:latin typeface="Consolas" panose="020B0609020204030204" pitchFamily="49" charset="0"/>
              </a:rPr>
              <a:t>outV</a:t>
            </a:r>
            <a:r>
              <a:rPr lang="en-US" sz="2300" dirty="0">
                <a:latin typeface="Consolas" panose="020B0609020204030204" pitchFamily="49" charset="0"/>
              </a:rPr>
              <a:t>[2].x = </a:t>
            </a:r>
            <a:r>
              <a:rPr lang="en-US" sz="2300" dirty="0" err="1">
                <a:latin typeface="Consolas" panose="020B0609020204030204" pitchFamily="49" charset="0"/>
              </a:rPr>
              <a:t>xH</a:t>
            </a:r>
            <a:r>
              <a:rPr lang="en-US" sz="2300" dirty="0">
                <a:latin typeface="Consolas" panose="020B0609020204030204" pitchFamily="49" charset="0"/>
              </a:rPr>
              <a:t>;                                           </a:t>
            </a:r>
            <a:r>
              <a:rPr lang="en-US" sz="2300" dirty="0">
                <a:solidFill>
                  <a:srgbClr val="008000"/>
                </a:solidFill>
                <a:latin typeface="Consolas" panose="020B0609020204030204" pitchFamily="49" charset="0"/>
              </a:rPr>
              <a:t>// v2:                  </a:t>
            </a:r>
            <a:r>
              <a:rPr lang="en-US" sz="2300" b="1" dirty="0">
                <a:solidFill>
                  <a:srgbClr val="008000"/>
                </a:solidFill>
                <a:latin typeface="Consolas" panose="020B0609020204030204" pitchFamily="49" charset="0"/>
              </a:rPr>
              <a:t>2,3,4,5</a:t>
            </a:r>
            <a:endParaRPr lang="en-US" sz="23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300" dirty="0" err="1">
                <a:latin typeface="Consolas" panose="020B0609020204030204" pitchFamily="49" charset="0"/>
              </a:rPr>
              <a:t>outV</a:t>
            </a:r>
            <a:r>
              <a:rPr lang="en-US" sz="2300" dirty="0">
                <a:latin typeface="Consolas" panose="020B0609020204030204" pitchFamily="49" charset="0"/>
              </a:rPr>
              <a:t>[1].x = _</a:t>
            </a:r>
            <a:r>
              <a:rPr lang="en-US" sz="2300" dirty="0" err="1">
                <a:latin typeface="Consolas" panose="020B0609020204030204" pitchFamily="49" charset="0"/>
              </a:rPr>
              <a:t>mm_shuffle_ps</a:t>
            </a:r>
            <a:r>
              <a:rPr lang="en-US" sz="2300" dirty="0">
                <a:latin typeface="Consolas" panose="020B0609020204030204" pitchFamily="49" charset="0"/>
              </a:rPr>
              <a:t>(</a:t>
            </a:r>
            <a:r>
              <a:rPr lang="en-US" sz="2300" dirty="0" err="1">
                <a:latin typeface="Consolas" panose="020B0609020204030204" pitchFamily="49" charset="0"/>
              </a:rPr>
              <a:t>xL</a:t>
            </a:r>
            <a:r>
              <a:rPr lang="en-US" sz="2300" dirty="0">
                <a:latin typeface="Consolas" panose="020B0609020204030204" pitchFamily="49" charset="0"/>
              </a:rPr>
              <a:t>, </a:t>
            </a:r>
            <a:r>
              <a:rPr lang="en-US" sz="2300" dirty="0" err="1">
                <a:latin typeface="Consolas" panose="020B0609020204030204" pitchFamily="49" charset="0"/>
              </a:rPr>
              <a:t>xL</a:t>
            </a:r>
            <a:r>
              <a:rPr lang="en-US" sz="2300" dirty="0">
                <a:latin typeface="Consolas" panose="020B0609020204030204" pitchFamily="49" charset="0"/>
              </a:rPr>
              <a:t>, </a:t>
            </a:r>
            <a:r>
              <a:rPr lang="en-US" sz="2300" dirty="0">
                <a:solidFill>
                  <a:srgbClr val="6F008A"/>
                </a:solidFill>
                <a:latin typeface="Consolas" panose="020B0609020204030204" pitchFamily="49" charset="0"/>
              </a:rPr>
              <a:t>_MM_SHUFFLE</a:t>
            </a:r>
            <a:r>
              <a:rPr lang="en-US" sz="2300" dirty="0">
                <a:latin typeface="Consolas" panose="020B0609020204030204" pitchFamily="49" charset="0"/>
              </a:rPr>
              <a:t>(3,3,1,1)); </a:t>
            </a:r>
            <a:r>
              <a:rPr lang="en-US" sz="2300" dirty="0">
                <a:solidFill>
                  <a:srgbClr val="008000"/>
                </a:solidFill>
                <a:latin typeface="Consolas" panose="020B0609020204030204" pitchFamily="49" charset="0"/>
              </a:rPr>
              <a:t>// v1: 0,1,2,3:0,1,2,3-&gt;</a:t>
            </a:r>
            <a:r>
              <a:rPr lang="en-US" sz="2300" b="1" dirty="0">
                <a:solidFill>
                  <a:srgbClr val="008000"/>
                </a:solidFill>
                <a:latin typeface="Consolas" panose="020B0609020204030204" pitchFamily="49" charset="0"/>
              </a:rPr>
              <a:t>1,1,3,3</a:t>
            </a:r>
            <a:endParaRPr lang="en-US" sz="2300" b="1" dirty="0"/>
          </a:p>
          <a:p>
            <a:pPr marL="0" indent="0">
              <a:buNone/>
            </a:pPr>
            <a:r>
              <a:rPr lang="en-US" sz="2300" dirty="0" err="1">
                <a:latin typeface="Consolas" panose="020B0609020204030204" pitchFamily="49" charset="0"/>
              </a:rPr>
              <a:t>outV</a:t>
            </a:r>
            <a:r>
              <a:rPr lang="en-US" sz="2300" dirty="0">
                <a:latin typeface="Consolas" panose="020B0609020204030204" pitchFamily="49" charset="0"/>
              </a:rPr>
              <a:t>[0].x = _</a:t>
            </a:r>
            <a:r>
              <a:rPr lang="en-US" sz="2300" dirty="0" err="1">
                <a:latin typeface="Consolas" panose="020B0609020204030204" pitchFamily="49" charset="0"/>
              </a:rPr>
              <a:t>mm_shuffle_ps</a:t>
            </a:r>
            <a:r>
              <a:rPr lang="en-US" sz="2300" dirty="0">
                <a:latin typeface="Consolas" panose="020B0609020204030204" pitchFamily="49" charset="0"/>
              </a:rPr>
              <a:t>(</a:t>
            </a:r>
            <a:r>
              <a:rPr lang="en-US" sz="2300" dirty="0" err="1">
                <a:latin typeface="Consolas" panose="020B0609020204030204" pitchFamily="49" charset="0"/>
              </a:rPr>
              <a:t>xL</a:t>
            </a:r>
            <a:r>
              <a:rPr lang="en-US" sz="2300" dirty="0">
                <a:latin typeface="Consolas" panose="020B0609020204030204" pitchFamily="49" charset="0"/>
              </a:rPr>
              <a:t>, </a:t>
            </a:r>
            <a:r>
              <a:rPr lang="en-US" sz="2300" dirty="0" err="1">
                <a:latin typeface="Consolas" panose="020B0609020204030204" pitchFamily="49" charset="0"/>
              </a:rPr>
              <a:t>xH</a:t>
            </a:r>
            <a:r>
              <a:rPr lang="en-US" sz="2300" dirty="0">
                <a:latin typeface="Consolas" panose="020B0609020204030204" pitchFamily="49" charset="0"/>
              </a:rPr>
              <a:t>, </a:t>
            </a:r>
            <a:r>
              <a:rPr lang="en-US" sz="2300" dirty="0">
                <a:solidFill>
                  <a:srgbClr val="6F008A"/>
                </a:solidFill>
                <a:latin typeface="Consolas" panose="020B0609020204030204" pitchFamily="49" charset="0"/>
              </a:rPr>
              <a:t>_MM_SHUFFLE</a:t>
            </a:r>
            <a:r>
              <a:rPr lang="en-US" sz="2300" dirty="0">
                <a:latin typeface="Consolas" panose="020B0609020204030204" pitchFamily="49" charset="0"/>
              </a:rPr>
              <a:t>(2,0,2,0)); </a:t>
            </a:r>
            <a:r>
              <a:rPr lang="en-US" sz="2300" dirty="0">
                <a:solidFill>
                  <a:srgbClr val="008000"/>
                </a:solidFill>
                <a:latin typeface="Consolas" panose="020B0609020204030204" pitchFamily="49" charset="0"/>
              </a:rPr>
              <a:t>// v0: 0,1,2,3:2,3,4,5-&gt;</a:t>
            </a:r>
            <a:r>
              <a:rPr lang="en-US" sz="2300" b="1" dirty="0">
                <a:solidFill>
                  <a:srgbClr val="008000"/>
                </a:solidFill>
                <a:latin typeface="Consolas" panose="020B0609020204030204" pitchFamily="49" charset="0"/>
              </a:rPr>
              <a:t>0,2,2,4</a:t>
            </a:r>
            <a:endParaRPr lang="en-US" sz="2300" b="1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98B07F80-557B-4E8B-958A-6D3DC5818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263053"/>
              </p:ext>
            </p:extLst>
          </p:nvPr>
        </p:nvGraphicFramePr>
        <p:xfrm>
          <a:off x="4418337" y="5309233"/>
          <a:ext cx="7419325" cy="2556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3865">
                  <a:extLst>
                    <a:ext uri="{9D8B030D-6E8A-4147-A177-3AD203B41FA5}">
                      <a16:colId xmlns:a16="http://schemas.microsoft.com/office/drawing/2014/main" val="3022326781"/>
                    </a:ext>
                  </a:extLst>
                </a:gridCol>
                <a:gridCol w="1483865">
                  <a:extLst>
                    <a:ext uri="{9D8B030D-6E8A-4147-A177-3AD203B41FA5}">
                      <a16:colId xmlns:a16="http://schemas.microsoft.com/office/drawing/2014/main" val="2680350355"/>
                    </a:ext>
                  </a:extLst>
                </a:gridCol>
                <a:gridCol w="1483865">
                  <a:extLst>
                    <a:ext uri="{9D8B030D-6E8A-4147-A177-3AD203B41FA5}">
                      <a16:colId xmlns:a16="http://schemas.microsoft.com/office/drawing/2014/main" val="3798698923"/>
                    </a:ext>
                  </a:extLst>
                </a:gridCol>
                <a:gridCol w="1483865">
                  <a:extLst>
                    <a:ext uri="{9D8B030D-6E8A-4147-A177-3AD203B41FA5}">
                      <a16:colId xmlns:a16="http://schemas.microsoft.com/office/drawing/2014/main" val="3133759780"/>
                    </a:ext>
                  </a:extLst>
                </a:gridCol>
                <a:gridCol w="1483865">
                  <a:extLst>
                    <a:ext uri="{9D8B030D-6E8A-4147-A177-3AD203B41FA5}">
                      <a16:colId xmlns:a16="http://schemas.microsoft.com/office/drawing/2014/main" val="2497361766"/>
                    </a:ext>
                  </a:extLst>
                </a:gridCol>
              </a:tblGrid>
              <a:tr h="639128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Tri 0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Tri 1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Tri 2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Tri 3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142929"/>
                  </a:ext>
                </a:extLst>
              </a:tr>
              <a:tr h="639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Vert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C</a:t>
                      </a:r>
                      <a:endParaRPr lang="en-US" sz="2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5535634"/>
                  </a:ext>
                </a:extLst>
              </a:tr>
              <a:tr h="639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Vert B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3476675"/>
                  </a:ext>
                </a:extLst>
              </a:tr>
              <a:tr h="639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Vert A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3120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925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304F2-FB5E-4395-A951-A43E8BAF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a Triangle Strip: AVX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5E7EC-105E-4173-B850-C045D2519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__m256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xL</a:t>
            </a:r>
            <a:r>
              <a:rPr lang="en-US" sz="2400" dirty="0">
                <a:latin typeface="Consolas" panose="020B0609020204030204" pitchFamily="49" charset="0"/>
              </a:rPr>
              <a:t> = _mm256_loadu_ps(</a:t>
            </a:r>
            <a:r>
              <a:rPr lang="en-US" sz="2400" dirty="0" err="1">
                <a:latin typeface="Consolas" panose="020B0609020204030204" pitchFamily="49" charset="0"/>
              </a:rPr>
              <a:t>firstV</a:t>
            </a:r>
            <a:r>
              <a:rPr lang="en-US" sz="2400" dirty="0">
                <a:latin typeface="Consolas" panose="020B0609020204030204" pitchFamily="49" charset="0"/>
              </a:rPr>
              <a:t> + </a:t>
            </a:r>
            <a:r>
              <a:rPr lang="en-US" sz="2400" dirty="0" err="1">
                <a:latin typeface="Consolas" panose="020B0609020204030204" pitchFamily="49" charset="0"/>
              </a:rPr>
              <a:t>vCount</a:t>
            </a:r>
            <a:r>
              <a:rPr lang="en-US" sz="2400" dirty="0">
                <a:latin typeface="Consolas" panose="020B0609020204030204" pitchFamily="49" charset="0"/>
              </a:rPr>
              <a:t>*0);         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en-US" sz="2400" dirty="0" err="1">
                <a:solidFill>
                  <a:srgbClr val="008000"/>
                </a:solidFill>
                <a:latin typeface="Consolas" panose="020B0609020204030204" pitchFamily="49" charset="0"/>
              </a:rPr>
              <a:t>xL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: 0,1,2,3,4,5,6,7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__m256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xH</a:t>
            </a:r>
            <a:r>
              <a:rPr lang="en-US" sz="2400" dirty="0">
                <a:latin typeface="Consolas" panose="020B0609020204030204" pitchFamily="49" charset="0"/>
              </a:rPr>
              <a:t> = _mm256_loadu_ps(</a:t>
            </a:r>
            <a:r>
              <a:rPr lang="en-US" sz="2400" dirty="0" err="1">
                <a:latin typeface="Consolas" panose="020B0609020204030204" pitchFamily="49" charset="0"/>
              </a:rPr>
              <a:t>firstV</a:t>
            </a:r>
            <a:r>
              <a:rPr lang="en-US" sz="2400" dirty="0">
                <a:latin typeface="Consolas" panose="020B0609020204030204" pitchFamily="49" charset="0"/>
              </a:rPr>
              <a:t> + 2 + </a:t>
            </a:r>
            <a:r>
              <a:rPr lang="en-US" sz="2400" dirty="0" err="1">
                <a:latin typeface="Consolas" panose="020B0609020204030204" pitchFamily="49" charset="0"/>
              </a:rPr>
              <a:t>vCount</a:t>
            </a:r>
            <a:r>
              <a:rPr lang="en-US" sz="2400" dirty="0">
                <a:latin typeface="Consolas" panose="020B0609020204030204" pitchFamily="49" charset="0"/>
              </a:rPr>
              <a:t>*0);     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en-US" sz="2400" dirty="0" err="1">
                <a:solidFill>
                  <a:srgbClr val="008000"/>
                </a:solidFill>
                <a:latin typeface="Consolas" panose="020B0609020204030204" pitchFamily="49" charset="0"/>
              </a:rPr>
              <a:t>xH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: 2,3,4,5,6,7,8,9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outV</a:t>
            </a:r>
            <a:r>
              <a:rPr lang="en-US" sz="2400" dirty="0">
                <a:latin typeface="Consolas" panose="020B0609020204030204" pitchFamily="49" charset="0"/>
              </a:rPr>
              <a:t>[2].x = </a:t>
            </a:r>
            <a:r>
              <a:rPr lang="en-US" sz="2400" dirty="0" err="1">
                <a:latin typeface="Consolas" panose="020B0609020204030204" pitchFamily="49" charset="0"/>
              </a:rPr>
              <a:t>xH</a:t>
            </a:r>
            <a:r>
              <a:rPr lang="en-US" sz="2400" dirty="0">
                <a:latin typeface="Consolas" panose="020B0609020204030204" pitchFamily="49" charset="0"/>
              </a:rPr>
              <a:t>;                                         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//v2: </a:t>
            </a:r>
            <a:r>
              <a:rPr lang="en-US" sz="2400" b="1" dirty="0">
                <a:solidFill>
                  <a:srgbClr val="008000"/>
                </a:solidFill>
                <a:latin typeface="Consolas" panose="020B0609020204030204" pitchFamily="49" charset="0"/>
              </a:rPr>
              <a:t>2,3,4,5,6,7,8,9</a:t>
            </a:r>
            <a:endParaRPr lang="en-US" sz="2400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xH</a:t>
            </a:r>
            <a:r>
              <a:rPr lang="en-US" sz="2400" dirty="0">
                <a:latin typeface="Consolas" panose="020B0609020204030204" pitchFamily="49" charset="0"/>
              </a:rPr>
              <a:t> = _mm256_permute_ps(</a:t>
            </a:r>
            <a:r>
              <a:rPr lang="en-US" sz="2400" dirty="0" err="1">
                <a:latin typeface="Consolas" panose="020B0609020204030204" pitchFamily="49" charset="0"/>
              </a:rPr>
              <a:t>xH</a:t>
            </a:r>
            <a:r>
              <a:rPr lang="en-US" sz="2400" dirty="0"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6F008A"/>
                </a:solidFill>
                <a:latin typeface="Consolas" panose="020B0609020204030204" pitchFamily="49" charset="0"/>
              </a:rPr>
              <a:t>_MM_SHUFFLE</a:t>
            </a:r>
            <a:r>
              <a:rPr lang="en-US" sz="2400" dirty="0">
                <a:latin typeface="Consolas" panose="020B0609020204030204" pitchFamily="49" charset="0"/>
              </a:rPr>
              <a:t>(2,0,0,0));       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en-US" sz="2400" dirty="0" err="1">
                <a:solidFill>
                  <a:srgbClr val="008000"/>
                </a:solidFill>
                <a:latin typeface="Consolas" panose="020B0609020204030204" pitchFamily="49" charset="0"/>
              </a:rPr>
              <a:t>xH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: 2,2,2,4,6,6,6,8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outV</a:t>
            </a:r>
            <a:r>
              <a:rPr lang="en-US" sz="2400" dirty="0">
                <a:latin typeface="Consolas" panose="020B0609020204030204" pitchFamily="49" charset="0"/>
              </a:rPr>
              <a:t>[1].x = _mm256_permute_ps(</a:t>
            </a:r>
            <a:r>
              <a:rPr lang="en-US" sz="2400" dirty="0" err="1">
                <a:latin typeface="Consolas" panose="020B0609020204030204" pitchFamily="49" charset="0"/>
              </a:rPr>
              <a:t>xL</a:t>
            </a:r>
            <a:r>
              <a:rPr lang="en-US" sz="2400" dirty="0"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6F008A"/>
                </a:solidFill>
                <a:latin typeface="Consolas" panose="020B0609020204030204" pitchFamily="49" charset="0"/>
              </a:rPr>
              <a:t>_MM_SHUFFLE</a:t>
            </a:r>
            <a:r>
              <a:rPr lang="en-US" sz="2400" dirty="0">
                <a:latin typeface="Consolas" panose="020B0609020204030204" pitchFamily="49" charset="0"/>
              </a:rPr>
              <a:t>(3,3,1,1));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//v1: </a:t>
            </a:r>
            <a:r>
              <a:rPr lang="en-US" sz="2400" b="1" dirty="0">
                <a:solidFill>
                  <a:srgbClr val="008000"/>
                </a:solidFill>
                <a:latin typeface="Consolas" panose="020B0609020204030204" pitchFamily="49" charset="0"/>
              </a:rPr>
              <a:t>1,1,3,3,5,5,7,7</a:t>
            </a:r>
            <a:endParaRPr lang="en-US" sz="2400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outV</a:t>
            </a:r>
            <a:r>
              <a:rPr lang="en-US" sz="2400" dirty="0">
                <a:latin typeface="Consolas" panose="020B0609020204030204" pitchFamily="49" charset="0"/>
              </a:rPr>
              <a:t>[0].x = _mm256_blend_ps(</a:t>
            </a:r>
            <a:r>
              <a:rPr lang="en-US" sz="2400" dirty="0" err="1">
                <a:latin typeface="Consolas" panose="020B0609020204030204" pitchFamily="49" charset="0"/>
              </a:rPr>
              <a:t>xH</a:t>
            </a:r>
            <a:r>
              <a:rPr lang="en-US" sz="2400" dirty="0">
                <a:latin typeface="Consolas" panose="020B0609020204030204" pitchFamily="49" charset="0"/>
              </a:rPr>
              <a:t>, </a:t>
            </a:r>
            <a:r>
              <a:rPr lang="en-US" sz="2400" dirty="0" err="1">
                <a:latin typeface="Consolas" panose="020B0609020204030204" pitchFamily="49" charset="0"/>
              </a:rPr>
              <a:t>xL</a:t>
            </a:r>
            <a:r>
              <a:rPr lang="en-US" sz="2400" dirty="0">
                <a:latin typeface="Consolas" panose="020B0609020204030204" pitchFamily="49" charset="0"/>
              </a:rPr>
              <a:t>, 0b00010001);        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//v0: </a:t>
            </a:r>
            <a:r>
              <a:rPr lang="en-US" sz="2400" b="1" dirty="0">
                <a:solidFill>
                  <a:srgbClr val="008000"/>
                </a:solidFill>
                <a:latin typeface="Consolas" panose="020B0609020204030204" pitchFamily="49" charset="0"/>
              </a:rPr>
              <a:t>0,2,2,4,4,6,6,8</a:t>
            </a:r>
            <a:endParaRPr lang="en-US" sz="2400" b="1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D82D6AD8-18CF-4547-9813-BC6A71839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905535"/>
              </p:ext>
            </p:extLst>
          </p:nvPr>
        </p:nvGraphicFramePr>
        <p:xfrm>
          <a:off x="2496187" y="5638800"/>
          <a:ext cx="11263626" cy="2556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1514">
                  <a:extLst>
                    <a:ext uri="{9D8B030D-6E8A-4147-A177-3AD203B41FA5}">
                      <a16:colId xmlns:a16="http://schemas.microsoft.com/office/drawing/2014/main" val="3022326781"/>
                    </a:ext>
                  </a:extLst>
                </a:gridCol>
                <a:gridCol w="1251514">
                  <a:extLst>
                    <a:ext uri="{9D8B030D-6E8A-4147-A177-3AD203B41FA5}">
                      <a16:colId xmlns:a16="http://schemas.microsoft.com/office/drawing/2014/main" val="2680350355"/>
                    </a:ext>
                  </a:extLst>
                </a:gridCol>
                <a:gridCol w="1251514">
                  <a:extLst>
                    <a:ext uri="{9D8B030D-6E8A-4147-A177-3AD203B41FA5}">
                      <a16:colId xmlns:a16="http://schemas.microsoft.com/office/drawing/2014/main" val="3798698923"/>
                    </a:ext>
                  </a:extLst>
                </a:gridCol>
                <a:gridCol w="1251514">
                  <a:extLst>
                    <a:ext uri="{9D8B030D-6E8A-4147-A177-3AD203B41FA5}">
                      <a16:colId xmlns:a16="http://schemas.microsoft.com/office/drawing/2014/main" val="3133759780"/>
                    </a:ext>
                  </a:extLst>
                </a:gridCol>
                <a:gridCol w="1251514">
                  <a:extLst>
                    <a:ext uri="{9D8B030D-6E8A-4147-A177-3AD203B41FA5}">
                      <a16:colId xmlns:a16="http://schemas.microsoft.com/office/drawing/2014/main" val="2497361766"/>
                    </a:ext>
                  </a:extLst>
                </a:gridCol>
                <a:gridCol w="1251514">
                  <a:extLst>
                    <a:ext uri="{9D8B030D-6E8A-4147-A177-3AD203B41FA5}">
                      <a16:colId xmlns:a16="http://schemas.microsoft.com/office/drawing/2014/main" val="3411380604"/>
                    </a:ext>
                  </a:extLst>
                </a:gridCol>
                <a:gridCol w="1251514">
                  <a:extLst>
                    <a:ext uri="{9D8B030D-6E8A-4147-A177-3AD203B41FA5}">
                      <a16:colId xmlns:a16="http://schemas.microsoft.com/office/drawing/2014/main" val="1988591973"/>
                    </a:ext>
                  </a:extLst>
                </a:gridCol>
                <a:gridCol w="1251514">
                  <a:extLst>
                    <a:ext uri="{9D8B030D-6E8A-4147-A177-3AD203B41FA5}">
                      <a16:colId xmlns:a16="http://schemas.microsoft.com/office/drawing/2014/main" val="2029487029"/>
                    </a:ext>
                  </a:extLst>
                </a:gridCol>
                <a:gridCol w="1251514">
                  <a:extLst>
                    <a:ext uri="{9D8B030D-6E8A-4147-A177-3AD203B41FA5}">
                      <a16:colId xmlns:a16="http://schemas.microsoft.com/office/drawing/2014/main" val="3415200515"/>
                    </a:ext>
                  </a:extLst>
                </a:gridCol>
              </a:tblGrid>
              <a:tr h="639128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Tri 0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Tri 1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Tri 2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Tri 3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Tri 4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Tri 5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Tri 6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Tri 7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142929"/>
                  </a:ext>
                </a:extLst>
              </a:tr>
              <a:tr h="639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Vert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C</a:t>
                      </a:r>
                      <a:endParaRPr lang="en-US" sz="2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5535634"/>
                  </a:ext>
                </a:extLst>
              </a:tr>
              <a:tr h="639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Vert B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3476675"/>
                  </a:ext>
                </a:extLst>
              </a:tr>
              <a:tr h="639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Vert A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3120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685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B1064-9926-4A74-8976-7A3113607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Viable?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2EF96-5320-4428-B4F0-D00C06218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 strips F32</a:t>
            </a:r>
          </a:p>
          <a:p>
            <a:pPr lvl="1"/>
            <a:r>
              <a:rPr lang="en-US" dirty="0"/>
              <a:t>~58% size reduction</a:t>
            </a:r>
          </a:p>
          <a:p>
            <a:pPr lvl="1"/>
            <a:r>
              <a:rPr lang="en-US" dirty="0"/>
              <a:t>~69% speedup </a:t>
            </a:r>
          </a:p>
          <a:p>
            <a:pPr lvl="1"/>
            <a:endParaRPr lang="en-US" dirty="0"/>
          </a:p>
          <a:p>
            <a:r>
              <a:rPr lang="en-US" dirty="0"/>
              <a:t>Faster than flat tris!</a:t>
            </a:r>
          </a:p>
          <a:p>
            <a:r>
              <a:rPr lang="en-US" dirty="0"/>
              <a:t>Close to indexed size w/o compression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7A7D87-6A2F-495F-92EF-61E2509E9061}"/>
              </a:ext>
            </a:extLst>
          </p:cNvPr>
          <p:cNvSpPr txBox="1"/>
          <p:nvPr/>
        </p:nvSpPr>
        <p:spPr>
          <a:xfrm>
            <a:off x="10676890" y="3509010"/>
            <a:ext cx="777240" cy="8104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1279" tIns="81279" rIns="81279" bIns="81279" numCol="1" spcCol="38100" rtlCol="0" anchor="t">
            <a:spAutoFit/>
          </a:bodyPr>
          <a:lstStyle/>
          <a:p>
            <a:r>
              <a:rPr lang="en-US"/>
              <a:t>👍</a:t>
            </a: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1F497D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5100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6E951-223B-49CE-8F3E-08632B861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Still Compressible?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69B63-1ED2-41B8-86FD-3E89EA307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strategy, 13.3 or 5.3 fixed</a:t>
            </a:r>
          </a:p>
          <a:p>
            <a:r>
              <a:rPr lang="en-US" dirty="0"/>
              <a:t>Apply per tri strip/list patch</a:t>
            </a:r>
          </a:p>
          <a:p>
            <a:pPr lvl="1"/>
            <a:r>
              <a:rPr lang="en-US" dirty="0"/>
              <a:t>Should avoid axial’s slowdowns</a:t>
            </a:r>
          </a:p>
          <a:p>
            <a:pPr lvl="1"/>
            <a:r>
              <a:rPr lang="en-US" dirty="0"/>
              <a:t>Better compression than per model</a:t>
            </a:r>
          </a:p>
        </p:txBody>
      </p:sp>
    </p:spTree>
    <p:extLst>
      <p:ext uri="{BB962C8B-B14F-4D97-AF65-F5344CB8AC3E}">
        <p14:creationId xmlns:p14="http://schemas.microsoft.com/office/powerpoint/2010/main" val="409956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432EB-B106-430E-A8F8-EAE60D25C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to Float Tri Stirp: SSE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A986F-4B8D-4B0F-A6B5-981EC4BF2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__m128i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xVals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__m128i</a:t>
            </a:r>
            <a:r>
              <a:rPr lang="en-US" sz="2400" dirty="0">
                <a:latin typeface="Consolas" panose="020B0609020204030204" pitchFamily="49" charset="0"/>
              </a:rPr>
              <a:t> ZERO = _mm_setzero_si128();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const 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__m128i</a:t>
            </a:r>
            <a:r>
              <a:rPr lang="en-US" sz="2400" dirty="0">
                <a:latin typeface="Consolas" panose="020B0609020204030204" pitchFamily="49" charset="0"/>
              </a:rPr>
              <a:t> SCALE = _mm_set1_ps(0.125f);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constexpr</a:t>
            </a:r>
            <a:r>
              <a:rPr lang="en-US" sz="2400" dirty="0">
                <a:latin typeface="Consolas" panose="020B0609020204030204" pitchFamily="49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sz="2400" dirty="0">
                <a:latin typeface="Consolas" panose="020B0609020204030204" pitchFamily="49" charset="0"/>
              </a:rPr>
              <a:t>(T) == 2){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latin typeface="Consolas" panose="020B0609020204030204" pitchFamily="49" charset="0"/>
              </a:rPr>
              <a:t>xVals</a:t>
            </a:r>
            <a:r>
              <a:rPr lang="en-US" sz="2400" dirty="0">
                <a:latin typeface="Consolas" panose="020B0609020204030204" pitchFamily="49" charset="0"/>
              </a:rPr>
              <a:t> = _mm_loadu_si128((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__m128i</a:t>
            </a:r>
            <a:r>
              <a:rPr lang="en-US" sz="2400" dirty="0">
                <a:latin typeface="Consolas" panose="020B0609020204030204" pitchFamily="49" charset="0"/>
              </a:rPr>
              <a:t>*)</a:t>
            </a:r>
            <a:r>
              <a:rPr lang="en-US" sz="2400" dirty="0" err="1">
                <a:latin typeface="Consolas" panose="020B0609020204030204" pitchFamily="49" charset="0"/>
              </a:rPr>
              <a:t>vals</a:t>
            </a:r>
            <a:r>
              <a:rPr lang="en-US" sz="2400" dirty="0">
                <a:latin typeface="Consolas" panose="020B0609020204030204" pitchFamily="49" charset="0"/>
              </a:rPr>
              <a:t>);    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// 0,1,2,3,4,5,a,b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}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else </a:t>
            </a:r>
            <a:r>
              <a:rPr lang="en-US" sz="2400" dirty="0"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400" dirty="0"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latin typeface="Consolas" panose="020B0609020204030204" pitchFamily="49" charset="0"/>
              </a:rPr>
              <a:t>xVals</a:t>
            </a:r>
            <a:r>
              <a:rPr lang="fr-FR" sz="2400" dirty="0">
                <a:latin typeface="Consolas" panose="020B0609020204030204" pitchFamily="49" charset="0"/>
              </a:rPr>
              <a:t> = </a:t>
            </a:r>
            <a:r>
              <a:rPr lang="fr-FR" sz="2400" dirty="0">
                <a:solidFill>
                  <a:srgbClr val="6F008A"/>
                </a:solidFill>
                <a:latin typeface="Consolas" panose="020B0609020204030204" pitchFamily="49" charset="0"/>
              </a:rPr>
              <a:t>_mm_loadu_si64</a:t>
            </a:r>
            <a:r>
              <a:rPr lang="fr-FR" sz="2400" dirty="0">
                <a:latin typeface="Consolas" panose="020B0609020204030204" pitchFamily="49" charset="0"/>
              </a:rPr>
              <a:t>(vals);                </a:t>
            </a:r>
            <a:r>
              <a:rPr lang="fr-FR" sz="2400" dirty="0">
                <a:solidFill>
                  <a:srgbClr val="008000"/>
                </a:solidFill>
                <a:latin typeface="Consolas" panose="020B0609020204030204" pitchFamily="49" charset="0"/>
              </a:rPr>
              <a:t>// 0,1,2,3,4,5,a,b,0,0,0,0,0,0,0,0</a:t>
            </a:r>
            <a:endParaRPr lang="fr-FR" sz="2400" dirty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latin typeface="Consolas" panose="020B0609020204030204" pitchFamily="49" charset="0"/>
              </a:rPr>
              <a:t>xVals</a:t>
            </a:r>
            <a:r>
              <a:rPr lang="en-US" sz="2400" dirty="0">
                <a:latin typeface="Consolas" panose="020B0609020204030204" pitchFamily="49" charset="0"/>
              </a:rPr>
              <a:t> = _mm_unpacklo_epi8(</a:t>
            </a:r>
            <a:r>
              <a:rPr lang="en-US" sz="2400" dirty="0" err="1">
                <a:latin typeface="Consolas" panose="020B0609020204030204" pitchFamily="49" charset="0"/>
              </a:rPr>
              <a:t>xVals</a:t>
            </a:r>
            <a:r>
              <a:rPr lang="en-US" sz="2400" dirty="0">
                <a:latin typeface="Consolas" panose="020B0609020204030204" pitchFamily="49" charset="0"/>
              </a:rPr>
              <a:t>, ZERO);     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// 0,1,2,3,4,5,a,b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__m128i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it-IT" sz="2400" dirty="0">
                <a:latin typeface="Consolas" panose="020B0609020204030204" pitchFamily="49" charset="0"/>
              </a:rPr>
              <a:t>xHi16 = </a:t>
            </a:r>
            <a:r>
              <a:rPr lang="it-IT" sz="2400" dirty="0">
                <a:solidFill>
                  <a:srgbClr val="6F008A"/>
                </a:solidFill>
                <a:latin typeface="Consolas" panose="020B0609020204030204" pitchFamily="49" charset="0"/>
              </a:rPr>
              <a:t>_mm_bsrli_si128</a:t>
            </a:r>
            <a:r>
              <a:rPr lang="it-IT" sz="2400" dirty="0">
                <a:latin typeface="Consolas" panose="020B0609020204030204" pitchFamily="49" charset="0"/>
              </a:rPr>
              <a:t>(</a:t>
            </a:r>
            <a:r>
              <a:rPr lang="en-US" sz="2400" dirty="0" err="1">
                <a:latin typeface="Consolas" panose="020B0609020204030204" pitchFamily="49" charset="0"/>
              </a:rPr>
              <a:t>xVals</a:t>
            </a:r>
            <a:r>
              <a:rPr lang="it-IT" sz="2400" dirty="0">
                <a:latin typeface="Consolas" panose="020B0609020204030204" pitchFamily="49" charset="0"/>
              </a:rPr>
              <a:t>, 4);       </a:t>
            </a:r>
            <a:r>
              <a:rPr lang="it-IT" sz="2400" dirty="0">
                <a:solidFill>
                  <a:srgbClr val="008000"/>
                </a:solidFill>
                <a:latin typeface="Consolas" panose="020B0609020204030204" pitchFamily="49" charset="0"/>
              </a:rPr>
              <a:t>// 2,3,4,5,a,b,0,0</a:t>
            </a:r>
            <a:endParaRPr lang="it-IT" sz="2400" dirty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__m128i</a:t>
            </a:r>
            <a:r>
              <a:rPr lang="en-US" sz="2400" dirty="0">
                <a:latin typeface="Consolas" panose="020B0609020204030204" pitchFamily="49" charset="0"/>
              </a:rPr>
              <a:t> xLo16 = _mm_unpacklo_epi16(</a:t>
            </a:r>
            <a:r>
              <a:rPr lang="en-US" sz="2400" dirty="0" err="1">
                <a:latin typeface="Consolas" panose="020B0609020204030204" pitchFamily="49" charset="0"/>
              </a:rPr>
              <a:t>xVals</a:t>
            </a:r>
            <a:r>
              <a:rPr lang="en-US" sz="2400" dirty="0">
                <a:latin typeface="Consolas" panose="020B0609020204030204" pitchFamily="49" charset="0"/>
              </a:rPr>
              <a:t>, ZERO);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// 0,1,2,3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xHi16 = _mm_unpacklo_epi16(xHi16, ZERO);        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// 2,3,4,5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*</a:t>
            </a:r>
            <a:r>
              <a:rPr lang="en-US" sz="2400" dirty="0" err="1">
                <a:latin typeface="Consolas" panose="020B0609020204030204" pitchFamily="49" charset="0"/>
              </a:rPr>
              <a:t>outXLo</a:t>
            </a:r>
            <a:r>
              <a:rPr lang="en-US" sz="2400" dirty="0">
                <a:latin typeface="Consolas" panose="020B0609020204030204" pitchFamily="49" charset="0"/>
              </a:rPr>
              <a:t> = _</a:t>
            </a:r>
            <a:r>
              <a:rPr lang="en-US" sz="2400" dirty="0" err="1">
                <a:latin typeface="Consolas" panose="020B0609020204030204" pitchFamily="49" charset="0"/>
              </a:rPr>
              <a:t>mm_mul_ps</a:t>
            </a:r>
            <a:r>
              <a:rPr lang="en-US" sz="2400" dirty="0">
                <a:latin typeface="Consolas" panose="020B0609020204030204" pitchFamily="49" charset="0"/>
              </a:rPr>
              <a:t>(_mm_cvtepi32_ps(xLo16), SCALE);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*</a:t>
            </a:r>
            <a:r>
              <a:rPr lang="en-US" sz="2400" dirty="0" err="1">
                <a:latin typeface="Consolas" panose="020B0609020204030204" pitchFamily="49" charset="0"/>
              </a:rPr>
              <a:t>outXHi</a:t>
            </a:r>
            <a:r>
              <a:rPr lang="en-US" sz="2400" dirty="0">
                <a:latin typeface="Consolas" panose="020B0609020204030204" pitchFamily="49" charset="0"/>
              </a:rPr>
              <a:t> = _</a:t>
            </a:r>
            <a:r>
              <a:rPr lang="en-US" sz="2400" dirty="0" err="1">
                <a:latin typeface="Consolas" panose="020B0609020204030204" pitchFamily="49" charset="0"/>
              </a:rPr>
              <a:t>mm_mul_ps</a:t>
            </a:r>
            <a:r>
              <a:rPr lang="en-US" sz="2400" dirty="0">
                <a:latin typeface="Consolas" panose="020B0609020204030204" pitchFamily="49" charset="0"/>
              </a:rPr>
              <a:t>(_mm_cvtepi32_ps(xHi16), SCALE);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7737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66173-14A4-4600-BF02-5A91B9795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to Float Tri Strip: AVX2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2CAEA-36CF-4A3C-B1E3-72526A29C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2B91AF"/>
                </a:solidFill>
                <a:latin typeface="Consolas" panose="020B0609020204030204" pitchFamily="49" charset="0"/>
              </a:rPr>
              <a:t>__m256</a:t>
            </a:r>
            <a:r>
              <a:rPr lang="en-US" sz="1800" dirty="0">
                <a:latin typeface="Consolas" panose="020B0609020204030204" pitchFamily="49" charset="0"/>
              </a:rPr>
              <a:t> SCALE = _mm256_set1_ps(0.125f);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solidFill>
                  <a:srgbClr val="2B91AF"/>
                </a:solidFill>
                <a:latin typeface="Consolas" panose="020B0609020204030204" pitchFamily="49" charset="0"/>
              </a:rPr>
              <a:t>__m256i</a:t>
            </a:r>
            <a:r>
              <a:rPr lang="en-US" sz="1800" dirty="0">
                <a:latin typeface="Consolas" panose="020B0609020204030204" pitchFamily="49" charset="0"/>
              </a:rPr>
              <a:t> xLo16, xHi16;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constexpr</a:t>
            </a:r>
            <a:r>
              <a:rPr lang="en-US" sz="1800" dirty="0">
                <a:latin typeface="Consolas" panose="020B0609020204030204" pitchFamily="49" charset="0"/>
              </a:rPr>
              <a:t> (</a:t>
            </a:r>
            <a:r>
              <a:rPr lang="en-US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sz="1800" dirty="0">
                <a:latin typeface="Consolas" panose="020B0609020204030204" pitchFamily="49" charset="0"/>
              </a:rPr>
              <a:t>(T) == 2)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1800" dirty="0">
                <a:latin typeface="Consolas" panose="020B0609020204030204" pitchFamily="49" charset="0"/>
              </a:rPr>
              <a:t>    xLo16 = _mm256_loadu_si256((</a:t>
            </a:r>
            <a:r>
              <a:rPr lang="it-IT" sz="1800" dirty="0">
                <a:solidFill>
                  <a:srgbClr val="0000FF"/>
                </a:solidFill>
                <a:latin typeface="Consolas" panose="020B0609020204030204" pitchFamily="49" charset="0"/>
              </a:rPr>
              <a:t>__m256i</a:t>
            </a:r>
            <a:r>
              <a:rPr lang="it-IT" sz="1800" dirty="0">
                <a:latin typeface="Consolas" panose="020B0609020204030204" pitchFamily="49" charset="0"/>
              </a:rPr>
              <a:t>*)vals);                 </a:t>
            </a:r>
            <a:r>
              <a:rPr lang="it-IT" sz="1800" dirty="0">
                <a:solidFill>
                  <a:srgbClr val="008000"/>
                </a:solidFill>
                <a:latin typeface="Consolas" panose="020B0609020204030204" pitchFamily="49" charset="0"/>
              </a:rPr>
              <a:t>// 0,1,2,3,4,5,6,7,8,9,a,b,c,d,e,f</a:t>
            </a:r>
            <a:endParaRPr lang="it-IT" sz="1800" dirty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xLo16 = _mm256_permute4x64_epi64(xLo16, 0b10010100);        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// 0,1,2,3,4,5,6,7,4,5,6,7,8,9,a,b</a:t>
            </a: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}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US" sz="18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1800" dirty="0">
                <a:solidFill>
                  <a:srgbClr val="0000FF"/>
                </a:solidFill>
                <a:latin typeface="Consolas" panose="020B0609020204030204" pitchFamily="49" charset="0"/>
              </a:rPr>
              <a:t>    __m128i</a:t>
            </a:r>
            <a:r>
              <a:rPr lang="it-IT" sz="1800" dirty="0">
                <a:latin typeface="Consolas" panose="020B0609020204030204" pitchFamily="49" charset="0"/>
              </a:rPr>
              <a:t> xLo8 = _mm_loadu_si128((</a:t>
            </a:r>
            <a:r>
              <a:rPr lang="it-IT" sz="1800" dirty="0">
                <a:solidFill>
                  <a:srgbClr val="0000FF"/>
                </a:solidFill>
                <a:latin typeface="Consolas" panose="020B0609020204030204" pitchFamily="49" charset="0"/>
              </a:rPr>
              <a:t>__m128i</a:t>
            </a:r>
            <a:r>
              <a:rPr lang="it-IT" sz="1800" dirty="0">
                <a:latin typeface="Consolas" panose="020B0609020204030204" pitchFamily="49" charset="0"/>
              </a:rPr>
              <a:t>*)vals);             </a:t>
            </a:r>
            <a:r>
              <a:rPr lang="it-IT" sz="1800" dirty="0">
                <a:solidFill>
                  <a:srgbClr val="008000"/>
                </a:solidFill>
                <a:latin typeface="Consolas" panose="020B0609020204030204" pitchFamily="49" charset="0"/>
              </a:rPr>
              <a:t>// 0,1,2,3,4,5,6,7,8,9,a,b,c,d,e,f</a:t>
            </a:r>
            <a:endParaRPr lang="it-IT" sz="1800" dirty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it-IT" sz="1800" dirty="0">
                <a:latin typeface="Consolas" panose="020B0609020204030204" pitchFamily="49" charset="0"/>
              </a:rPr>
              <a:t>    xLo16 = _mm256_castsi128_si256(pl128);                      </a:t>
            </a:r>
            <a:r>
              <a:rPr lang="it-IT" sz="1800" dirty="0">
                <a:solidFill>
                  <a:srgbClr val="008000"/>
                </a:solidFill>
                <a:latin typeface="Consolas" panose="020B0609020204030204" pitchFamily="49" charset="0"/>
              </a:rPr>
              <a:t>// 0,1,2,3,4,5,6,7,8,9,a,b,c,d,e,f,0...</a:t>
            </a:r>
            <a:endParaRPr lang="it-IT" sz="1800" dirty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pt-BR" sz="1800" dirty="0">
                <a:solidFill>
                  <a:srgbClr val="008000"/>
                </a:solidFill>
                <a:latin typeface="Consolas" panose="020B0609020204030204" pitchFamily="49" charset="0"/>
              </a:rPr>
              <a:t>    // -&gt; 0,1,2,3,4,5,6,7,0,1,2,3,4,5,6,7,4,5,6,7,8,9,a,b,4,5,6,7,8,9,a,b</a:t>
            </a:r>
            <a:endParaRPr lang="pt-BR" sz="1800" dirty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xLo16 = _mm256_permutevar8x32_epi32(xLo16, _mm256_set_epi32(2, 1, 2, 1, 1, 0, 1, 0));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1800" dirty="0">
                <a:latin typeface="Consolas" panose="020B0609020204030204" pitchFamily="49" charset="0"/>
              </a:rPr>
              <a:t>    xLo16 = _mm256_unpacklo_epi8(xLo16, _mm256_setzero_si256()); </a:t>
            </a:r>
            <a:r>
              <a:rPr lang="it-IT" sz="1800" dirty="0">
                <a:solidFill>
                  <a:srgbClr val="008000"/>
                </a:solidFill>
                <a:latin typeface="Consolas" panose="020B0609020204030204" pitchFamily="49" charset="0"/>
              </a:rPr>
              <a:t>// 0,1,2,3,4,5,6,7,4,5,6,7,8,9,a,b</a:t>
            </a:r>
            <a:endParaRPr lang="it-IT" sz="1800" dirty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xHi16 = _mm256_shuffle_epi32(xLo16, </a:t>
            </a:r>
            <a:r>
              <a:rPr lang="en-US" sz="1800" dirty="0">
                <a:solidFill>
                  <a:srgbClr val="6F008A"/>
                </a:solidFill>
                <a:latin typeface="Consolas" panose="020B0609020204030204" pitchFamily="49" charset="0"/>
              </a:rPr>
              <a:t>_MM_SHUFFLE</a:t>
            </a:r>
            <a:r>
              <a:rPr lang="en-US" sz="1800" dirty="0">
                <a:latin typeface="Consolas" panose="020B0609020204030204" pitchFamily="49" charset="0"/>
              </a:rPr>
              <a:t>(0, 0, 2, 1));     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// 2,3,4,5,0,1,0,1,6,7,8,9,4,5,4,5</a:t>
            </a: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it-IT" sz="1800" dirty="0">
                <a:latin typeface="Consolas" panose="020B0609020204030204" pitchFamily="49" charset="0"/>
              </a:rPr>
              <a:t>xLo16 = _mm256_unpacklo_epi16(xLo16, _mm256_setzero_si256());     </a:t>
            </a:r>
            <a:r>
              <a:rPr lang="it-IT" sz="1800" dirty="0">
                <a:solidFill>
                  <a:srgbClr val="008000"/>
                </a:solidFill>
                <a:latin typeface="Consolas" panose="020B0609020204030204" pitchFamily="49" charset="0"/>
              </a:rPr>
              <a:t>// 0,1,2,3,4,5,6,7</a:t>
            </a:r>
            <a:endParaRPr lang="it-IT" sz="1800" dirty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it-IT" sz="1800" dirty="0">
                <a:latin typeface="Consolas" panose="020B0609020204030204" pitchFamily="49" charset="0"/>
              </a:rPr>
              <a:t>xHi16 = _mm256_unpacklo_epi16(xHi16, _mm256_setzero_si256());     </a:t>
            </a:r>
            <a:r>
              <a:rPr lang="it-IT" sz="1800" dirty="0">
                <a:solidFill>
                  <a:srgbClr val="008000"/>
                </a:solidFill>
                <a:latin typeface="Consolas" panose="020B0609020204030204" pitchFamily="49" charset="0"/>
              </a:rPr>
              <a:t>// 2,3,4,5,6,7,8,9</a:t>
            </a:r>
            <a:endParaRPr lang="it-IT" sz="1800" dirty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*</a:t>
            </a:r>
            <a:r>
              <a:rPr lang="en-US" sz="1800" dirty="0" err="1">
                <a:latin typeface="Consolas" panose="020B0609020204030204" pitchFamily="49" charset="0"/>
              </a:rPr>
              <a:t>outXLo</a:t>
            </a:r>
            <a:r>
              <a:rPr lang="en-US" sz="1800" dirty="0">
                <a:latin typeface="Consolas" panose="020B0609020204030204" pitchFamily="49" charset="0"/>
              </a:rPr>
              <a:t> = _mm256_mul_ps(_mm256_cvtepi32_ps(xLo16), SCALE);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*</a:t>
            </a:r>
            <a:r>
              <a:rPr lang="en-US" sz="1800" dirty="0" err="1">
                <a:latin typeface="Consolas" panose="020B0609020204030204" pitchFamily="49" charset="0"/>
              </a:rPr>
              <a:t>outXHi</a:t>
            </a:r>
            <a:r>
              <a:rPr lang="en-US" sz="1800" dirty="0">
                <a:latin typeface="Consolas" panose="020B0609020204030204" pitchFamily="49" charset="0"/>
              </a:rPr>
              <a:t> = _mm256_mul_ps(_mm256_cvtepi32_ps(xHi16), SCALE);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60553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6DF4A-A242-4159-945A-2AAB83153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Compressed Tri Strip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F0F80-12E5-41CD-BF7C-8B6F7FA40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Fixed Point Tri Strips</a:t>
            </a:r>
          </a:p>
          <a:p>
            <a:pPr lvl="1"/>
            <a:r>
              <a:rPr lang="en-US" dirty="0"/>
              <a:t>~75% size reduction</a:t>
            </a:r>
          </a:p>
          <a:p>
            <a:pPr lvl="1"/>
            <a:r>
              <a:rPr lang="en-US" dirty="0"/>
              <a:t>~68% speedup</a:t>
            </a:r>
          </a:p>
          <a:p>
            <a:pPr lvl="1"/>
            <a:endParaRPr lang="en-US" dirty="0"/>
          </a:p>
          <a:p>
            <a:r>
              <a:rPr lang="en-US" dirty="0"/>
              <a:t>We have a winner</a:t>
            </a:r>
          </a:p>
        </p:txBody>
      </p:sp>
    </p:spTree>
    <p:extLst>
      <p:ext uri="{BB962C8B-B14F-4D97-AF65-F5344CB8AC3E}">
        <p14:creationId xmlns:p14="http://schemas.microsoft.com/office/powerpoint/2010/main" val="3476236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73413-4DD5-4FFB-8A57-878FE774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94A25-D558-4E9C-B790-A218E016E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Impetus</a:t>
            </a:r>
          </a:p>
          <a:p>
            <a:r>
              <a:rPr lang="en-US" dirty="0"/>
              <a:t>Triangle Formats</a:t>
            </a:r>
          </a:p>
          <a:p>
            <a:r>
              <a:rPr lang="en-US" dirty="0"/>
              <a:t>AABB Tree Construction and Structure</a:t>
            </a:r>
          </a:p>
          <a:p>
            <a:r>
              <a:rPr lang="en-US" dirty="0"/>
              <a:t>Fine Tuning Optimization</a:t>
            </a:r>
          </a:p>
        </p:txBody>
      </p:sp>
    </p:spTree>
    <p:extLst>
      <p:ext uri="{BB962C8B-B14F-4D97-AF65-F5344CB8AC3E}">
        <p14:creationId xmlns:p14="http://schemas.microsoft.com/office/powerpoint/2010/main" val="1851228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4D0FF-60D1-4BCA-B279-41E414B27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Chunk: The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7ABC3-D318-4251-80E8-55C54F6D5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Trees now ~39% of our data</a:t>
            </a:r>
          </a:p>
          <a:p>
            <a:pPr lvl="1"/>
            <a:r>
              <a:rPr lang="en-US" dirty="0"/>
              <a:t>Up from ~9%</a:t>
            </a:r>
          </a:p>
          <a:p>
            <a:r>
              <a:rPr lang="en-US" dirty="0"/>
              <a:t>Should be plenty of room to optimize them</a:t>
            </a:r>
          </a:p>
        </p:txBody>
      </p:sp>
    </p:spTree>
    <p:extLst>
      <p:ext uri="{BB962C8B-B14F-4D97-AF65-F5344CB8AC3E}">
        <p14:creationId xmlns:p14="http://schemas.microsoft.com/office/powerpoint/2010/main" val="3602517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3A659-EF19-4192-A3C2-D4E189BB2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BVH Tree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ABA7A-A0C8-408A-A98E-1CEE88FF2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Current tree </a:t>
            </a:r>
          </a:p>
          <a:p>
            <a:pPr lvl="1"/>
            <a:r>
              <a:rPr lang="en-US" sz="4400" dirty="0"/>
              <a:t>32-bit index per triangle/child node offset</a:t>
            </a:r>
          </a:p>
          <a:p>
            <a:pPr lvl="1"/>
            <a:r>
              <a:rPr lang="en-US" sz="4400" dirty="0"/>
              <a:t>Only models &gt;= 256 triangles</a:t>
            </a:r>
          </a:p>
          <a:p>
            <a:pPr lvl="1"/>
            <a:r>
              <a:rPr lang="en-US" sz="4400" dirty="0"/>
              <a:t>F32 AABB bounds</a:t>
            </a:r>
          </a:p>
          <a:p>
            <a:pPr lvl="1"/>
            <a:r>
              <a:rPr lang="en-US" sz="4400" dirty="0"/>
              <a:t>No bounds for leaf nodes</a:t>
            </a:r>
          </a:p>
          <a:p>
            <a:pPr lvl="1"/>
            <a:r>
              <a:rPr lang="en-US" sz="4400" dirty="0"/>
              <a:t>32-bit node structure</a:t>
            </a:r>
          </a:p>
          <a:p>
            <a:pPr lvl="1"/>
            <a:r>
              <a:rPr lang="en-US" sz="4400" dirty="0"/>
              <a:t>Each node is up to 8 wide</a:t>
            </a:r>
          </a:p>
        </p:txBody>
      </p:sp>
    </p:spTree>
    <p:extLst>
      <p:ext uri="{BB962C8B-B14F-4D97-AF65-F5344CB8AC3E}">
        <p14:creationId xmlns:p14="http://schemas.microsoft.com/office/powerpoint/2010/main" val="2142237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E8FA2-E140-4068-86FE-99CE45D1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Run-Length Leaf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5F4E6-883D-48CF-80F4-72B9F5E03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Dealing with index trees</a:t>
            </a:r>
          </a:p>
          <a:p>
            <a:r>
              <a:rPr lang="en-US" dirty="0"/>
              <a:t>Sort data to tree order</a:t>
            </a:r>
          </a:p>
          <a:p>
            <a:pPr lvl="1"/>
            <a:r>
              <a:rPr lang="en-US" dirty="0"/>
              <a:t>More cache friendly</a:t>
            </a:r>
          </a:p>
          <a:p>
            <a:r>
              <a:rPr lang="en-US" dirty="0"/>
              <a:t>Leaf data now sequential</a:t>
            </a:r>
          </a:p>
          <a:p>
            <a:r>
              <a:rPr lang="en-US" dirty="0"/>
              <a:t>Only need store index of first child</a:t>
            </a:r>
          </a:p>
          <a:p>
            <a:r>
              <a:rPr lang="en-US" dirty="0">
                <a:latin typeface="Consolas" panose="020B0609020204030204" pitchFamily="49" charset="0"/>
              </a:rPr>
              <a:t>node-&gt;</a:t>
            </a:r>
            <a:r>
              <a:rPr lang="en-US" dirty="0" err="1">
                <a:latin typeface="Consolas" panose="020B0609020204030204" pitchFamily="49" charset="0"/>
              </a:rPr>
              <a:t>leafs</a:t>
            </a:r>
            <a:r>
              <a:rPr lang="en-US" dirty="0">
                <a:latin typeface="Consolas" panose="020B0609020204030204" pitchFamily="49" charset="0"/>
              </a:rPr>
              <a:t>[c]</a:t>
            </a:r>
            <a:r>
              <a:rPr lang="en-US" dirty="0"/>
              <a:t> ➞ </a:t>
            </a:r>
            <a:r>
              <a:rPr lang="en-US" dirty="0">
                <a:latin typeface="Consolas" panose="020B0609020204030204" pitchFamily="49" charset="0"/>
              </a:rPr>
              <a:t>node-&gt;</a:t>
            </a:r>
            <a:r>
              <a:rPr lang="en-US" dirty="0" err="1">
                <a:latin typeface="Consolas" panose="020B0609020204030204" pitchFamily="49" charset="0"/>
              </a:rPr>
              <a:t>firstLeaf</a:t>
            </a:r>
            <a:r>
              <a:rPr lang="en-US" dirty="0">
                <a:latin typeface="Consolas" panose="020B0609020204030204" pitchFamily="49" charset="0"/>
              </a:rPr>
              <a:t> + c</a:t>
            </a:r>
          </a:p>
          <a:p>
            <a:r>
              <a:rPr lang="en-US" dirty="0"/>
              <a:t>Free ~80% reduction in leaf data</a:t>
            </a:r>
          </a:p>
        </p:txBody>
      </p:sp>
    </p:spTree>
    <p:extLst>
      <p:ext uri="{BB962C8B-B14F-4D97-AF65-F5344CB8AC3E}">
        <p14:creationId xmlns:p14="http://schemas.microsoft.com/office/powerpoint/2010/main" val="1716530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0E5F4-2BC1-4B53-9D1B-21B755A71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AABB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51E87-A025-4435-9B33-140846378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Scale unpacking 8 bit fixed cheap</a:t>
            </a:r>
          </a:p>
          <a:p>
            <a:r>
              <a:rPr lang="en-US" dirty="0"/>
              <a:t>AABBs only need to contain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nextafterf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 is your friend</a:t>
            </a:r>
          </a:p>
          <a:p>
            <a:r>
              <a:rPr lang="en-US" dirty="0"/>
              <a:t>Store all bounds as 8 bit [0,1)</a:t>
            </a:r>
          </a:p>
          <a:p>
            <a:r>
              <a:rPr lang="en-US" dirty="0"/>
              <a:t>Slightly looser bounds-75% data reduction</a:t>
            </a:r>
          </a:p>
          <a:p>
            <a:pPr lvl="1"/>
            <a:r>
              <a:rPr lang="en-US" dirty="0"/>
              <a:t>More cache efficient trees</a:t>
            </a:r>
          </a:p>
        </p:txBody>
      </p:sp>
    </p:spTree>
    <p:extLst>
      <p:ext uri="{BB962C8B-B14F-4D97-AF65-F5344CB8AC3E}">
        <p14:creationId xmlns:p14="http://schemas.microsoft.com/office/powerpoint/2010/main" val="9793829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639DB-12D6-4ED5-92F7-3EA6E55FF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Packing the Node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DC358-DCFC-4889-9333-83FB817C8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Node was 32bits overhead</a:t>
            </a:r>
          </a:p>
          <a:p>
            <a:pPr lvl="1"/>
            <a:r>
              <a:rPr lang="en-US" dirty="0"/>
              <a:t>1bit is leaf, 4bit child count, 27bit mask</a:t>
            </a:r>
          </a:p>
          <a:p>
            <a:r>
              <a:rPr lang="en-US" dirty="0"/>
              <a:t>Mask not used</a:t>
            </a:r>
          </a:p>
          <a:p>
            <a:r>
              <a:rPr lang="en-US" dirty="0"/>
              <a:t>Child count can be 3bits with a 1 bias</a:t>
            </a:r>
          </a:p>
          <a:p>
            <a:r>
              <a:rPr lang="en-US" dirty="0"/>
              <a:t>Node now 8bits overhead</a:t>
            </a:r>
          </a:p>
          <a:p>
            <a:pPr lvl="1"/>
            <a:r>
              <a:rPr lang="en-US" dirty="0"/>
              <a:t>2bits u8,u16,u32, or u64 offsets</a:t>
            </a:r>
          </a:p>
          <a:p>
            <a:pPr lvl="1"/>
            <a:r>
              <a:rPr lang="en-US" dirty="0"/>
              <a:t>2bits u8,u16,u32, or u64 offset scale</a:t>
            </a:r>
          </a:p>
        </p:txBody>
      </p:sp>
    </p:spTree>
    <p:extLst>
      <p:ext uri="{BB962C8B-B14F-4D97-AF65-F5344CB8AC3E}">
        <p14:creationId xmlns:p14="http://schemas.microsoft.com/office/powerpoint/2010/main" val="1441079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2B16-A5D0-4582-95A1-5B3C8921B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 Structure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BF4CE-4303-4EE8-9D5B-47B4B3695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2133600"/>
            <a:ext cx="6959600" cy="7010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2B91AF"/>
                </a:solidFill>
                <a:latin typeface="Consolas" panose="020B0609020204030204" pitchFamily="49" charset="0"/>
              </a:rPr>
              <a:t>OldNode</a:t>
            </a:r>
            <a:r>
              <a:rPr lang="en-US" sz="18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  union</a:t>
            </a:r>
            <a:r>
              <a:rPr lang="en-US" sz="18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2B91AF"/>
                </a:solidFill>
                <a:latin typeface="Consolas" panose="020B0609020204030204" pitchFamily="49" charset="0"/>
              </a:rPr>
              <a:t>    uint32_t</a:t>
            </a:r>
            <a:r>
              <a:rPr lang="en-US" sz="1800" dirty="0">
                <a:latin typeface="Consolas" panose="020B0609020204030204" pitchFamily="49" charset="0"/>
              </a:rPr>
              <a:t> this;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        // &amp;this == &amp;</a:t>
            </a:r>
            <a:r>
              <a:rPr lang="en-US" sz="1800" dirty="0" err="1">
                <a:solidFill>
                  <a:srgbClr val="008000"/>
                </a:solidFill>
                <a:latin typeface="Consolas" panose="020B0609020204030204" pitchFamily="49" charset="0"/>
              </a:rPr>
              <a:t>OldNode</a:t>
            </a: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    struct</a:t>
            </a:r>
            <a:r>
              <a:rPr lang="en-US" sz="18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2B91AF"/>
                </a:solidFill>
                <a:latin typeface="Consolas" panose="020B0609020204030204" pitchFamily="49" charset="0"/>
              </a:rPr>
              <a:t>      uint32_t</a:t>
            </a:r>
            <a:r>
              <a:rPr lang="en-US" sz="1800" dirty="0">
                <a:latin typeface="Consolas" panose="020B0609020204030204" pitchFamily="49" charset="0"/>
              </a:rPr>
              <a:t> leaf : 1;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  // If 1, always 1 offset</a:t>
            </a: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2B91AF"/>
                </a:solidFill>
                <a:latin typeface="Consolas" panose="020B0609020204030204" pitchFamily="49" charset="0"/>
              </a:rPr>
              <a:t>      uint32_t</a:t>
            </a:r>
            <a:r>
              <a:rPr lang="en-US" sz="1800" dirty="0">
                <a:latin typeface="Consolas" panose="020B0609020204030204" pitchFamily="49" charset="0"/>
              </a:rPr>
              <a:t> cc : 4;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    // </a:t>
            </a:r>
            <a:r>
              <a:rPr lang="en-US" sz="1800" dirty="0" err="1">
                <a:solidFill>
                  <a:srgbClr val="008000"/>
                </a:solidFill>
                <a:latin typeface="Consolas" panose="020B0609020204030204" pitchFamily="49" charset="0"/>
              </a:rPr>
              <a:t>childCount</a:t>
            </a: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2B91AF"/>
                </a:solidFill>
                <a:latin typeface="Consolas" panose="020B0609020204030204" pitchFamily="49" charset="0"/>
              </a:rPr>
              <a:t>      uint32_t</a:t>
            </a:r>
            <a:r>
              <a:rPr lang="en-US" sz="1800" dirty="0">
                <a:latin typeface="Consolas" panose="020B0609020204030204" pitchFamily="49" charset="0"/>
              </a:rPr>
              <a:t> mask : 27;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2B91AF"/>
                </a:solidFill>
                <a:latin typeface="Consolas" panose="020B0609020204030204" pitchFamily="49" charset="0"/>
              </a:rPr>
              <a:t>      uint32_t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cOffs</a:t>
            </a:r>
            <a:r>
              <a:rPr lang="en-US" sz="1800" dirty="0">
                <a:latin typeface="Consolas" panose="020B0609020204030204" pitchFamily="49" charset="0"/>
              </a:rPr>
              <a:t>[cc];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 // child = &amp;this + </a:t>
            </a:r>
            <a:r>
              <a:rPr lang="en-US" sz="1800" dirty="0" err="1">
                <a:solidFill>
                  <a:srgbClr val="008000"/>
                </a:solidFill>
                <a:latin typeface="Consolas" panose="020B0609020204030204" pitchFamily="49" charset="0"/>
              </a:rPr>
              <a:t>cOffs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[ci]</a:t>
            </a: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      float</a:t>
            </a:r>
            <a:r>
              <a:rPr lang="en-US" sz="1800" dirty="0">
                <a:latin typeface="Consolas" panose="020B0609020204030204" pitchFamily="49" charset="0"/>
              </a:rPr>
              <a:t> bounds[6][cc];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800" dirty="0" err="1">
                <a:solidFill>
                  <a:srgbClr val="008000"/>
                </a:solidFill>
                <a:latin typeface="Consolas" panose="020B0609020204030204" pitchFamily="49" charset="0"/>
              </a:rPr>
              <a:t>minX,maxX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,...,</a:t>
            </a:r>
            <a:r>
              <a:rPr lang="en-US" sz="1800" dirty="0" err="1">
                <a:solidFill>
                  <a:srgbClr val="008000"/>
                </a:solidFill>
                <a:latin typeface="Consolas" panose="020B0609020204030204" pitchFamily="49" charset="0"/>
              </a:rPr>
              <a:t>maxZ</a:t>
            </a: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};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6AB472-AFE3-4C83-BF09-95C06DC82089}"/>
              </a:ext>
            </a:extLst>
          </p:cNvPr>
          <p:cNvSpPr txBox="1"/>
          <p:nvPr/>
        </p:nvSpPr>
        <p:spPr>
          <a:xfrm>
            <a:off x="7772400" y="2133599"/>
            <a:ext cx="7670800" cy="62581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1279" tIns="81279" rIns="81279" bIns="81279" numCol="1" spcCol="38100" rtlCol="0" anchor="t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2B91AF"/>
                </a:solidFill>
                <a:latin typeface="Consolas" panose="020B0609020204030204" pitchFamily="49" charset="0"/>
              </a:rPr>
              <a:t>NewNode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  static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2B91AF"/>
                </a:solidFill>
                <a:latin typeface="Consolas" panose="020B0609020204030204" pitchFamily="49" charset="0"/>
              </a:rPr>
              <a:t>uint8_t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ccBias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1;</a:t>
            </a:r>
          </a:p>
          <a:p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  union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800" dirty="0">
                <a:solidFill>
                  <a:srgbClr val="2B91AF"/>
                </a:solidFill>
                <a:latin typeface="Consolas" panose="020B0609020204030204" pitchFamily="49" charset="0"/>
              </a:rPr>
              <a:t>    uint8_t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thisNode8;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   // Choose via </a:t>
            </a:r>
            <a:r>
              <a:rPr lang="en-US" sz="1800" dirty="0" err="1">
                <a:solidFill>
                  <a:srgbClr val="008000"/>
                </a:solidFill>
                <a:latin typeface="Consolas" panose="020B0609020204030204" pitchFamily="49" charset="0"/>
              </a:rPr>
              <a:t>offsScale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800" dirty="0">
                <a:solidFill>
                  <a:srgbClr val="2B91AF"/>
                </a:solidFill>
                <a:latin typeface="Consolas" panose="020B0609020204030204" pitchFamily="49" charset="0"/>
              </a:rPr>
              <a:t>    uint16_t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thisNode16;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 // &amp;</a:t>
            </a:r>
            <a:r>
              <a:rPr lang="en-US" sz="1800" dirty="0" err="1">
                <a:solidFill>
                  <a:srgbClr val="008000"/>
                </a:solidFill>
                <a:latin typeface="Consolas" panose="020B0609020204030204" pitchFamily="49" charset="0"/>
              </a:rPr>
              <a:t>thisNode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 == &amp;</a:t>
            </a:r>
            <a:r>
              <a:rPr lang="en-US" sz="1800" dirty="0" err="1">
                <a:solidFill>
                  <a:srgbClr val="008000"/>
                </a:solidFill>
                <a:latin typeface="Consolas" panose="020B0609020204030204" pitchFamily="49" charset="0"/>
              </a:rPr>
              <a:t>NewNode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800" dirty="0">
                <a:solidFill>
                  <a:srgbClr val="2B91AF"/>
                </a:solidFill>
                <a:latin typeface="Consolas" panose="020B0609020204030204" pitchFamily="49" charset="0"/>
              </a:rPr>
              <a:t>    uint32_t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thisNode32;</a:t>
            </a:r>
          </a:p>
          <a:p>
            <a:r>
              <a:rPr lang="en-US" sz="1800" dirty="0">
                <a:solidFill>
                  <a:srgbClr val="2B91AF"/>
                </a:solidFill>
                <a:latin typeface="Consolas" panose="020B0609020204030204" pitchFamily="49" charset="0"/>
              </a:rPr>
              <a:t>    uint64_t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thisNode64;</a:t>
            </a:r>
          </a:p>
          <a:p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    struct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800" dirty="0">
                <a:solidFill>
                  <a:srgbClr val="2B91AF"/>
                </a:solidFill>
                <a:latin typeface="Consolas" panose="020B0609020204030204" pitchFamily="49" charset="0"/>
              </a:rPr>
              <a:t>      uint8_t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leaf : 1;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      // If 1, always 1 offset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800" dirty="0">
                <a:solidFill>
                  <a:srgbClr val="2B91AF"/>
                </a:solidFill>
                <a:latin typeface="Consolas" panose="020B0609020204030204" pitchFamily="49" charset="0"/>
              </a:rPr>
              <a:t>      uint8_t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cc : 3;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        // </a:t>
            </a:r>
            <a:r>
              <a:rPr lang="en-US" sz="1800" dirty="0" err="1">
                <a:solidFill>
                  <a:srgbClr val="008000"/>
                </a:solidFill>
                <a:latin typeface="Consolas" panose="020B0609020204030204" pitchFamily="49" charset="0"/>
              </a:rPr>
              <a:t>childCount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800" dirty="0">
                <a:solidFill>
                  <a:srgbClr val="2B91AF"/>
                </a:solidFill>
                <a:latin typeface="Consolas" panose="020B0609020204030204" pitchFamily="49" charset="0"/>
              </a:rPr>
              <a:t>      uint8_t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offsScale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: 2;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 // 0=8,3=64 for </a:t>
            </a:r>
            <a:r>
              <a:rPr lang="en-US" sz="1800" dirty="0" err="1">
                <a:solidFill>
                  <a:srgbClr val="008000"/>
                </a:solidFill>
                <a:latin typeface="Consolas" panose="020B0609020204030204" pitchFamily="49" charset="0"/>
              </a:rPr>
              <a:t>thisNode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800" dirty="0">
                <a:solidFill>
                  <a:srgbClr val="2B91AF"/>
                </a:solidFill>
                <a:latin typeface="Consolas" panose="020B0609020204030204" pitchFamily="49" charset="0"/>
              </a:rPr>
              <a:t>      uint8_t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offsWidth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: 2;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 // 0=8,3=64 for </a:t>
            </a:r>
            <a:r>
              <a:rPr lang="en-US" sz="1800" dirty="0" err="1">
                <a:solidFill>
                  <a:srgbClr val="008000"/>
                </a:solidFill>
                <a:latin typeface="Consolas" panose="020B0609020204030204" pitchFamily="49" charset="0"/>
              </a:rPr>
              <a:t>cOffs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      union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fr-FR" sz="1800" dirty="0">
                <a:solidFill>
                  <a:srgbClr val="2B91AF"/>
                </a:solidFill>
                <a:latin typeface="Consolas" panose="020B0609020204030204" pitchFamily="49" charset="0"/>
              </a:rPr>
              <a:t>        uint8_t</a:t>
            </a:r>
            <a:r>
              <a:rPr lang="fr-FR" sz="1800" dirty="0">
                <a:solidFill>
                  <a:srgbClr val="000000"/>
                </a:solidFill>
                <a:latin typeface="Consolas" panose="020B0609020204030204" pitchFamily="49" charset="0"/>
              </a:rPr>
              <a:t> cOffs8[</a:t>
            </a:r>
            <a:r>
              <a:rPr lang="fr-FR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cc+ccBias</a:t>
            </a:r>
            <a:r>
              <a:rPr lang="fr-FR" sz="18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  // Choose via </a:t>
            </a:r>
            <a:r>
              <a:rPr lang="en-US" sz="1800" dirty="0" err="1">
                <a:solidFill>
                  <a:srgbClr val="008000"/>
                </a:solidFill>
                <a:latin typeface="Consolas" panose="020B0609020204030204" pitchFamily="49" charset="0"/>
              </a:rPr>
              <a:t>offsWidth</a:t>
            </a:r>
            <a:endParaRPr lang="fr-FR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0" hangingPunct="1">
              <a:buClr>
                <a:srgbClr val="000000"/>
              </a:buClr>
              <a:buSzPct val="75000"/>
            </a:pPr>
            <a:r>
              <a:rPr lang="fr-FR" sz="1800" dirty="0">
                <a:solidFill>
                  <a:srgbClr val="2B91AF"/>
                </a:solidFill>
                <a:latin typeface="Consolas" panose="020B0609020204030204" pitchFamily="49" charset="0"/>
              </a:rPr>
              <a:t>        uint16_t</a:t>
            </a:r>
            <a:r>
              <a:rPr lang="fr-FR" sz="1800" dirty="0">
                <a:solidFill>
                  <a:srgbClr val="000000"/>
                </a:solidFill>
                <a:latin typeface="Consolas" panose="020B0609020204030204" pitchFamily="49" charset="0"/>
              </a:rPr>
              <a:t> cOffs16[</a:t>
            </a:r>
            <a:r>
              <a:rPr lang="fr-FR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cc+ccBias</a:t>
            </a:r>
            <a:r>
              <a:rPr lang="fr-FR" sz="18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// c = &amp;</a:t>
            </a:r>
            <a:r>
              <a:rPr lang="en-US" sz="1800" dirty="0" err="1">
                <a:solidFill>
                  <a:srgbClr val="008000"/>
                </a:solidFill>
                <a:latin typeface="Consolas" panose="020B0609020204030204" pitchFamily="49" charset="0"/>
              </a:rPr>
              <a:t>this+cOffs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[ci]</a:t>
            </a:r>
            <a:endParaRPr lang="fr-FR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fr-FR" sz="1800" dirty="0">
                <a:solidFill>
                  <a:srgbClr val="2B91AF"/>
                </a:solidFill>
                <a:latin typeface="Consolas" panose="020B0609020204030204" pitchFamily="49" charset="0"/>
              </a:rPr>
              <a:t>        uint32_t</a:t>
            </a:r>
            <a:r>
              <a:rPr lang="fr-FR" sz="1800" dirty="0">
                <a:solidFill>
                  <a:srgbClr val="000000"/>
                </a:solidFill>
                <a:latin typeface="Consolas" panose="020B0609020204030204" pitchFamily="49" charset="0"/>
              </a:rPr>
              <a:t> cOffs32[</a:t>
            </a:r>
            <a:r>
              <a:rPr lang="fr-FR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cc+ccBias</a:t>
            </a:r>
            <a:r>
              <a:rPr lang="fr-FR" sz="18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// Always 1 for leaf</a:t>
            </a:r>
            <a:endParaRPr lang="fr-FR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fr-FR" sz="1800" dirty="0">
                <a:solidFill>
                  <a:srgbClr val="2B91AF"/>
                </a:solidFill>
                <a:latin typeface="Consolas" panose="020B0609020204030204" pitchFamily="49" charset="0"/>
              </a:rPr>
              <a:t>        uint64_t</a:t>
            </a:r>
            <a:r>
              <a:rPr lang="fr-FR" sz="1800" dirty="0">
                <a:solidFill>
                  <a:srgbClr val="000000"/>
                </a:solidFill>
                <a:latin typeface="Consolas" panose="020B0609020204030204" pitchFamily="49" charset="0"/>
              </a:rPr>
              <a:t> cOffs64[</a:t>
            </a:r>
            <a:r>
              <a:rPr lang="fr-FR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cc+ccBias</a:t>
            </a:r>
            <a:r>
              <a:rPr lang="fr-FR" sz="18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    };</a:t>
            </a:r>
          </a:p>
          <a:p>
            <a:r>
              <a:rPr lang="fr-FR" sz="1800" dirty="0">
                <a:solidFill>
                  <a:srgbClr val="2B91AF"/>
                </a:solidFill>
                <a:latin typeface="Consolas" panose="020B0609020204030204" pitchFamily="49" charset="0"/>
              </a:rPr>
              <a:t>      uint8_t</a:t>
            </a:r>
            <a:r>
              <a:rPr lang="fr-FR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bounds</a:t>
            </a:r>
            <a:r>
              <a:rPr lang="fr-FR" sz="1800" dirty="0">
                <a:solidFill>
                  <a:srgbClr val="000000"/>
                </a:solidFill>
                <a:latin typeface="Consolas" panose="020B0609020204030204" pitchFamily="49" charset="0"/>
              </a:rPr>
              <a:t>[6][</a:t>
            </a:r>
            <a:r>
              <a:rPr lang="fr-FR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cc+ccBias</a:t>
            </a:r>
            <a:r>
              <a:rPr lang="fr-FR" sz="18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 // [0,1)</a:t>
            </a:r>
            <a:endParaRPr lang="fr-FR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  };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};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1F497D"/>
              </a:solidFill>
              <a:effectLst/>
              <a:uFillTx/>
              <a:sym typeface="Verdan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7B5DEA-C1E3-4687-854D-DFC6A624AC3A}"/>
                  </a:ext>
                </a:extLst>
              </p:cNvPr>
              <p:cNvSpPr txBox="1"/>
              <p:nvPr/>
            </p:nvSpPr>
            <p:spPr>
              <a:xfrm>
                <a:off x="812800" y="5772150"/>
                <a:ext cx="6959600" cy="33957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81279" tIns="81279" rIns="81279" bIns="81279" numCol="1" spcCol="38100" rtlCol="0" anchor="t">
                <a:spAutoFit/>
              </a:bodyPr>
              <a:lstStyle/>
              <a:p>
                <a:pPr marR="0" algn="l" defTabSz="16256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</a:pPr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uFillTx/>
                    <a:sym typeface="Verdana"/>
                  </a:rPr>
                  <a:t>Old Node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</a:rPr>
                  <a:t>Node size: 228bytes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uFillTx/>
                    <a:sym typeface="Verdana"/>
                  </a:rPr>
                  <a:t>Leaf size: 36bytes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Verdana"/>
                      </a:rPr>
                      <m:t>←</m:t>
                    </m:r>
                  </m:oMath>
                </a14:m>
                <a:r>
                  <a:rPr kumimoji="0" lang="en-US" sz="2800" b="0" i="0" u="none" strike="noStrike" cap="none" spc="0" normalizeH="0" dirty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uFillTx/>
                    <a:sym typeface="Verdana"/>
                  </a:rPr>
                  <a:t> No Bounds</a:t>
                </a:r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FillTx/>
                  <a:sym typeface="Verdana"/>
                </a:endParaRPr>
              </a:p>
              <a:p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</a:rPr>
                  <a:t>New Node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uFillTx/>
                    <a:sym typeface="Verdana"/>
                  </a:rPr>
                  <a:t>Node size:</a:t>
                </a:r>
                <a:r>
                  <a:rPr kumimoji="0" lang="en-US" sz="2800" b="0" i="0" u="none" strike="noStrike" cap="none" spc="0" normalizeH="0" dirty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uFillTx/>
                    <a:sym typeface="Verdana"/>
                  </a:rPr>
                  <a:t> [57,81]bytes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2800" baseline="0" dirty="0">
                    <a:solidFill>
                      <a:schemeClr val="tx1">
                        <a:lumMod val="50000"/>
                      </a:schemeClr>
                    </a:solidFill>
                  </a:rPr>
                  <a:t>Leaf</a:t>
                </a:r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</a:rPr>
                  <a:t> size: [50,51]bytes</a:t>
                </a:r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FillTx/>
                  <a:sym typeface="Verdana"/>
                </a:endParaRPr>
              </a:p>
              <a:p>
                <a:pPr marL="0" marR="0" indent="0" algn="l" defTabSz="16256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Verdana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7B5DEA-C1E3-4687-854D-DFC6A624A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0" y="5772150"/>
                <a:ext cx="6959600" cy="3395799"/>
              </a:xfrm>
              <a:prstGeom prst="rect">
                <a:avLst/>
              </a:prstGeom>
              <a:blipFill>
                <a:blip r:embed="rId3"/>
                <a:stretch>
                  <a:fillRect l="-1926" t="-89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4897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A6587-5423-410E-8A60-65024FAA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BVH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34B5-D4D6-44C9-85AE-DABD5B308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Adaptive width child node/leaf offsets</a:t>
            </a:r>
          </a:p>
          <a:p>
            <a:r>
              <a:rPr lang="en-US" dirty="0"/>
              <a:t>Run-length compressed leaf indices</a:t>
            </a:r>
          </a:p>
          <a:p>
            <a:r>
              <a:rPr lang="en-US" dirty="0"/>
              <a:t>8bit fixed node bounds (including leaves)</a:t>
            </a:r>
          </a:p>
          <a:p>
            <a:r>
              <a:rPr lang="en-US" dirty="0"/>
              <a:t>8bit node structure</a:t>
            </a:r>
          </a:p>
          <a:p>
            <a:r>
              <a:rPr lang="en-US" dirty="0"/>
              <a:t>Each node is up to 8 wide</a:t>
            </a:r>
          </a:p>
          <a:p>
            <a:r>
              <a:rPr lang="en-US" dirty="0"/>
              <a:t>Used for all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908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509E3-05DE-45C1-AF85-9AF61B309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Trees, New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6BE80-6306-4647-9CD1-745970446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Fixed Point Tri Strips w/ Tweaked Trees</a:t>
            </a:r>
          </a:p>
          <a:p>
            <a:pPr lvl="1"/>
            <a:r>
              <a:rPr lang="en-US" dirty="0"/>
              <a:t>~78% size reduction</a:t>
            </a:r>
          </a:p>
          <a:p>
            <a:pPr lvl="1"/>
            <a:r>
              <a:rPr lang="en-US" dirty="0"/>
              <a:t>~99% speedup</a:t>
            </a:r>
          </a:p>
        </p:txBody>
      </p:sp>
    </p:spTree>
    <p:extLst>
      <p:ext uri="{BB962C8B-B14F-4D97-AF65-F5344CB8AC3E}">
        <p14:creationId xmlns:p14="http://schemas.microsoft.com/office/powerpoint/2010/main" val="27299659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4F87A-0336-42EC-9405-F88C21D58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One More Pass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1193E-D020-4CE9-BD1E-DC91B7917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final look at overhead</a:t>
            </a:r>
          </a:p>
          <a:p>
            <a:pPr lvl="1"/>
            <a:r>
              <a:rPr lang="en-US" dirty="0"/>
              <a:t>Searching for remaining fruit</a:t>
            </a:r>
          </a:p>
        </p:txBody>
      </p:sp>
    </p:spTree>
    <p:extLst>
      <p:ext uri="{BB962C8B-B14F-4D97-AF65-F5344CB8AC3E}">
        <p14:creationId xmlns:p14="http://schemas.microsoft.com/office/powerpoint/2010/main" val="3413462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92CCA-0DA4-4FD6-8A1B-C183EB11A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Tweaks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0DB49-5FE7-4228-B2DF-5A045C822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2133600"/>
            <a:ext cx="14630400" cy="2758440"/>
          </a:xfrm>
        </p:spPr>
        <p:txBody>
          <a:bodyPr/>
          <a:lstStyle/>
          <a:p>
            <a:r>
              <a:rPr lang="en-US" dirty="0"/>
              <a:t>Needed a 20bit structure per tri patch</a:t>
            </a:r>
          </a:p>
          <a:p>
            <a:r>
              <a:rPr lang="en-US" dirty="0"/>
              <a:t>20bit = 32bits</a:t>
            </a:r>
          </a:p>
          <a:p>
            <a:r>
              <a:rPr lang="en-US" dirty="0"/>
              <a:t>12 bits of wasted padding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B1FF07-B8AA-4150-B6E3-563706CE04C5}"/>
              </a:ext>
            </a:extLst>
          </p:cNvPr>
          <p:cNvSpPr txBox="1"/>
          <p:nvPr/>
        </p:nvSpPr>
        <p:spPr>
          <a:xfrm>
            <a:off x="812800" y="5600312"/>
            <a:ext cx="5473700" cy="19338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1279" tIns="81279" rIns="81279" bIns="81279" numCol="1" spcCol="38100" rtlCol="0" anchor="t">
            <a:spAutoFit/>
          </a:bodyPr>
          <a:lstStyle/>
          <a:p>
            <a:r>
              <a:rPr lang="en-US" sz="2300" dirty="0" err="1">
                <a:solidFill>
                  <a:srgbClr val="0000FF"/>
                </a:solidFill>
                <a:latin typeface="Consolas" panose="020B0609020204030204" pitchFamily="49" charset="0"/>
              </a:rPr>
              <a:t>enum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dirty="0" err="1">
                <a:solidFill>
                  <a:srgbClr val="2B91AF"/>
                </a:solidFill>
                <a:latin typeface="Consolas" panose="020B0609020204030204" pitchFamily="49" charset="0"/>
              </a:rPr>
              <a:t>TriPatchType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sz="2300" dirty="0">
                <a:solidFill>
                  <a:srgbClr val="2B91AF"/>
                </a:solidFill>
                <a:latin typeface="Consolas" panose="020B0609020204030204" pitchFamily="49" charset="0"/>
              </a:rPr>
              <a:t>uint32_t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2300" dirty="0">
                <a:solidFill>
                  <a:srgbClr val="2F4F4F"/>
                </a:solidFill>
                <a:latin typeface="Consolas" panose="020B0609020204030204" pitchFamily="49" charset="0"/>
              </a:rPr>
              <a:t>    STRIP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2300" dirty="0">
                <a:solidFill>
                  <a:srgbClr val="2F4F4F"/>
                </a:solidFill>
                <a:latin typeface="Consolas" panose="020B0609020204030204" pitchFamily="49" charset="0"/>
              </a:rPr>
              <a:t>    LIST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2300" dirty="0">
                <a:solidFill>
                  <a:srgbClr val="2F4F4F"/>
                </a:solidFill>
                <a:latin typeface="Consolas" panose="020B0609020204030204" pitchFamily="49" charset="0"/>
              </a:rPr>
              <a:t>    COUNT</a:t>
            </a:r>
            <a:endParaRPr lang="en-US" sz="2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kumimoji="0" lang="en-US" sz="2300" b="0" i="0" u="none" strike="noStrike" cap="none" spc="0" normalizeH="0" baseline="0" dirty="0">
              <a:ln>
                <a:noFill/>
              </a:ln>
              <a:solidFill>
                <a:srgbClr val="1F497D"/>
              </a:solidFill>
              <a:effectLst/>
              <a:uFillTx/>
              <a:sym typeface="Verdan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2AB535-5DF1-48F2-96AB-724074748AA3}"/>
              </a:ext>
            </a:extLst>
          </p:cNvPr>
          <p:cNvSpPr txBox="1"/>
          <p:nvPr/>
        </p:nvSpPr>
        <p:spPr>
          <a:xfrm>
            <a:off x="6286500" y="5246370"/>
            <a:ext cx="9156700" cy="30110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1279" tIns="81279" rIns="81279" bIns="81279" numCol="1" spcCol="38100" rtlCol="0" anchor="t">
            <a:spAutoFit/>
          </a:bodyPr>
          <a:lstStyle/>
          <a:p>
            <a:r>
              <a:rPr lang="en-US" sz="23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dirty="0" err="1">
                <a:solidFill>
                  <a:srgbClr val="2B91AF"/>
                </a:solidFill>
                <a:latin typeface="Consolas" panose="020B0609020204030204" pitchFamily="49" charset="0"/>
              </a:rPr>
              <a:t>TriPatch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2300" dirty="0">
                <a:solidFill>
                  <a:srgbClr val="0000FF"/>
                </a:solidFill>
                <a:latin typeface="Consolas" panose="020B0609020204030204" pitchFamily="49" charset="0"/>
              </a:rPr>
              <a:t>    static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dirty="0">
                <a:solidFill>
                  <a:srgbClr val="2B91AF"/>
                </a:solidFill>
                <a:latin typeface="Consolas" panose="020B0609020204030204" pitchFamily="49" charset="0"/>
              </a:rPr>
              <a:t>uint32_t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tcBias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= 1;</a:t>
            </a:r>
          </a:p>
          <a:p>
            <a:r>
              <a:rPr lang="de-DE" sz="2300" dirty="0">
                <a:solidFill>
                  <a:srgbClr val="2B91AF"/>
                </a:solidFill>
                <a:latin typeface="Consolas" panose="020B0609020204030204" pitchFamily="49" charset="0"/>
              </a:rPr>
              <a:t>    uint32_t</a:t>
            </a:r>
            <a:r>
              <a:rPr lang="de-DE" sz="2300" dirty="0">
                <a:solidFill>
                  <a:srgbClr val="000000"/>
                </a:solidFill>
                <a:latin typeface="Consolas" panose="020B0609020204030204" pitchFamily="49" charset="0"/>
              </a:rPr>
              <a:t> firstVert :14; </a:t>
            </a:r>
            <a:r>
              <a:rPr lang="de-DE" sz="2300" dirty="0">
                <a:solidFill>
                  <a:srgbClr val="008000"/>
                </a:solidFill>
                <a:latin typeface="Consolas" panose="020B0609020204030204" pitchFamily="49" charset="0"/>
              </a:rPr>
              <a:t>// Max 16k verts/model</a:t>
            </a:r>
            <a:endParaRPr lang="de-DE" sz="2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300" dirty="0">
                <a:solidFill>
                  <a:srgbClr val="2B91AF"/>
                </a:solidFill>
                <a:latin typeface="Consolas" panose="020B0609020204030204" pitchFamily="49" charset="0"/>
              </a:rPr>
              <a:t>    uint32_t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triCount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 : 4; </a:t>
            </a:r>
            <a:r>
              <a:rPr lang="en-US" sz="2300" dirty="0">
                <a:solidFill>
                  <a:srgbClr val="008000"/>
                </a:solidFill>
                <a:latin typeface="Consolas" panose="020B0609020204030204" pitchFamily="49" charset="0"/>
              </a:rPr>
              <a:t>// w/ bias, [1,16]</a:t>
            </a:r>
            <a:endParaRPr lang="en-US" sz="2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300" dirty="0">
                <a:solidFill>
                  <a:srgbClr val="2B91AF"/>
                </a:solidFill>
                <a:latin typeface="Consolas" panose="020B0609020204030204" pitchFamily="49" charset="0"/>
              </a:rPr>
              <a:t>    </a:t>
            </a:r>
            <a:r>
              <a:rPr lang="en-US" sz="2300" dirty="0" err="1">
                <a:solidFill>
                  <a:srgbClr val="2B91AF"/>
                </a:solidFill>
                <a:latin typeface="Consolas" panose="020B0609020204030204" pitchFamily="49" charset="0"/>
              </a:rPr>
              <a:t>TriPatchType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type  : 1;   </a:t>
            </a:r>
          </a:p>
          <a:p>
            <a:r>
              <a:rPr lang="en-US" sz="2300" dirty="0">
                <a:solidFill>
                  <a:srgbClr val="2B91AF"/>
                </a:solidFill>
                <a:latin typeface="Consolas" panose="020B0609020204030204" pitchFamily="49" charset="0"/>
              </a:rPr>
              <a:t>    uint32_t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thinVerts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: 1; </a:t>
            </a:r>
            <a:r>
              <a:rPr lang="en-US" sz="2300" dirty="0">
                <a:solidFill>
                  <a:srgbClr val="008000"/>
                </a:solidFill>
                <a:latin typeface="Consolas" panose="020B0609020204030204" pitchFamily="49" charset="0"/>
              </a:rPr>
              <a:t>// 8 or 16 bit verts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    uint32_t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padding  :12;</a:t>
            </a:r>
            <a:endParaRPr lang="en-US" sz="2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kumimoji="0" lang="en-US" sz="2300" b="0" i="0" u="none" strike="noStrike" cap="none" spc="0" normalizeH="0" baseline="0" dirty="0">
              <a:ln>
                <a:noFill/>
              </a:ln>
              <a:solidFill>
                <a:srgbClr val="1F497D"/>
              </a:solidFill>
              <a:effectLst/>
              <a:uFillTx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98214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11A9D-ECD8-4625-A382-B53524635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1BA3B-25F3-4B32-89F9-5FB7C0830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Really big worlds eat a lot of data</a:t>
            </a:r>
          </a:p>
          <a:p>
            <a:pPr lvl="1"/>
            <a:r>
              <a:rPr lang="en-US" dirty="0"/>
              <a:t>Collision is only allocated the leftovers</a:t>
            </a:r>
          </a:p>
          <a:p>
            <a:r>
              <a:rPr lang="en-US" dirty="0"/>
              <a:t>Need to minimize in-memory footprint</a:t>
            </a:r>
          </a:p>
          <a:p>
            <a:r>
              <a:rPr lang="en-US" dirty="0"/>
              <a:t>No headroom for a size/speed trade-off </a:t>
            </a:r>
          </a:p>
          <a:p>
            <a:pPr lvl="1"/>
            <a:r>
              <a:rPr lang="en-US" dirty="0"/>
              <a:t>We want both.</a:t>
            </a:r>
          </a:p>
          <a:p>
            <a:r>
              <a:rPr lang="en-US" dirty="0"/>
              <a:t>Collision database mostly optimized</a:t>
            </a:r>
          </a:p>
          <a:p>
            <a:pPr lvl="1"/>
            <a:r>
              <a:rPr lang="en-US" dirty="0"/>
              <a:t>Down to 280MB, but still too big</a:t>
            </a:r>
          </a:p>
        </p:txBody>
      </p:sp>
    </p:spTree>
    <p:extLst>
      <p:ext uri="{BB962C8B-B14F-4D97-AF65-F5344CB8AC3E}">
        <p14:creationId xmlns:p14="http://schemas.microsoft.com/office/powerpoint/2010/main" val="1327012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89DB-D2AB-4D9C-9648-B3A18EC8E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Fixed Points, Revisited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675C6-D59D-4DAA-A204-309253EEB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__m128i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xVals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__m128i</a:t>
            </a:r>
            <a:r>
              <a:rPr lang="en-US" sz="2400" dirty="0">
                <a:latin typeface="Consolas" panose="020B0609020204030204" pitchFamily="49" charset="0"/>
              </a:rPr>
              <a:t> ZERO = _mm_setzero_si128();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const 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__m128i</a:t>
            </a:r>
            <a:r>
              <a:rPr lang="en-US" sz="2400" dirty="0">
                <a:latin typeface="Consolas" panose="020B0609020204030204" pitchFamily="49" charset="0"/>
              </a:rPr>
              <a:t> SCALE = _mm_set1_ps(0.125f);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constexpr</a:t>
            </a:r>
            <a:r>
              <a:rPr lang="en-US" sz="2400" dirty="0">
                <a:latin typeface="Consolas" panose="020B0609020204030204" pitchFamily="49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sz="2400" dirty="0">
                <a:latin typeface="Consolas" panose="020B0609020204030204" pitchFamily="49" charset="0"/>
              </a:rPr>
              <a:t>(T) == 2){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latin typeface="Consolas" panose="020B0609020204030204" pitchFamily="49" charset="0"/>
              </a:rPr>
              <a:t>xVals</a:t>
            </a:r>
            <a:r>
              <a:rPr lang="en-US" sz="2400" dirty="0">
                <a:latin typeface="Consolas" panose="020B0609020204030204" pitchFamily="49" charset="0"/>
              </a:rPr>
              <a:t> = _mm_loadu_si128((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__m128i</a:t>
            </a:r>
            <a:r>
              <a:rPr lang="en-US" sz="2400" dirty="0">
                <a:latin typeface="Consolas" panose="020B0609020204030204" pitchFamily="49" charset="0"/>
              </a:rPr>
              <a:t>*)</a:t>
            </a:r>
            <a:r>
              <a:rPr lang="en-US" sz="2400" dirty="0" err="1">
                <a:latin typeface="Consolas" panose="020B0609020204030204" pitchFamily="49" charset="0"/>
              </a:rPr>
              <a:t>vals</a:t>
            </a:r>
            <a:r>
              <a:rPr lang="en-US" sz="2400" dirty="0">
                <a:latin typeface="Consolas" panose="020B0609020204030204" pitchFamily="49" charset="0"/>
              </a:rPr>
              <a:t>);    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// 0,1,2,3,4,5,a,b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}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else </a:t>
            </a:r>
            <a:r>
              <a:rPr lang="en-US" sz="2400" dirty="0"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400" dirty="0"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latin typeface="Consolas" panose="020B0609020204030204" pitchFamily="49" charset="0"/>
              </a:rPr>
              <a:t>xVals</a:t>
            </a:r>
            <a:r>
              <a:rPr lang="fr-FR" sz="2400" dirty="0">
                <a:latin typeface="Consolas" panose="020B0609020204030204" pitchFamily="49" charset="0"/>
              </a:rPr>
              <a:t> = </a:t>
            </a:r>
            <a:r>
              <a:rPr lang="fr-FR" sz="2400" dirty="0">
                <a:solidFill>
                  <a:srgbClr val="6F008A"/>
                </a:solidFill>
                <a:latin typeface="Consolas" panose="020B0609020204030204" pitchFamily="49" charset="0"/>
              </a:rPr>
              <a:t>_mm_loadu_si64</a:t>
            </a:r>
            <a:r>
              <a:rPr lang="fr-FR" sz="2400" dirty="0">
                <a:latin typeface="Consolas" panose="020B0609020204030204" pitchFamily="49" charset="0"/>
              </a:rPr>
              <a:t>(vals);                </a:t>
            </a:r>
            <a:r>
              <a:rPr lang="fr-FR" sz="2400" dirty="0">
                <a:solidFill>
                  <a:srgbClr val="008000"/>
                </a:solidFill>
                <a:latin typeface="Consolas" panose="020B0609020204030204" pitchFamily="49" charset="0"/>
              </a:rPr>
              <a:t>// 0,1,2,3,4,5,a,b,0,0,0,0,0,0,0,0</a:t>
            </a:r>
            <a:endParaRPr lang="fr-FR" sz="2400" dirty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latin typeface="Consolas" panose="020B0609020204030204" pitchFamily="49" charset="0"/>
              </a:rPr>
              <a:t>xVals</a:t>
            </a:r>
            <a:r>
              <a:rPr lang="en-US" sz="2400" dirty="0">
                <a:latin typeface="Consolas" panose="020B0609020204030204" pitchFamily="49" charset="0"/>
              </a:rPr>
              <a:t> = _mm_unpacklo_epi8(</a:t>
            </a:r>
            <a:r>
              <a:rPr lang="en-US" sz="2400" dirty="0" err="1">
                <a:latin typeface="Consolas" panose="020B0609020204030204" pitchFamily="49" charset="0"/>
              </a:rPr>
              <a:t>xVals</a:t>
            </a:r>
            <a:r>
              <a:rPr lang="en-US" sz="2400" dirty="0">
                <a:latin typeface="Consolas" panose="020B0609020204030204" pitchFamily="49" charset="0"/>
              </a:rPr>
              <a:t>, </a:t>
            </a:r>
            <a:r>
              <a:rPr lang="en-US" sz="3600" b="1" dirty="0">
                <a:latin typeface="Consolas" panose="020B0609020204030204" pitchFamily="49" charset="0"/>
              </a:rPr>
              <a:t>ZERO</a:t>
            </a:r>
            <a:r>
              <a:rPr lang="en-US" sz="2400" dirty="0">
                <a:latin typeface="Consolas" panose="020B0609020204030204" pitchFamily="49" charset="0"/>
              </a:rPr>
              <a:t>);   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// 0,1,2,3,4,5,a,b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__m128i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it-IT" sz="2400" dirty="0">
                <a:latin typeface="Consolas" panose="020B0609020204030204" pitchFamily="49" charset="0"/>
              </a:rPr>
              <a:t>xHi16 = </a:t>
            </a:r>
            <a:r>
              <a:rPr lang="it-IT" sz="2400" dirty="0">
                <a:solidFill>
                  <a:srgbClr val="6F008A"/>
                </a:solidFill>
                <a:latin typeface="Consolas" panose="020B0609020204030204" pitchFamily="49" charset="0"/>
              </a:rPr>
              <a:t>_mm_bsrli_si128</a:t>
            </a:r>
            <a:r>
              <a:rPr lang="it-IT" sz="2400" dirty="0">
                <a:latin typeface="Consolas" panose="020B0609020204030204" pitchFamily="49" charset="0"/>
              </a:rPr>
              <a:t>(</a:t>
            </a:r>
            <a:r>
              <a:rPr lang="en-US" sz="2400" dirty="0" err="1">
                <a:latin typeface="Consolas" panose="020B0609020204030204" pitchFamily="49" charset="0"/>
              </a:rPr>
              <a:t>xVals</a:t>
            </a:r>
            <a:r>
              <a:rPr lang="it-IT" sz="2400" dirty="0">
                <a:latin typeface="Consolas" panose="020B0609020204030204" pitchFamily="49" charset="0"/>
              </a:rPr>
              <a:t>, 4);       </a:t>
            </a:r>
            <a:r>
              <a:rPr lang="it-IT" sz="2400" dirty="0">
                <a:solidFill>
                  <a:srgbClr val="008000"/>
                </a:solidFill>
                <a:latin typeface="Consolas" panose="020B0609020204030204" pitchFamily="49" charset="0"/>
              </a:rPr>
              <a:t>// 2,3,4,5,a,b,0,0</a:t>
            </a:r>
            <a:endParaRPr lang="it-IT" sz="2400" dirty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__m128i</a:t>
            </a:r>
            <a:r>
              <a:rPr lang="en-US" sz="2400" dirty="0">
                <a:latin typeface="Consolas" panose="020B0609020204030204" pitchFamily="49" charset="0"/>
              </a:rPr>
              <a:t> xLo16 = _mm_unpacklo_epi16(</a:t>
            </a:r>
            <a:r>
              <a:rPr lang="en-US" sz="2400" dirty="0" err="1">
                <a:latin typeface="Consolas" panose="020B0609020204030204" pitchFamily="49" charset="0"/>
              </a:rPr>
              <a:t>xVals</a:t>
            </a:r>
            <a:r>
              <a:rPr lang="en-US" sz="2400" dirty="0">
                <a:latin typeface="Consolas" panose="020B0609020204030204" pitchFamily="49" charset="0"/>
              </a:rPr>
              <a:t>, ZERO);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// 0,1,2,3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xHi16 = _mm_unpacklo_epi16(xHi16, ZERO);        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// 2,3,4,5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*</a:t>
            </a:r>
            <a:r>
              <a:rPr lang="en-US" sz="2400" dirty="0" err="1">
                <a:latin typeface="Consolas" panose="020B0609020204030204" pitchFamily="49" charset="0"/>
              </a:rPr>
              <a:t>outXLo</a:t>
            </a:r>
            <a:r>
              <a:rPr lang="en-US" sz="2400" dirty="0">
                <a:latin typeface="Consolas" panose="020B0609020204030204" pitchFamily="49" charset="0"/>
              </a:rPr>
              <a:t> = _</a:t>
            </a:r>
            <a:r>
              <a:rPr lang="en-US" sz="2400" dirty="0" err="1">
                <a:latin typeface="Consolas" panose="020B0609020204030204" pitchFamily="49" charset="0"/>
              </a:rPr>
              <a:t>mm_mul_ps</a:t>
            </a:r>
            <a:r>
              <a:rPr lang="en-US" sz="2400" dirty="0">
                <a:latin typeface="Consolas" panose="020B0609020204030204" pitchFamily="49" charset="0"/>
              </a:rPr>
              <a:t>(_mm_cvtepi32_ps(xLo16), SCALE);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*</a:t>
            </a:r>
            <a:r>
              <a:rPr lang="en-US" sz="2400" dirty="0" err="1">
                <a:latin typeface="Consolas" panose="020B0609020204030204" pitchFamily="49" charset="0"/>
              </a:rPr>
              <a:t>outXHi</a:t>
            </a:r>
            <a:r>
              <a:rPr lang="en-US" sz="2400" dirty="0">
                <a:latin typeface="Consolas" panose="020B0609020204030204" pitchFamily="49" charset="0"/>
              </a:rPr>
              <a:t> = _</a:t>
            </a:r>
            <a:r>
              <a:rPr lang="en-US" sz="2400" dirty="0" err="1">
                <a:latin typeface="Consolas" panose="020B0609020204030204" pitchFamily="49" charset="0"/>
              </a:rPr>
              <a:t>mm_mul_ps</a:t>
            </a:r>
            <a:r>
              <a:rPr lang="en-US" sz="2400" dirty="0">
                <a:latin typeface="Consolas" panose="020B0609020204030204" pitchFamily="49" charset="0"/>
              </a:rPr>
              <a:t>(_mm_cvtepi32_ps(xHi16), SCALE);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69865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F0F7F-95BF-43EC-89B5-5FDA332B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Fixed Point, Improved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65744-806C-44F4-BFD3-2D12ED4A1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__m128i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xV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__m128i</a:t>
            </a:r>
            <a:r>
              <a:rPr lang="en-US" sz="2400" dirty="0">
                <a:latin typeface="Consolas" panose="020B0609020204030204" pitchFamily="49" charset="0"/>
              </a:rPr>
              <a:t> ZERO = _mm_setzero_si128();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const 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__m128i</a:t>
            </a:r>
            <a:r>
              <a:rPr lang="en-US" sz="2400" dirty="0">
                <a:latin typeface="Consolas" panose="020B0609020204030204" pitchFamily="49" charset="0"/>
              </a:rPr>
              <a:t> SCALE = _mm_set1_ps(0.125f);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constexpr</a:t>
            </a:r>
            <a:r>
              <a:rPr lang="en-US" sz="2400" dirty="0">
                <a:latin typeface="Consolas" panose="020B0609020204030204" pitchFamily="49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sz="2400" dirty="0">
                <a:latin typeface="Consolas" panose="020B0609020204030204" pitchFamily="49" charset="0"/>
              </a:rPr>
              <a:t>(T) == 2){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latin typeface="Consolas" panose="020B0609020204030204" pitchFamily="49" charset="0"/>
              </a:rPr>
              <a:t>xV</a:t>
            </a:r>
            <a:r>
              <a:rPr lang="en-US" sz="2400" dirty="0">
                <a:latin typeface="Consolas" panose="020B0609020204030204" pitchFamily="49" charset="0"/>
              </a:rPr>
              <a:t> = _mm_loadu_si128((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__m128i</a:t>
            </a:r>
            <a:r>
              <a:rPr lang="en-US" sz="2400" dirty="0">
                <a:latin typeface="Consolas" panose="020B0609020204030204" pitchFamily="49" charset="0"/>
              </a:rPr>
              <a:t>*)</a:t>
            </a:r>
            <a:r>
              <a:rPr lang="en-US" sz="2400" dirty="0" err="1">
                <a:latin typeface="Consolas" panose="020B0609020204030204" pitchFamily="49" charset="0"/>
              </a:rPr>
              <a:t>vals</a:t>
            </a:r>
            <a:r>
              <a:rPr lang="en-US" sz="2400" dirty="0">
                <a:latin typeface="Consolas" panose="020B0609020204030204" pitchFamily="49" charset="0"/>
              </a:rPr>
              <a:t>);                 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// 0,1,2,3,4,5,a,b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}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else </a:t>
            </a:r>
            <a:r>
              <a:rPr lang="en-US" sz="2400" dirty="0"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400" dirty="0"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latin typeface="Consolas" panose="020B0609020204030204" pitchFamily="49" charset="0"/>
              </a:rPr>
              <a:t>xV</a:t>
            </a:r>
            <a:r>
              <a:rPr lang="fr-FR" sz="2400" dirty="0">
                <a:latin typeface="Consolas" panose="020B0609020204030204" pitchFamily="49" charset="0"/>
              </a:rPr>
              <a:t> = </a:t>
            </a:r>
            <a:r>
              <a:rPr lang="fr-FR" sz="2400" dirty="0">
                <a:solidFill>
                  <a:srgbClr val="6F008A"/>
                </a:solidFill>
                <a:latin typeface="Consolas" panose="020B0609020204030204" pitchFamily="49" charset="0"/>
              </a:rPr>
              <a:t>_mm_loadu_si64</a:t>
            </a:r>
            <a:r>
              <a:rPr lang="fr-FR" sz="2400" dirty="0">
                <a:latin typeface="Consolas" panose="020B0609020204030204" pitchFamily="49" charset="0"/>
              </a:rPr>
              <a:t>(vals);                             </a:t>
            </a:r>
            <a:r>
              <a:rPr lang="fr-FR" sz="2400" dirty="0">
                <a:solidFill>
                  <a:srgbClr val="008000"/>
                </a:solidFill>
                <a:latin typeface="Consolas" panose="020B0609020204030204" pitchFamily="49" charset="0"/>
              </a:rPr>
              <a:t>// 0,1,2,3,4,5,a,b,0,0,…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latin typeface="Consolas" panose="020B0609020204030204" pitchFamily="49" charset="0"/>
              </a:rPr>
              <a:t>xV</a:t>
            </a:r>
            <a:r>
              <a:rPr lang="en-US" sz="2400" dirty="0">
                <a:latin typeface="Consolas" panose="020B0609020204030204" pitchFamily="49" charset="0"/>
              </a:rPr>
              <a:t> = _mm_unpacklo_epi8(</a:t>
            </a:r>
            <a:r>
              <a:rPr lang="en-US" sz="2400" dirty="0" err="1">
                <a:latin typeface="Consolas" panose="020B0609020204030204" pitchFamily="49" charset="0"/>
              </a:rPr>
              <a:t>xV</a:t>
            </a:r>
            <a:r>
              <a:rPr lang="en-US" sz="2400" dirty="0">
                <a:latin typeface="Consolas" panose="020B0609020204030204" pitchFamily="49" charset="0"/>
              </a:rPr>
              <a:t>, </a:t>
            </a:r>
            <a:r>
              <a:rPr lang="en-US" sz="3200" b="1" dirty="0">
                <a:latin typeface="Consolas" panose="020B0609020204030204" pitchFamily="49" charset="0"/>
              </a:rPr>
              <a:t>_mm_set1_epi8(xHi8)</a:t>
            </a:r>
            <a:r>
              <a:rPr lang="en-US" sz="2400" dirty="0">
                <a:latin typeface="Consolas" panose="020B0609020204030204" pitchFamily="49" charset="0"/>
              </a:rPr>
              <a:t>);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// 0,1,2,3,4,5,a,b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__m128i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it-IT" sz="2400" dirty="0">
                <a:latin typeface="Consolas" panose="020B0609020204030204" pitchFamily="49" charset="0"/>
              </a:rPr>
              <a:t>xHi16 = </a:t>
            </a:r>
            <a:r>
              <a:rPr lang="it-IT" sz="2400" dirty="0">
                <a:solidFill>
                  <a:srgbClr val="6F008A"/>
                </a:solidFill>
                <a:latin typeface="Consolas" panose="020B0609020204030204" pitchFamily="49" charset="0"/>
              </a:rPr>
              <a:t>_mm_bsrli_si128</a:t>
            </a:r>
            <a:r>
              <a:rPr lang="it-IT" sz="2400" dirty="0">
                <a:latin typeface="Consolas" panose="020B0609020204030204" pitchFamily="49" charset="0"/>
              </a:rPr>
              <a:t>(</a:t>
            </a:r>
            <a:r>
              <a:rPr lang="en-US" sz="2400" dirty="0" err="1">
                <a:latin typeface="Consolas" panose="020B0609020204030204" pitchFamily="49" charset="0"/>
              </a:rPr>
              <a:t>xV</a:t>
            </a:r>
            <a:r>
              <a:rPr lang="it-IT" sz="2400" dirty="0">
                <a:latin typeface="Consolas" panose="020B0609020204030204" pitchFamily="49" charset="0"/>
              </a:rPr>
              <a:t>, 4);                    </a:t>
            </a:r>
            <a:r>
              <a:rPr lang="it-IT" sz="2400" dirty="0">
                <a:solidFill>
                  <a:srgbClr val="008000"/>
                </a:solidFill>
                <a:latin typeface="Consolas" panose="020B0609020204030204" pitchFamily="49" charset="0"/>
              </a:rPr>
              <a:t>// 2,3,4,5,a,b,0,0</a:t>
            </a:r>
            <a:endParaRPr lang="it-IT" sz="2400" dirty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__m128i</a:t>
            </a:r>
            <a:r>
              <a:rPr lang="en-US" sz="2400" dirty="0">
                <a:latin typeface="Consolas" panose="020B0609020204030204" pitchFamily="49" charset="0"/>
              </a:rPr>
              <a:t> xLo16 = _mm_unpacklo_epi16(</a:t>
            </a:r>
            <a:r>
              <a:rPr lang="en-US" sz="2400" dirty="0" err="1">
                <a:latin typeface="Consolas" panose="020B0609020204030204" pitchFamily="49" charset="0"/>
              </a:rPr>
              <a:t>xV</a:t>
            </a:r>
            <a:r>
              <a:rPr lang="en-US" sz="2400" dirty="0">
                <a:latin typeface="Consolas" panose="020B0609020204030204" pitchFamily="49" charset="0"/>
              </a:rPr>
              <a:t>, ZERO);             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// 0,1,2,3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xHi16 = _mm_unpacklo_epi16(xHi16, ZERO);                  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// 2,3,4,5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*</a:t>
            </a:r>
            <a:r>
              <a:rPr lang="en-US" sz="2400" dirty="0" err="1">
                <a:latin typeface="Consolas" panose="020B0609020204030204" pitchFamily="49" charset="0"/>
              </a:rPr>
              <a:t>outXLo</a:t>
            </a:r>
            <a:r>
              <a:rPr lang="en-US" sz="2400" dirty="0">
                <a:latin typeface="Consolas" panose="020B0609020204030204" pitchFamily="49" charset="0"/>
              </a:rPr>
              <a:t> = _</a:t>
            </a:r>
            <a:r>
              <a:rPr lang="en-US" sz="2400" dirty="0" err="1">
                <a:latin typeface="Consolas" panose="020B0609020204030204" pitchFamily="49" charset="0"/>
              </a:rPr>
              <a:t>mm_mul_ps</a:t>
            </a:r>
            <a:r>
              <a:rPr lang="en-US" sz="2400" dirty="0">
                <a:latin typeface="Consolas" panose="020B0609020204030204" pitchFamily="49" charset="0"/>
              </a:rPr>
              <a:t>(_mm_cvtepi32_ps(xLo16), SCALE);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*</a:t>
            </a:r>
            <a:r>
              <a:rPr lang="en-US" sz="2400" dirty="0" err="1">
                <a:latin typeface="Consolas" panose="020B0609020204030204" pitchFamily="49" charset="0"/>
              </a:rPr>
              <a:t>outXHi</a:t>
            </a:r>
            <a:r>
              <a:rPr lang="en-US" sz="2400" dirty="0">
                <a:latin typeface="Consolas" panose="020B0609020204030204" pitchFamily="49" charset="0"/>
              </a:rPr>
              <a:t> = _</a:t>
            </a:r>
            <a:r>
              <a:rPr lang="en-US" sz="2400" dirty="0" err="1">
                <a:latin typeface="Consolas" panose="020B0609020204030204" pitchFamily="49" charset="0"/>
              </a:rPr>
              <a:t>mm_mul_ps</a:t>
            </a:r>
            <a:r>
              <a:rPr lang="en-US" sz="2400" dirty="0">
                <a:latin typeface="Consolas" panose="020B0609020204030204" pitchFamily="49" charset="0"/>
              </a:rPr>
              <a:t>(_mm_cvtepi32_ps(xHi16), SCALE);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63247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0824E-29BA-4136-BCC8-589F221A3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</a:t>
            </a:r>
            <a:r>
              <a:rPr lang="en-US" dirty="0" err="1"/>
              <a:t>TriPatch</a:t>
            </a:r>
            <a:r>
              <a:rPr lang="en-US" dirty="0"/>
              <a:t>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102D1-B66E-48F3-AD18-72E0E27C3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0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4000" dirty="0">
                <a:latin typeface="Consolas" panose="020B0609020204030204" pitchFamily="49" charset="0"/>
              </a:rPr>
              <a:t> </a:t>
            </a:r>
            <a:r>
              <a:rPr lang="en-US" sz="4000" dirty="0" err="1">
                <a:solidFill>
                  <a:srgbClr val="2B91AF"/>
                </a:solidFill>
                <a:latin typeface="Consolas" panose="020B0609020204030204" pitchFamily="49" charset="0"/>
              </a:rPr>
              <a:t>TriPatch</a:t>
            </a:r>
            <a:r>
              <a:rPr lang="en-US" sz="40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>
                <a:solidFill>
                  <a:srgbClr val="0000FF"/>
                </a:solidFill>
                <a:latin typeface="Consolas" panose="020B0609020204030204" pitchFamily="49" charset="0"/>
              </a:rPr>
              <a:t>    static</a:t>
            </a:r>
            <a:r>
              <a:rPr lang="en-US" sz="4000" dirty="0"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4000" dirty="0"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2B91AF"/>
                </a:solidFill>
                <a:latin typeface="Consolas" panose="020B0609020204030204" pitchFamily="49" charset="0"/>
              </a:rPr>
              <a:t>uint32_t</a:t>
            </a:r>
            <a:r>
              <a:rPr lang="en-US" sz="4000" dirty="0">
                <a:latin typeface="Consolas" panose="020B0609020204030204" pitchFamily="49" charset="0"/>
              </a:rPr>
              <a:t> </a:t>
            </a:r>
            <a:r>
              <a:rPr lang="en-US" sz="4000" dirty="0" err="1">
                <a:latin typeface="Consolas" panose="020B0609020204030204" pitchFamily="49" charset="0"/>
              </a:rPr>
              <a:t>tcBias</a:t>
            </a:r>
            <a:r>
              <a:rPr lang="en-US" sz="4000" dirty="0">
                <a:latin typeface="Consolas" panose="020B0609020204030204" pitchFamily="49" charset="0"/>
              </a:rPr>
              <a:t> = 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4000" dirty="0">
                <a:solidFill>
                  <a:srgbClr val="2B91AF"/>
                </a:solidFill>
                <a:latin typeface="Consolas" panose="020B0609020204030204" pitchFamily="49" charset="0"/>
              </a:rPr>
              <a:t>    uint32_t</a:t>
            </a:r>
            <a:r>
              <a:rPr lang="de-DE" sz="4000" dirty="0">
                <a:latin typeface="Consolas" panose="020B0609020204030204" pitchFamily="49" charset="0"/>
              </a:rPr>
              <a:t> firstVert   :14; </a:t>
            </a:r>
            <a:r>
              <a:rPr lang="de-DE" sz="4000" dirty="0">
                <a:solidFill>
                  <a:srgbClr val="008000"/>
                </a:solidFill>
                <a:latin typeface="Consolas" panose="020B0609020204030204" pitchFamily="49" charset="0"/>
              </a:rPr>
              <a:t>// Max 16k verts/mdl</a:t>
            </a:r>
            <a:endParaRPr lang="de-DE" sz="40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>
                <a:solidFill>
                  <a:srgbClr val="2B91AF"/>
                </a:solidFill>
                <a:latin typeface="Consolas" panose="020B0609020204030204" pitchFamily="49" charset="0"/>
              </a:rPr>
              <a:t>    uint32_t</a:t>
            </a:r>
            <a:r>
              <a:rPr lang="en-US" sz="4000" dirty="0">
                <a:latin typeface="Consolas" panose="020B0609020204030204" pitchFamily="49" charset="0"/>
              </a:rPr>
              <a:t> </a:t>
            </a:r>
            <a:r>
              <a:rPr lang="en-US" sz="4000" dirty="0" err="1">
                <a:latin typeface="Consolas" panose="020B0609020204030204" pitchFamily="49" charset="0"/>
              </a:rPr>
              <a:t>triCount</a:t>
            </a:r>
            <a:r>
              <a:rPr lang="en-US" sz="4000" dirty="0">
                <a:latin typeface="Consolas" panose="020B0609020204030204" pitchFamily="49" charset="0"/>
              </a:rPr>
              <a:t>    : 4; </a:t>
            </a:r>
            <a:r>
              <a:rPr lang="en-US" sz="4000" dirty="0">
                <a:solidFill>
                  <a:srgbClr val="008000"/>
                </a:solidFill>
                <a:latin typeface="Consolas" panose="020B0609020204030204" pitchFamily="49" charset="0"/>
              </a:rPr>
              <a:t>// w/ bias, [1,16]</a:t>
            </a:r>
            <a:endParaRPr lang="en-US" sz="40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>
                <a:solidFill>
                  <a:srgbClr val="2B91AF"/>
                </a:solidFill>
                <a:latin typeface="Consolas" panose="020B0609020204030204" pitchFamily="49" charset="0"/>
              </a:rPr>
              <a:t>    </a:t>
            </a:r>
            <a:r>
              <a:rPr lang="en-US" sz="4000" dirty="0" err="1">
                <a:solidFill>
                  <a:srgbClr val="2B91AF"/>
                </a:solidFill>
                <a:latin typeface="Consolas" panose="020B0609020204030204" pitchFamily="49" charset="0"/>
              </a:rPr>
              <a:t>TriPatchType</a:t>
            </a:r>
            <a:r>
              <a:rPr lang="en-US" sz="4000" dirty="0">
                <a:latin typeface="Consolas" panose="020B0609020204030204" pitchFamily="49" charset="0"/>
              </a:rPr>
              <a:t> type    : 1;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>
                <a:solidFill>
                  <a:srgbClr val="2B91AF"/>
                </a:solidFill>
                <a:latin typeface="Consolas" panose="020B0609020204030204" pitchFamily="49" charset="0"/>
              </a:rPr>
              <a:t>    uint32_t</a:t>
            </a:r>
            <a:r>
              <a:rPr lang="en-US" sz="4000" dirty="0">
                <a:latin typeface="Consolas" panose="020B0609020204030204" pitchFamily="49" charset="0"/>
              </a:rPr>
              <a:t> </a:t>
            </a:r>
            <a:r>
              <a:rPr lang="en-US" sz="4000" dirty="0" err="1">
                <a:latin typeface="Consolas" panose="020B0609020204030204" pitchFamily="49" charset="0"/>
              </a:rPr>
              <a:t>thinVerts</a:t>
            </a:r>
            <a:r>
              <a:rPr lang="en-US" sz="4000" dirty="0">
                <a:latin typeface="Consolas" panose="020B0609020204030204" pitchFamily="49" charset="0"/>
              </a:rPr>
              <a:t>   : 1; </a:t>
            </a:r>
            <a:r>
              <a:rPr lang="en-US" sz="4000" dirty="0">
                <a:solidFill>
                  <a:srgbClr val="008000"/>
                </a:solidFill>
                <a:latin typeface="Consolas" panose="020B0609020204030204" pitchFamily="49" charset="0"/>
              </a:rPr>
              <a:t>// 8 or 16 bit verts</a:t>
            </a:r>
            <a:endParaRPr lang="en-US" sz="40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>
                <a:solidFill>
                  <a:srgbClr val="2B91AF"/>
                </a:solidFill>
                <a:latin typeface="Consolas" panose="020B0609020204030204" pitchFamily="49" charset="0"/>
              </a:rPr>
              <a:t>    uint32_t</a:t>
            </a:r>
            <a:r>
              <a:rPr lang="en-US" sz="4000" dirty="0">
                <a:latin typeface="Consolas" panose="020B0609020204030204" pitchFamily="49" charset="0"/>
              </a:rPr>
              <a:t> </a:t>
            </a:r>
            <a:r>
              <a:rPr lang="en-US" sz="4000" dirty="0" err="1">
                <a:latin typeface="Consolas" panose="020B0609020204030204" pitchFamily="49" charset="0"/>
              </a:rPr>
              <a:t>xThinHiBits</a:t>
            </a:r>
            <a:r>
              <a:rPr lang="en-US" sz="4000" dirty="0">
                <a:latin typeface="Consolas" panose="020B0609020204030204" pitchFamily="49" charset="0"/>
              </a:rPr>
              <a:t> : 4;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>
                <a:solidFill>
                  <a:srgbClr val="2B91AF"/>
                </a:solidFill>
                <a:latin typeface="Consolas" panose="020B0609020204030204" pitchFamily="49" charset="0"/>
              </a:rPr>
              <a:t>    uint32_t</a:t>
            </a:r>
            <a:r>
              <a:rPr lang="en-US" sz="4000" dirty="0">
                <a:latin typeface="Consolas" panose="020B0609020204030204" pitchFamily="49" charset="0"/>
              </a:rPr>
              <a:t> </a:t>
            </a:r>
            <a:r>
              <a:rPr lang="en-US" sz="4000" dirty="0" err="1">
                <a:latin typeface="Consolas" panose="020B0609020204030204" pitchFamily="49" charset="0"/>
              </a:rPr>
              <a:t>yThinHiBits</a:t>
            </a:r>
            <a:r>
              <a:rPr lang="en-US" sz="4000" dirty="0">
                <a:latin typeface="Consolas" panose="020B0609020204030204" pitchFamily="49" charset="0"/>
              </a:rPr>
              <a:t> : 4;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>
                <a:solidFill>
                  <a:srgbClr val="2B91AF"/>
                </a:solidFill>
                <a:latin typeface="Consolas" panose="020B0609020204030204" pitchFamily="49" charset="0"/>
              </a:rPr>
              <a:t>    uint32_t</a:t>
            </a:r>
            <a:r>
              <a:rPr lang="en-US" sz="4000" dirty="0">
                <a:latin typeface="Consolas" panose="020B0609020204030204" pitchFamily="49" charset="0"/>
              </a:rPr>
              <a:t> </a:t>
            </a:r>
            <a:r>
              <a:rPr lang="en-US" sz="4000" dirty="0" err="1">
                <a:latin typeface="Consolas" panose="020B0609020204030204" pitchFamily="49" charset="0"/>
              </a:rPr>
              <a:t>zThinHiBits</a:t>
            </a:r>
            <a:r>
              <a:rPr lang="en-US" sz="4000" dirty="0">
                <a:latin typeface="Consolas" panose="020B0609020204030204" pitchFamily="49" charset="0"/>
              </a:rPr>
              <a:t> : 4;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>
                <a:latin typeface="Consolas" panose="020B0609020204030204" pitchFamily="49" charset="0"/>
              </a:rPr>
              <a:t>};</a:t>
            </a:r>
            <a:endParaRPr lang="en-US" sz="4000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654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F8B89-D491-4722-8CF2-4173B881E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B7C88-65A1-4FD5-B8D5-AD5E43DF5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Fixed Point Tri Strips w/ Trees</a:t>
            </a:r>
          </a:p>
          <a:p>
            <a:pPr lvl="1"/>
            <a:r>
              <a:rPr lang="en-US" dirty="0"/>
              <a:t>~80% size reduction</a:t>
            </a:r>
          </a:p>
          <a:p>
            <a:pPr lvl="1"/>
            <a:r>
              <a:rPr lang="en-US" dirty="0"/>
              <a:t>~99% speedup</a:t>
            </a:r>
          </a:p>
          <a:p>
            <a:endParaRPr lang="en-US" dirty="0"/>
          </a:p>
          <a:p>
            <a:r>
              <a:rPr lang="en-US" dirty="0"/>
              <a:t>1/5</a:t>
            </a:r>
            <a:r>
              <a:rPr lang="en-US" baseline="30000" dirty="0"/>
              <a:t>th</a:t>
            </a:r>
            <a:r>
              <a:rPr lang="en-US" dirty="0"/>
              <a:t> the size</a:t>
            </a:r>
          </a:p>
          <a:p>
            <a:r>
              <a:rPr lang="en-US" dirty="0"/>
              <a:t>Twice as fast</a:t>
            </a:r>
          </a:p>
          <a:p>
            <a:r>
              <a:rPr lang="en-US" dirty="0"/>
              <a:t>Collision for all models: 16MB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764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8924-9842-44B5-AF0B-BBD0A300A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D3B327-82EA-43DF-87E4-5DC92AA76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22766"/>
            <a:ext cx="14630400" cy="9021234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8000" dirty="0"/>
              <a:t>Ship It.</a:t>
            </a:r>
          </a:p>
        </p:txBody>
      </p:sp>
    </p:spTree>
    <p:extLst>
      <p:ext uri="{BB962C8B-B14F-4D97-AF65-F5344CB8AC3E}">
        <p14:creationId xmlns:p14="http://schemas.microsoft.com/office/powerpoint/2010/main" val="26910104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749F6-B94E-48A0-A991-BF437573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7743E-534B-426A-B0BD-E7BCB6C6B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Triangle strips are great for collision data</a:t>
            </a:r>
          </a:p>
          <a:p>
            <a:r>
              <a:rPr lang="en-US" dirty="0"/>
              <a:t>Simple transforms often </a:t>
            </a:r>
            <a:r>
              <a:rPr lang="en-US" dirty="0" err="1"/>
              <a:t>inlined</a:t>
            </a:r>
            <a:r>
              <a:rPr lang="en-US" dirty="0"/>
              <a:t> in SIMD</a:t>
            </a:r>
          </a:p>
          <a:p>
            <a:r>
              <a:rPr lang="en-US" dirty="0"/>
              <a:t>If you know your epsilon, fixed point is nice</a:t>
            </a:r>
          </a:p>
          <a:p>
            <a:r>
              <a:rPr lang="en-US" dirty="0"/>
              <a:t>Doing more/loading less can be perf win</a:t>
            </a:r>
          </a:p>
          <a:p>
            <a:r>
              <a:rPr lang="en-US" dirty="0"/>
              <a:t>Keep static/dynamic trees separate</a:t>
            </a:r>
          </a:p>
          <a:p>
            <a:pPr lvl="1"/>
            <a:r>
              <a:rPr lang="en-US" dirty="0"/>
              <a:t>Large compression possible in static</a:t>
            </a:r>
          </a:p>
        </p:txBody>
      </p:sp>
    </p:spTree>
    <p:extLst>
      <p:ext uri="{BB962C8B-B14F-4D97-AF65-F5344CB8AC3E}">
        <p14:creationId xmlns:p14="http://schemas.microsoft.com/office/powerpoint/2010/main" val="42871221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BC81B-F8FB-486B-8AD9-9BECD0AB1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AD4CA-2C43-473F-AE24-0D80C8724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Special Thanks</a:t>
            </a:r>
          </a:p>
          <a:p>
            <a:pPr lvl="1"/>
            <a:r>
              <a:rPr lang="en-US" sz="3600" dirty="0"/>
              <a:t>Peter-Pike Sloan: BVH construction tips</a:t>
            </a:r>
          </a:p>
          <a:p>
            <a:pPr lvl="1"/>
            <a:r>
              <a:rPr lang="en-US" sz="3600" dirty="0"/>
              <a:t>James Snider: Carte blanche in Treyarch’s 			   collision database</a:t>
            </a:r>
          </a:p>
          <a:p>
            <a:pPr marL="457200" lvl="1" indent="0">
              <a:buNone/>
            </a:pPr>
            <a:endParaRPr lang="en-US" sz="3600" dirty="0"/>
          </a:p>
          <a:p>
            <a:r>
              <a:rPr lang="en-US" sz="4400" dirty="0"/>
              <a:t>References</a:t>
            </a:r>
          </a:p>
          <a:p>
            <a:pPr lvl="1">
              <a:buFont typeface="+mj-lt"/>
              <a:buAutoNum type="arabicPeriod"/>
            </a:pPr>
            <a:r>
              <a:rPr lang="en-US" sz="2000" dirty="0"/>
              <a:t>Baldwin, Doug, and Michael Webber. “Fast Ray-Triangle Intersection by Coordinate 	Transformation.” Journal of Computer Graphics Techniques 	(JCGT), vol. 5, no. 3, 	2016, pp. 39–49., </a:t>
            </a:r>
            <a:r>
              <a:rPr lang="en-US" sz="2000" dirty="0" err="1"/>
              <a:t>doi:April</a:t>
            </a:r>
            <a:r>
              <a:rPr lang="en-US" sz="2000" dirty="0"/>
              <a:t> 16, 2021. </a:t>
            </a:r>
            <a:r>
              <a:rPr lang="en-US" sz="2000" dirty="0">
                <a:hlinkClick r:id="rId3"/>
              </a:rPr>
              <a:t>http://jcgt.org/published/0005/03/03/paper.pdf</a:t>
            </a:r>
            <a:endParaRPr lang="en-US" sz="2000" dirty="0"/>
          </a:p>
          <a:p>
            <a:pPr lvl="1">
              <a:buFont typeface="+mj-lt"/>
              <a:buAutoNum type="arabicPeriod"/>
            </a:pPr>
            <a:r>
              <a:rPr lang="en-US" sz="2000" dirty="0"/>
              <a:t>Hammon, Earl. “Extreme SIMD: Optimized Collision Detection in ‘Titanfall’.” Game Developers 	Conference, 2018, </a:t>
            </a:r>
            <a:r>
              <a:rPr lang="en-US" sz="2000" dirty="0">
                <a:hlinkClick r:id="rId4"/>
              </a:rPr>
              <a:t>www.gdcvault.com/play/1025126/Extreme-SIMD-Optimized-</a:t>
            </a:r>
            <a:r>
              <a:rPr lang="en-US" sz="2000" dirty="0"/>
              <a:t>	</a:t>
            </a:r>
            <a:r>
              <a:rPr lang="en-US" sz="2000" dirty="0">
                <a:hlinkClick r:id="rId4"/>
              </a:rPr>
              <a:t>Collision-Detection</a:t>
            </a:r>
            <a:endParaRPr lang="en-US" dirty="0"/>
          </a:p>
          <a:p>
            <a:pPr lvl="1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428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D41D0-6315-4D5E-9167-241414254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5F721-46A7-4163-A7A6-711190AA1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andrew.shurney@activision.com</a:t>
            </a:r>
            <a:endParaRPr lang="en-US" dirty="0"/>
          </a:p>
          <a:p>
            <a:endParaRPr lang="en-US" dirty="0">
              <a:hlinkClick r:id="rId4"/>
            </a:endParaRPr>
          </a:p>
          <a:p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www.linkedin.com/in/andrew-shurney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942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CCFA0-9104-4AAD-8488-891C5734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74807-B3AA-4FFE-90AE-60E0B346C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hanging fruit: model bullet meshes</a:t>
            </a:r>
          </a:p>
          <a:p>
            <a:r>
              <a:rPr lang="en-US" dirty="0"/>
              <a:t>Usually less than 200 tris</a:t>
            </a:r>
          </a:p>
          <a:p>
            <a:pPr lvl="1"/>
            <a:r>
              <a:rPr lang="en-US" dirty="0"/>
              <a:t>Some outliers w/ up to 6000</a:t>
            </a:r>
          </a:p>
          <a:p>
            <a:r>
              <a:rPr lang="en-US" dirty="0"/>
              <a:t>Mostly small objects</a:t>
            </a:r>
          </a:p>
          <a:p>
            <a:pPr lvl="1"/>
            <a:r>
              <a:rPr lang="en-US" dirty="0"/>
              <a:t>Some up to 8192 uints</a:t>
            </a:r>
            <a:r>
              <a:rPr lang="en-US" baseline="30000" dirty="0"/>
              <a:t>3</a:t>
            </a:r>
            <a:endParaRPr lang="en-US" dirty="0"/>
          </a:p>
          <a:p>
            <a:r>
              <a:rPr lang="en-US" dirty="0"/>
              <a:t>Only triangle meshes</a:t>
            </a:r>
          </a:p>
          <a:p>
            <a:r>
              <a:rPr lang="en-US" dirty="0"/>
              <a:t>Only ray casts</a:t>
            </a:r>
          </a:p>
        </p:txBody>
      </p:sp>
    </p:spTree>
    <p:extLst>
      <p:ext uri="{BB962C8B-B14F-4D97-AF65-F5344CB8AC3E}">
        <p14:creationId xmlns:p14="http://schemas.microsoft.com/office/powerpoint/2010/main" val="3067047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FD038-F6B9-4A88-BFC4-D86754DD0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8F9A03-9E40-4046-88DF-66E4BEDD5D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Each triangle stored as three planes</a:t>
                </a:r>
              </a:p>
              <a:p>
                <a:pPr lvl="1"/>
                <a:r>
                  <a:rPr lang="en-US" dirty="0"/>
                  <a:t>Very efficient ray intersection</a:t>
                </a:r>
              </a:p>
              <a:p>
                <a:pPr lvl="1"/>
                <a:r>
                  <a:rPr lang="en-US" dirty="0"/>
                  <a:t>48 bytes per triangle</a:t>
                </a:r>
              </a:p>
              <a:p>
                <a:r>
                  <a:rPr lang="en-US" dirty="0"/>
                  <a:t>Models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256 triangles use AABB tree</a:t>
                </a:r>
              </a:p>
              <a:p>
                <a:pPr lvl="1"/>
                <a:r>
                  <a:rPr lang="en-US" dirty="0"/>
                  <a:t>8 children per node</a:t>
                </a:r>
              </a:p>
              <a:p>
                <a:pPr lvl="1"/>
                <a:r>
                  <a:rPr lang="en-US" dirty="0"/>
                  <a:t>24 bytes per AABB</a:t>
                </a:r>
              </a:p>
              <a:p>
                <a:r>
                  <a:rPr lang="en-US" dirty="0"/>
                  <a:t>Scalar comparison function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8F9A03-9E40-4046-88DF-66E4BEDD5D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1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9247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90B6-AA75-46A6-B194-6C5A4F1F9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BD786-8B15-4EDA-8773-631FC8B31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Vertex based</a:t>
            </a:r>
          </a:p>
          <a:p>
            <a:pPr lvl="1"/>
            <a:r>
              <a:rPr lang="en-US" dirty="0"/>
              <a:t>Indexed/Non-indexed</a:t>
            </a:r>
          </a:p>
          <a:p>
            <a:pPr lvl="1"/>
            <a:r>
              <a:rPr lang="en-US" dirty="0"/>
              <a:t>Build planes to test against</a:t>
            </a:r>
          </a:p>
          <a:p>
            <a:r>
              <a:rPr lang="en-US" dirty="0"/>
              <a:t>Matrix</a:t>
            </a:r>
          </a:p>
          <a:p>
            <a:pPr lvl="1"/>
            <a:r>
              <a:rPr lang="en-US" dirty="0"/>
              <a:t>Just store the planes</a:t>
            </a:r>
          </a:p>
          <a:p>
            <a:pPr lvl="1"/>
            <a:r>
              <a:rPr lang="en-US" dirty="0"/>
              <a:t>Very cheap tests</a:t>
            </a:r>
          </a:p>
        </p:txBody>
      </p:sp>
    </p:spTree>
    <p:extLst>
      <p:ext uri="{BB962C8B-B14F-4D97-AF65-F5344CB8AC3E}">
        <p14:creationId xmlns:p14="http://schemas.microsoft.com/office/powerpoint/2010/main" val="548249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E6242-1A08-41C6-ADC0-4CD610D8C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Matrix-Based Triangles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78649-28BD-4DC7-A004-DA9732978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Store transformation to barycentric </a:t>
            </a:r>
            <a:r>
              <a:rPr lang="en-US" dirty="0" err="1"/>
              <a:t>coords</a:t>
            </a:r>
            <a:endParaRPr lang="en-US" dirty="0"/>
          </a:p>
          <a:p>
            <a:pPr lvl="1"/>
            <a:r>
              <a:rPr lang="en-US" dirty="0"/>
              <a:t>9 floats + 2 bits per triangle</a:t>
            </a:r>
            <a:r>
              <a:rPr lang="en-US" baseline="30000" dirty="0">
                <a:solidFill>
                  <a:srgbClr val="50719A"/>
                </a:solidFill>
              </a:rPr>
              <a:t>1</a:t>
            </a:r>
          </a:p>
          <a:p>
            <a:pPr lvl="1"/>
            <a:r>
              <a:rPr lang="en-US" dirty="0"/>
              <a:t>Chosen by longest normal axis</a:t>
            </a:r>
          </a:p>
          <a:p>
            <a:pPr lvl="1"/>
            <a:r>
              <a:rPr lang="en-US" dirty="0"/>
              <a:t>Very cheap tests</a:t>
            </a:r>
            <a:endParaRPr lang="en-US" baseline="30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152594-10E1-438C-942D-9CFEC044A013}"/>
              </a:ext>
            </a:extLst>
          </p:cNvPr>
          <p:cNvSpPr txBox="1"/>
          <p:nvPr/>
        </p:nvSpPr>
        <p:spPr>
          <a:xfrm>
            <a:off x="812800" y="7668360"/>
            <a:ext cx="123342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1: Baldwin, Doug, and Michael Webber. “Fast Ray-Triangle Intersection by Coordinate Transformation.” </a:t>
            </a:r>
            <a:r>
              <a:rPr lang="en-US" sz="1600" i="1" dirty="0"/>
              <a:t>Journal of Computer Graphics Techniques 	(JCGT)</a:t>
            </a:r>
            <a:r>
              <a:rPr lang="en-US" sz="1600" dirty="0"/>
              <a:t>, vol. 5, no. 3, 2016, pp. 39–49., </a:t>
            </a:r>
            <a:r>
              <a:rPr lang="en-US" sz="1600" dirty="0" err="1"/>
              <a:t>doi:April</a:t>
            </a:r>
            <a:r>
              <a:rPr lang="en-US" sz="1600" dirty="0"/>
              <a:t> 16, 2021. </a:t>
            </a:r>
          </a:p>
          <a:p>
            <a:r>
              <a:rPr lang="en-US" sz="1600" dirty="0"/>
              <a:t>	</a:t>
            </a:r>
            <a:r>
              <a:rPr lang="en-US" sz="1600" dirty="0">
                <a:hlinkClick r:id="rId3"/>
              </a:rPr>
              <a:t>http://jcgt.org/published/0005/03/03/paper.pdf</a:t>
            </a:r>
            <a:endParaRPr lang="en-US" sz="1600" dirty="0"/>
          </a:p>
          <a:p>
            <a:endParaRPr lang="en-US" sz="5600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FE804C3-6C53-4CE2-8240-932D15BAD3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64" y="5638800"/>
            <a:ext cx="12793472" cy="198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15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4AFA8-2BA2-41D2-A021-6E5A27F67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Vertex-Based Triangles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275B5-8DF0-41E5-82B9-149AAC326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 actual 3D points</a:t>
            </a:r>
          </a:p>
          <a:p>
            <a:r>
              <a:rPr lang="en-US" dirty="0"/>
              <a:t>Can index them to save space</a:t>
            </a:r>
          </a:p>
          <a:p>
            <a:r>
              <a:rPr lang="en-US" dirty="0"/>
              <a:t>Need to generate planes for tests</a:t>
            </a:r>
          </a:p>
          <a:p>
            <a:pPr lvl="1"/>
            <a:r>
              <a:rPr lang="en-US" dirty="0"/>
              <a:t>Relatively expensive for robust detection (no cracks)</a:t>
            </a:r>
            <a:r>
              <a:rPr lang="en-US" baseline="30000" dirty="0">
                <a:solidFill>
                  <a:srgbClr val="50719A"/>
                </a:solidFill>
              </a:rPr>
              <a:t>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AA8F4-D37D-426E-94F3-764414EC8CA0}"/>
              </a:ext>
            </a:extLst>
          </p:cNvPr>
          <p:cNvSpPr txBox="1"/>
          <p:nvPr/>
        </p:nvSpPr>
        <p:spPr>
          <a:xfrm>
            <a:off x="812800" y="7841813"/>
            <a:ext cx="12334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2: Hammon, Earl. “Extreme SIMD: Optimized Collision Detection in ‘Titanfall’.” </a:t>
            </a:r>
            <a:r>
              <a:rPr lang="en-US" sz="1600" i="1" dirty="0"/>
              <a:t>Game Developers Conference</a:t>
            </a:r>
            <a:r>
              <a:rPr lang="en-US" sz="1600" dirty="0"/>
              <a:t>, 2018, 	</a:t>
            </a:r>
            <a:r>
              <a:rPr lang="en-US" sz="1600" dirty="0">
                <a:hlinkClick r:id="rId3"/>
              </a:rPr>
              <a:t>www.gdcvault.com/play/1025126/Extreme-SIMD-Optimized-Collision-Detection</a:t>
            </a:r>
            <a:r>
              <a:rPr lang="en-US" sz="1600" dirty="0"/>
              <a:t>. </a:t>
            </a:r>
          </a:p>
          <a:p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2578884513"/>
      </p:ext>
    </p:extLst>
  </p:cSld>
  <p:clrMapOvr>
    <a:masterClrMapping/>
  </p:clrMapOvr>
</p:sld>
</file>

<file path=ppt/theme/theme1.xml><?xml version="1.0" encoding="utf-8"?>
<a:theme xmlns:a="http://schemas.openxmlformats.org/drawingml/2006/main" name="Recommending A Strategy">
  <a:themeElements>
    <a:clrScheme name="Recommending A Strategy">
      <a:dk1>
        <a:srgbClr val="1F497D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Recommending A Strategy">
      <a:majorFont>
        <a:latin typeface="Helvetica"/>
        <a:ea typeface="Helvetica"/>
        <a:cs typeface="Helvetica"/>
      </a:majorFont>
      <a:minorFont>
        <a:latin typeface="Verdana"/>
        <a:ea typeface="Verdana"/>
        <a:cs typeface="Verdana"/>
      </a:minorFont>
    </a:fontScheme>
    <a:fmtScheme name="Recommending A Strateg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81279" tIns="81279" rIns="81279" bIns="8127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1F497D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81279" tIns="81279" rIns="81279" bIns="8127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1F497D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GDC21_ppt_Main_16-9.pptx" id="{24E26C1B-38EA-4223-BF32-0FE302FF5A7F}" vid="{7F3874AA-5079-46DC-B8A9-BF9CFC029A8A}"/>
    </a:ext>
  </a:extLst>
</a:theme>
</file>

<file path=ppt/theme/theme2.xml><?xml version="1.0" encoding="utf-8"?>
<a:theme xmlns:a="http://schemas.openxmlformats.org/drawingml/2006/main" name="Recommending A Strategy">
  <a:themeElements>
    <a:clrScheme name="Recommending A Strateg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Recommending A Strategy">
      <a:majorFont>
        <a:latin typeface="Helvetica"/>
        <a:ea typeface="Helvetica"/>
        <a:cs typeface="Helvetica"/>
      </a:majorFont>
      <a:minorFont>
        <a:latin typeface="Verdana"/>
        <a:ea typeface="Verdana"/>
        <a:cs typeface="Verdana"/>
      </a:minorFont>
    </a:fontScheme>
    <a:fmtScheme name="Recommending A Strateg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81279" tIns="81279" rIns="81279" bIns="8127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1F497D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81279" tIns="81279" rIns="81279" bIns="8127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1F497D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GDC21_ppt_Main_16-9</Template>
  <TotalTime>53226</TotalTime>
  <Words>5921</Words>
  <Application>Microsoft Office PowerPoint</Application>
  <PresentationFormat>Custom</PresentationFormat>
  <Paragraphs>714</Paragraphs>
  <Slides>47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Cambria Math</vt:lpstr>
      <vt:lpstr>Consolas</vt:lpstr>
      <vt:lpstr>Verdana</vt:lpstr>
      <vt:lpstr>Recommending A Strategy</vt:lpstr>
      <vt:lpstr>Model Collision:  Balancing Speed and Size in Black Ops Cold War  Andrew Shurney Associate Principal Software Engineer Activision: Central Tech</vt:lpstr>
      <vt:lpstr>About Me</vt:lpstr>
      <vt:lpstr>Outline</vt:lpstr>
      <vt:lpstr>Problem Overview</vt:lpstr>
      <vt:lpstr>Problem Scope</vt:lpstr>
      <vt:lpstr>Initial State</vt:lpstr>
      <vt:lpstr>Triangle Storage</vt:lpstr>
      <vt:lpstr>Matrix-Based Triangles</vt:lpstr>
      <vt:lpstr>Vertex-Based Triangles</vt:lpstr>
      <vt:lpstr>Napkin Math</vt:lpstr>
      <vt:lpstr>Initial Experiments</vt:lpstr>
      <vt:lpstr>Swizzled 4 Triangle Load</vt:lpstr>
      <vt:lpstr>Indexed 4 Triangle Load</vt:lpstr>
      <vt:lpstr>Initial Results</vt:lpstr>
      <vt:lpstr>Simple Vert Compressing</vt:lpstr>
      <vt:lpstr>Unpacking Fixed Point in SIMD</vt:lpstr>
      <vt:lpstr>Simple Compression Results</vt:lpstr>
      <vt:lpstr>Need Something New</vt:lpstr>
      <vt:lpstr>Or Maybe Something Old</vt:lpstr>
      <vt:lpstr>Triangle Strip Properties</vt:lpstr>
      <vt:lpstr>Expanding a Triangle Strip</vt:lpstr>
      <vt:lpstr>Expanding a Triangle Strip</vt:lpstr>
      <vt:lpstr>Expanding a Triangle Strip: SSE</vt:lpstr>
      <vt:lpstr>Expanding a Triangle Strip: AVX</vt:lpstr>
      <vt:lpstr>Is It Viable?</vt:lpstr>
      <vt:lpstr>Is It Still Compressible?</vt:lpstr>
      <vt:lpstr>Fixed to Float Tri Stirp: SSE</vt:lpstr>
      <vt:lpstr>Fixed to Float Tri Strip: AVX2</vt:lpstr>
      <vt:lpstr>Compressed Tri Strip Results</vt:lpstr>
      <vt:lpstr>Next Chunk: The Trees</vt:lpstr>
      <vt:lpstr>Model BVH Tree Structure</vt:lpstr>
      <vt:lpstr>Run-Length Leaf Compression</vt:lpstr>
      <vt:lpstr>AABB Compression</vt:lpstr>
      <vt:lpstr>Packing the Node Structure</vt:lpstr>
      <vt:lpstr>Node Structure Comparison</vt:lpstr>
      <vt:lpstr>Final BVH Structure</vt:lpstr>
      <vt:lpstr>New Trees, New Numbers</vt:lpstr>
      <vt:lpstr>Make One More Pass</vt:lpstr>
      <vt:lpstr>Final Tweaks</vt:lpstr>
      <vt:lpstr>Unpacking Fixed Points, Revisited</vt:lpstr>
      <vt:lpstr>Unpacking Fixed Point, Improved</vt:lpstr>
      <vt:lpstr>Final TriPatch Structure</vt:lpstr>
      <vt:lpstr>Final Numbers</vt:lpstr>
      <vt:lpstr>PowerPoint Presentation</vt:lpstr>
      <vt:lpstr>Takeaways</vt:lpstr>
      <vt:lpstr>Acknowledgements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Collision:  Balancing Speed and Size in Black Ops Cold War  Andrew Shurney Associate Principal Software Engineer Activision: Central Tech</dc:title>
  <dc:creator>Shurney, Andrew</dc:creator>
  <cp:lastModifiedBy>Shurney, Andrew</cp:lastModifiedBy>
  <cp:revision>100</cp:revision>
  <dcterms:created xsi:type="dcterms:W3CDTF">2021-04-16T20:08:51Z</dcterms:created>
  <dcterms:modified xsi:type="dcterms:W3CDTF">2021-05-26T23:28:12Z</dcterms:modified>
</cp:coreProperties>
</file>