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kv" ContentType="video/unknown"/>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256" r:id="rId2"/>
    <p:sldId id="257" r:id="rId3"/>
    <p:sldId id="403" r:id="rId4"/>
    <p:sldId id="404" r:id="rId5"/>
    <p:sldId id="405" r:id="rId6"/>
    <p:sldId id="513" r:id="rId7"/>
    <p:sldId id="484" r:id="rId8"/>
    <p:sldId id="485" r:id="rId9"/>
    <p:sldId id="486" r:id="rId10"/>
    <p:sldId id="285" r:id="rId11"/>
    <p:sldId id="370" r:id="rId12"/>
    <p:sldId id="487" r:id="rId13"/>
    <p:sldId id="518" r:id="rId14"/>
    <p:sldId id="371" r:id="rId15"/>
    <p:sldId id="449" r:id="rId16"/>
    <p:sldId id="372" r:id="rId17"/>
    <p:sldId id="488" r:id="rId18"/>
    <p:sldId id="382" r:id="rId19"/>
    <p:sldId id="489" r:id="rId20"/>
    <p:sldId id="383" r:id="rId21"/>
    <p:sldId id="491" r:id="rId22"/>
    <p:sldId id="490" r:id="rId23"/>
    <p:sldId id="374" r:id="rId24"/>
    <p:sldId id="503" r:id="rId25"/>
    <p:sldId id="519" r:id="rId26"/>
    <p:sldId id="520" r:id="rId27"/>
    <p:sldId id="504" r:id="rId28"/>
    <p:sldId id="505" r:id="rId29"/>
    <p:sldId id="373" r:id="rId30"/>
    <p:sldId id="493" r:id="rId31"/>
    <p:sldId id="494" r:id="rId32"/>
    <p:sldId id="375" r:id="rId33"/>
    <p:sldId id="422" r:id="rId34"/>
    <p:sldId id="501" r:id="rId35"/>
    <p:sldId id="406" r:id="rId36"/>
    <p:sldId id="359" r:id="rId37"/>
    <p:sldId id="363" r:id="rId38"/>
    <p:sldId id="495" r:id="rId39"/>
    <p:sldId id="506" r:id="rId40"/>
    <p:sldId id="508" r:id="rId41"/>
    <p:sldId id="507" r:id="rId42"/>
    <p:sldId id="384" r:id="rId43"/>
    <p:sldId id="509" r:id="rId44"/>
    <p:sldId id="510" r:id="rId45"/>
    <p:sldId id="424" r:id="rId46"/>
    <p:sldId id="511" r:id="rId47"/>
    <p:sldId id="512" r:id="rId48"/>
    <p:sldId id="423" r:id="rId49"/>
    <p:sldId id="425" r:id="rId50"/>
    <p:sldId id="426" r:id="rId51"/>
    <p:sldId id="427" r:id="rId52"/>
    <p:sldId id="428" r:id="rId53"/>
    <p:sldId id="429" r:id="rId54"/>
    <p:sldId id="392" r:id="rId55"/>
    <p:sldId id="417" r:id="rId56"/>
    <p:sldId id="502" r:id="rId57"/>
    <p:sldId id="394" r:id="rId58"/>
    <p:sldId id="497" r:id="rId59"/>
    <p:sldId id="496" r:id="rId60"/>
    <p:sldId id="418" r:id="rId61"/>
    <p:sldId id="430" r:id="rId62"/>
    <p:sldId id="498" r:id="rId63"/>
    <p:sldId id="433" r:id="rId64"/>
    <p:sldId id="432" r:id="rId65"/>
    <p:sldId id="434" r:id="rId66"/>
    <p:sldId id="435" r:id="rId67"/>
    <p:sldId id="499" r:id="rId68"/>
    <p:sldId id="419" r:id="rId69"/>
    <p:sldId id="387" r:id="rId70"/>
    <p:sldId id="521" r:id="rId71"/>
    <p:sldId id="395" r:id="rId72"/>
    <p:sldId id="396" r:id="rId73"/>
    <p:sldId id="397" r:id="rId74"/>
    <p:sldId id="398" r:id="rId75"/>
    <p:sldId id="437" r:id="rId76"/>
    <p:sldId id="438" r:id="rId77"/>
    <p:sldId id="439" r:id="rId78"/>
    <p:sldId id="440" r:id="rId79"/>
    <p:sldId id="441" r:id="rId80"/>
    <p:sldId id="442" r:id="rId81"/>
    <p:sldId id="399" r:id="rId82"/>
    <p:sldId id="400" r:id="rId83"/>
    <p:sldId id="401" r:id="rId84"/>
    <p:sldId id="402" r:id="rId85"/>
    <p:sldId id="443" r:id="rId86"/>
    <p:sldId id="444" r:id="rId87"/>
    <p:sldId id="445" r:id="rId88"/>
    <p:sldId id="446" r:id="rId89"/>
    <p:sldId id="448" r:id="rId90"/>
    <p:sldId id="380" r:id="rId91"/>
    <p:sldId id="450" r:id="rId92"/>
    <p:sldId id="481" r:id="rId93"/>
    <p:sldId id="516" r:id="rId94"/>
    <p:sldId id="517" r:id="rId95"/>
    <p:sldId id="482" r:id="rId96"/>
    <p:sldId id="483" r:id="rId97"/>
    <p:sldId id="281" r:id="rId98"/>
    <p:sldId id="284" r:id="rId99"/>
    <p:sldId id="455" r:id="rId100"/>
    <p:sldId id="459" r:id="rId101"/>
    <p:sldId id="460" r:id="rId102"/>
    <p:sldId id="457" r:id="rId103"/>
    <p:sldId id="458" r:id="rId104"/>
    <p:sldId id="451" r:id="rId105"/>
    <p:sldId id="452" r:id="rId106"/>
    <p:sldId id="461" r:id="rId107"/>
    <p:sldId id="453" r:id="rId108"/>
    <p:sldId id="454" r:id="rId109"/>
    <p:sldId id="462" r:id="rId110"/>
    <p:sldId id="463" r:id="rId111"/>
    <p:sldId id="464" r:id="rId112"/>
    <p:sldId id="465" r:id="rId113"/>
    <p:sldId id="466" r:id="rId114"/>
    <p:sldId id="467" r:id="rId115"/>
    <p:sldId id="471" r:id="rId116"/>
    <p:sldId id="472" r:id="rId117"/>
    <p:sldId id="473" r:id="rId118"/>
    <p:sldId id="474" r:id="rId119"/>
    <p:sldId id="475" r:id="rId120"/>
    <p:sldId id="476" r:id="rId121"/>
    <p:sldId id="477" r:id="rId122"/>
    <p:sldId id="514" r:id="rId123"/>
    <p:sldId id="515" r:id="rId124"/>
    <p:sldId id="478" r:id="rId125"/>
    <p:sldId id="470" r:id="rId126"/>
    <p:sldId id="479" r:id="rId127"/>
    <p:sldId id="469" r:id="rId128"/>
    <p:sldId id="500" r:id="rId129"/>
    <p:sldId id="456" r:id="rId130"/>
    <p:sldId id="522" r:id="rId131"/>
    <p:sldId id="420" r:id="rId132"/>
    <p:sldId id="468"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62855" autoAdjust="0"/>
  </p:normalViewPr>
  <p:slideViewPr>
    <p:cSldViewPr snapToGrid="0">
      <p:cViewPr varScale="1">
        <p:scale>
          <a:sx n="66" d="100"/>
          <a:sy n="66" d="100"/>
        </p:scale>
        <p:origin x="1240" y="36"/>
      </p:cViewPr>
      <p:guideLst/>
    </p:cSldViewPr>
  </p:slideViewPr>
  <p:notesTextViewPr>
    <p:cViewPr>
      <p:scale>
        <a:sx n="3" d="2"/>
        <a:sy n="3" d="2"/>
      </p:scale>
      <p:origin x="0" y="0"/>
    </p:cViewPr>
  </p:notesTextViewPr>
  <p:notesViewPr>
    <p:cSldViewPr snapToGrid="0">
      <p:cViewPr varScale="1">
        <p:scale>
          <a:sx n="96" d="100"/>
          <a:sy n="96" d="100"/>
        </p:scale>
        <p:origin x="239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Interpolate Scaled Value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0.4</c:v>
                </c:pt>
                <c:pt idx="1">
                  <c:v>0.44000000000000006</c:v>
                </c:pt>
                <c:pt idx="2">
                  <c:v>0.48000000000000015</c:v>
                </c:pt>
                <c:pt idx="3">
                  <c:v>0.52</c:v>
                </c:pt>
                <c:pt idx="4">
                  <c:v>0.55999999999999994</c:v>
                </c:pt>
                <c:pt idx="5">
                  <c:v>0.60000000000000009</c:v>
                </c:pt>
                <c:pt idx="6">
                  <c:v>0.64000000000000012</c:v>
                </c:pt>
                <c:pt idx="7">
                  <c:v>0.68</c:v>
                </c:pt>
                <c:pt idx="8">
                  <c:v>0.72</c:v>
                </c:pt>
                <c:pt idx="9">
                  <c:v>0.76</c:v>
                </c:pt>
                <c:pt idx="10">
                  <c:v>0.8</c:v>
                </c:pt>
              </c:numCache>
            </c:numRef>
          </c:yVal>
          <c:smooth val="0"/>
          <c:extLst>
            <c:ext xmlns:c16="http://schemas.microsoft.com/office/drawing/2014/chart" uri="{C3380CC4-5D6E-409C-BE32-E72D297353CC}">
              <c16:uniqueId val="{00000000-EF54-4C17-A9FB-E1E3A3C6D209}"/>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0.4</c:v>
                </c:pt>
                <c:pt idx="1">
                  <c:v>0.44000000000000006</c:v>
                </c:pt>
                <c:pt idx="2">
                  <c:v>0.48000000000000009</c:v>
                </c:pt>
                <c:pt idx="3">
                  <c:v>0.52</c:v>
                </c:pt>
                <c:pt idx="4">
                  <c:v>0.56000000000000005</c:v>
                </c:pt>
                <c:pt idx="5">
                  <c:v>0.60000000000000009</c:v>
                </c:pt>
                <c:pt idx="6">
                  <c:v>0.64</c:v>
                </c:pt>
                <c:pt idx="7">
                  <c:v>0.67999999999999994</c:v>
                </c:pt>
                <c:pt idx="8">
                  <c:v>0.72000000000000008</c:v>
                </c:pt>
                <c:pt idx="9">
                  <c:v>0.76</c:v>
                </c:pt>
                <c:pt idx="10">
                  <c:v>0.79999999999999993</c:v>
                </c:pt>
              </c:numCache>
            </c:numRef>
          </c:yVal>
          <c:smooth val="0"/>
          <c:extLst>
            <c:ext xmlns:c16="http://schemas.microsoft.com/office/drawing/2014/chart" uri="{C3380CC4-5D6E-409C-BE32-E72D297353CC}">
              <c16:uniqueId val="{00000001-EF54-4C17-A9FB-E1E3A3C6D209}"/>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Different Values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-0.2</c:v>
                </c:pt>
                <c:pt idx="1">
                  <c:v>-0.15400000000000003</c:v>
                </c:pt>
                <c:pt idx="2">
                  <c:v>-9.600000000000003E-2</c:v>
                </c:pt>
                <c:pt idx="3">
                  <c:v>-2.599999999999995E-2</c:v>
                </c:pt>
                <c:pt idx="4">
                  <c:v>5.6000000000000043E-2</c:v>
                </c:pt>
                <c:pt idx="5">
                  <c:v>0.15000000000000002</c:v>
                </c:pt>
                <c:pt idx="6">
                  <c:v>0.25599999999999995</c:v>
                </c:pt>
                <c:pt idx="7">
                  <c:v>0.37399999999999994</c:v>
                </c:pt>
                <c:pt idx="8">
                  <c:v>0.50399999999999989</c:v>
                </c:pt>
                <c:pt idx="9">
                  <c:v>0.64599999999999991</c:v>
                </c:pt>
                <c:pt idx="10">
                  <c:v>0.79999999999999993</c:v>
                </c:pt>
              </c:numCache>
            </c:numRef>
          </c:yVal>
          <c:smooth val="0"/>
          <c:extLst>
            <c:ext xmlns:c16="http://schemas.microsoft.com/office/drawing/2014/chart" uri="{C3380CC4-5D6E-409C-BE32-E72D297353CC}">
              <c16:uniqueId val="{00000000-AB13-458A-B25F-3116D3AE41F4}"/>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-0.2</c:v>
                </c:pt>
                <c:pt idx="1">
                  <c:v>-0.1</c:v>
                </c:pt>
                <c:pt idx="2">
                  <c:v>0</c:v>
                </c:pt>
                <c:pt idx="3">
                  <c:v>0.10000000000000006</c:v>
                </c:pt>
                <c:pt idx="4">
                  <c:v>0.20000000000000007</c:v>
                </c:pt>
                <c:pt idx="5">
                  <c:v>0.30000000000000004</c:v>
                </c:pt>
                <c:pt idx="6">
                  <c:v>0.39999999999999997</c:v>
                </c:pt>
                <c:pt idx="7">
                  <c:v>0.49999999999999994</c:v>
                </c:pt>
                <c:pt idx="8">
                  <c:v>0.6</c:v>
                </c:pt>
                <c:pt idx="9">
                  <c:v>0.7</c:v>
                </c:pt>
                <c:pt idx="10">
                  <c:v>0.79999999999999993</c:v>
                </c:pt>
              </c:numCache>
            </c:numRef>
          </c:yVal>
          <c:smooth val="0"/>
          <c:extLst>
            <c:ext xmlns:c16="http://schemas.microsoft.com/office/drawing/2014/chart" uri="{C3380CC4-5D6E-409C-BE32-E72D297353CC}">
              <c16:uniqueId val="{00000001-AB13-458A-B25F-3116D3AE41F4}"/>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Interpolate with Zero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c:v>
                </c:pt>
                <c:pt idx="1">
                  <c:v>8.0000000000000019E-3</c:v>
                </c:pt>
                <c:pt idx="2">
                  <c:v>3.2000000000000008E-2</c:v>
                </c:pt>
                <c:pt idx="3">
                  <c:v>7.2000000000000022E-2</c:v>
                </c:pt>
                <c:pt idx="4">
                  <c:v>0.12800000000000003</c:v>
                </c:pt>
                <c:pt idx="5">
                  <c:v>0.2</c:v>
                </c:pt>
                <c:pt idx="6">
                  <c:v>0.28799999999999998</c:v>
                </c:pt>
                <c:pt idx="7">
                  <c:v>0.39199999999999996</c:v>
                </c:pt>
                <c:pt idx="8">
                  <c:v>0.51200000000000001</c:v>
                </c:pt>
                <c:pt idx="9">
                  <c:v>0.64799999999999991</c:v>
                </c:pt>
                <c:pt idx="10">
                  <c:v>0.79999999999999982</c:v>
                </c:pt>
              </c:numCache>
            </c:numRef>
          </c:yVal>
          <c:smooth val="0"/>
          <c:extLst>
            <c:ext xmlns:c16="http://schemas.microsoft.com/office/drawing/2014/chart" uri="{C3380CC4-5D6E-409C-BE32-E72D297353CC}">
              <c16:uniqueId val="{00000000-CD0D-4D26-B178-B43B29D64956}"/>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c:v>
                </c:pt>
                <c:pt idx="1">
                  <c:v>8.0000000000000016E-2</c:v>
                </c:pt>
                <c:pt idx="2">
                  <c:v>0.16000000000000003</c:v>
                </c:pt>
                <c:pt idx="3">
                  <c:v>0.24000000000000005</c:v>
                </c:pt>
                <c:pt idx="4">
                  <c:v>0.32000000000000006</c:v>
                </c:pt>
                <c:pt idx="5">
                  <c:v>0.4</c:v>
                </c:pt>
                <c:pt idx="6">
                  <c:v>0.48</c:v>
                </c:pt>
                <c:pt idx="7">
                  <c:v>0.55999999999999994</c:v>
                </c:pt>
                <c:pt idx="8">
                  <c:v>0.64</c:v>
                </c:pt>
                <c:pt idx="9">
                  <c:v>0.72</c:v>
                </c:pt>
                <c:pt idx="10">
                  <c:v>0.79999999999999993</c:v>
                </c:pt>
              </c:numCache>
            </c:numRef>
          </c:yVal>
          <c:smooth val="0"/>
          <c:extLst>
            <c:ext xmlns:c16="http://schemas.microsoft.com/office/drawing/2014/chart" uri="{C3380CC4-5D6E-409C-BE32-E72D297353CC}">
              <c16:uniqueId val="{00000001-CD0D-4D26-B178-B43B29D64956}"/>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Interpolate with Zero, spoof bf/dc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c:v>
                </c:pt>
                <c:pt idx="1">
                  <c:v>8.0000000000000016E-2</c:v>
                </c:pt>
                <c:pt idx="2">
                  <c:v>0.16000000000000003</c:v>
                </c:pt>
                <c:pt idx="3">
                  <c:v>0.24000000000000005</c:v>
                </c:pt>
                <c:pt idx="4">
                  <c:v>0.32000000000000006</c:v>
                </c:pt>
                <c:pt idx="5">
                  <c:v>0.4</c:v>
                </c:pt>
                <c:pt idx="6">
                  <c:v>0.48</c:v>
                </c:pt>
                <c:pt idx="7">
                  <c:v>0.55999999999999994</c:v>
                </c:pt>
                <c:pt idx="8">
                  <c:v>0.64</c:v>
                </c:pt>
                <c:pt idx="9">
                  <c:v>0.72</c:v>
                </c:pt>
                <c:pt idx="10">
                  <c:v>0.79999999999999993</c:v>
                </c:pt>
              </c:numCache>
            </c:numRef>
          </c:yVal>
          <c:smooth val="0"/>
          <c:extLst>
            <c:ext xmlns:c16="http://schemas.microsoft.com/office/drawing/2014/chart" uri="{C3380CC4-5D6E-409C-BE32-E72D297353CC}">
              <c16:uniqueId val="{00000000-386C-47EA-96FA-03F1C429D447}"/>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c:v>
                </c:pt>
                <c:pt idx="1">
                  <c:v>8.0000000000000016E-2</c:v>
                </c:pt>
                <c:pt idx="2">
                  <c:v>0.16000000000000003</c:v>
                </c:pt>
                <c:pt idx="3">
                  <c:v>0.24000000000000005</c:v>
                </c:pt>
                <c:pt idx="4">
                  <c:v>0.32000000000000006</c:v>
                </c:pt>
                <c:pt idx="5">
                  <c:v>0.4</c:v>
                </c:pt>
                <c:pt idx="6">
                  <c:v>0.48</c:v>
                </c:pt>
                <c:pt idx="7">
                  <c:v>0.55999999999999994</c:v>
                </c:pt>
                <c:pt idx="8">
                  <c:v>0.64</c:v>
                </c:pt>
                <c:pt idx="9">
                  <c:v>0.72</c:v>
                </c:pt>
                <c:pt idx="10">
                  <c:v>0.79999999999999993</c:v>
                </c:pt>
              </c:numCache>
            </c:numRef>
          </c:yVal>
          <c:smooth val="0"/>
          <c:extLst>
            <c:ext xmlns:c16="http://schemas.microsoft.com/office/drawing/2014/chart" uri="{C3380CC4-5D6E-409C-BE32-E72D297353CC}">
              <c16:uniqueId val="{00000001-386C-47EA-96FA-03F1C429D447}"/>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4318-9F27-425B-977A-DA57FA368DE8}" type="datetimeFigureOut">
              <a:rPr lang="en-US" smtClean="0"/>
              <a:t>8/3/2020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AB429-17D0-4B0E-BD0E-547212FFB7D0}" type="slidenum">
              <a:rPr lang="en-US" smtClean="0"/>
              <a:t>‹#›</a:t>
            </a:fld>
            <a:endParaRPr lang="en-US"/>
          </a:p>
        </p:txBody>
      </p:sp>
    </p:spTree>
    <p:extLst>
      <p:ext uri="{BB962C8B-B14F-4D97-AF65-F5344CB8AC3E}">
        <p14:creationId xmlns:p14="http://schemas.microsoft.com/office/powerpoint/2010/main" val="308809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 a lot of people worked on the game, way more than can easily be named here. </a:t>
            </a:r>
          </a:p>
          <a:p>
            <a:endParaRPr lang="en-US" dirty="0"/>
          </a:p>
          <a:p>
            <a:r>
              <a:rPr lang="en-US" dirty="0"/>
              <a:t>We work with multiple studios, and I wanted to call out the lighters (some from an earlier game I will talk about) and developers we have worked closely with.</a:t>
            </a:r>
          </a:p>
          <a:p>
            <a:endParaRPr lang="en-US" dirty="0"/>
          </a:p>
          <a:p>
            <a:r>
              <a:rPr lang="en-US" dirty="0"/>
              <a:t>Back pre-</a:t>
            </a:r>
            <a:r>
              <a:rPr lang="en-US" dirty="0" err="1"/>
              <a:t>covid</a:t>
            </a:r>
            <a:r>
              <a:rPr lang="en-US" dirty="0"/>
              <a:t> we worked in something called an office and would frequently brainstorm with people in Redmond and other central technology locations.</a:t>
            </a:r>
          </a:p>
        </p:txBody>
      </p:sp>
      <p:sp>
        <p:nvSpPr>
          <p:cNvPr id="4" name="Slide Number Placeholder 3"/>
          <p:cNvSpPr>
            <a:spLocks noGrp="1"/>
          </p:cNvSpPr>
          <p:nvPr>
            <p:ph type="sldNum" sz="quarter" idx="5"/>
          </p:nvPr>
        </p:nvSpPr>
        <p:spPr/>
        <p:txBody>
          <a:bodyPr/>
          <a:lstStyle/>
          <a:p>
            <a:fld id="{2E5AB429-17D0-4B0E-BD0E-547212FFB7D0}" type="slidenum">
              <a:rPr lang="en-US" smtClean="0"/>
              <a:t>2</a:t>
            </a:fld>
            <a:endParaRPr lang="en-US"/>
          </a:p>
        </p:txBody>
      </p:sp>
    </p:spTree>
    <p:extLst>
      <p:ext uri="{BB962C8B-B14F-4D97-AF65-F5344CB8AC3E}">
        <p14:creationId xmlns:p14="http://schemas.microsoft.com/office/powerpoint/2010/main" val="1412394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series expansion baking pipeline, which caches the lighting in the same data structures we render with in the game. This significantly helps with performance, re-using all sub-paths. For lightmaps this works very well, but for models the sampling density is low – often a handful or probes. They are primarily designed for storing indirect light, so harsh direct light like the sun can cause a light leak through the data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solution Ari came up with is to resample the sun when we hit models instead of caching. This has a small cost and while the result is often subtle, it does help a lot.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top image is without retracing, the bottom images with it enabled, the shipping container is acting like a tunnel causing a false bounce on the wall behind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red circle is “bad” and the green is “good”, I will be using this convention on the next handful of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11</a:t>
            </a:fld>
            <a:endParaRPr lang="en-US"/>
          </a:p>
        </p:txBody>
      </p:sp>
    </p:spTree>
    <p:extLst>
      <p:ext uri="{BB962C8B-B14F-4D97-AF65-F5344CB8AC3E}">
        <p14:creationId xmlns:p14="http://schemas.microsoft.com/office/powerpoint/2010/main" val="2131515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replaced the direct only with the baked lighting if you shoot one of the lights out.</a:t>
            </a:r>
          </a:p>
          <a:p>
            <a:endParaRPr lang="en-US" dirty="0"/>
          </a:p>
          <a:p>
            <a:r>
              <a:rPr lang="en-US" dirty="0"/>
              <a:t>Grouping lights reduces overhead.</a:t>
            </a:r>
          </a:p>
          <a:p>
            <a:endParaRPr lang="en-US" dirty="0"/>
          </a:p>
          <a:p>
            <a:r>
              <a:rPr lang="en-US" dirty="0"/>
              <a:t>In the editor, the lights still have the usual parameters, and this is what will be used to bake the sets later. At run-time, the average ratio of the current intensity of the light to the bake intensity is what is used to control the intensity of the baked lighting for that set.</a:t>
            </a:r>
          </a:p>
          <a:p>
            <a:endParaRPr lang="en-US" dirty="0"/>
          </a:p>
          <a:p>
            <a:r>
              <a:rPr lang="en-US" dirty="0"/>
              <a:t>There also are options to pull lights out of the “driving” set, for example you might want a bank of LED bulbs to be in a set that is turned on from the wall. If one of them is buzzing, the entire set would be needed to update every frame. It can be flagged to not drive, so there is no per-frame cost, just when the switch changes (or lights are shot out.)</a:t>
            </a:r>
          </a:p>
        </p:txBody>
      </p:sp>
      <p:sp>
        <p:nvSpPr>
          <p:cNvPr id="4" name="Slide Number Placeholder 3"/>
          <p:cNvSpPr>
            <a:spLocks noGrp="1"/>
          </p:cNvSpPr>
          <p:nvPr>
            <p:ph type="sldNum" sz="quarter" idx="5"/>
          </p:nvPr>
        </p:nvSpPr>
        <p:spPr/>
        <p:txBody>
          <a:bodyPr/>
          <a:lstStyle/>
          <a:p>
            <a:fld id="{2E5AB429-17D0-4B0E-BD0E-547212FFB7D0}" type="slidenum">
              <a:rPr lang="en-US" smtClean="0"/>
              <a:t>101</a:t>
            </a:fld>
            <a:endParaRPr lang="en-US"/>
          </a:p>
        </p:txBody>
      </p:sp>
    </p:spTree>
    <p:extLst>
      <p:ext uri="{BB962C8B-B14F-4D97-AF65-F5344CB8AC3E}">
        <p14:creationId xmlns:p14="http://schemas.microsoft.com/office/powerpoint/2010/main" val="15351595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baking code is largely left alone, we do the regular bake, then we iterate over the </a:t>
            </a:r>
            <a:r>
              <a:rPr lang="en-US" dirty="0" err="1"/>
              <a:t>lightsets</a:t>
            </a:r>
            <a:r>
              <a:rPr lang="en-US" dirty="0"/>
              <a:t>, but we do so in a way to save performance.</a:t>
            </a:r>
          </a:p>
          <a:p>
            <a:endParaRPr lang="en-US" dirty="0"/>
          </a:p>
          <a:p>
            <a:r>
              <a:rPr lang="en-US" dirty="0"/>
              <a:t>We do two regular bounces over the entire map, then we analyze that data creating a threshold and a mask as was shown before, see the paper for details.</a:t>
            </a:r>
          </a:p>
          <a:p>
            <a:endParaRPr lang="en-US" dirty="0"/>
          </a:p>
          <a:p>
            <a:r>
              <a:rPr lang="en-US" dirty="0"/>
              <a:t>The important thing about this is we now have only a subset of the </a:t>
            </a:r>
            <a:r>
              <a:rPr lang="en-US" dirty="0" err="1"/>
              <a:t>texels</a:t>
            </a:r>
            <a:r>
              <a:rPr lang="en-US" dirty="0"/>
              <a:t> that require the final gather, which is where the bulk of the LM sampling cost is (</a:t>
            </a:r>
            <a:r>
              <a:rPr lang="en-US" dirty="0" err="1"/>
              <a:t>ie</a:t>
            </a:r>
            <a:r>
              <a:rPr lang="en-US" dirty="0"/>
              <a:t>: this is where ray guiding is used, and a huge fraction of the total rays…)</a:t>
            </a:r>
          </a:p>
          <a:p>
            <a:endParaRPr lang="en-US" dirty="0"/>
          </a:p>
          <a:p>
            <a:r>
              <a:rPr lang="en-US" dirty="0"/>
              <a:t>We also track the bounds of the active data, and use a bloated version of this to sample the LG – which helps quite a bit, the LG can be as much as half the bake time in a regular map depending on the quality setting.</a:t>
            </a:r>
          </a:p>
          <a:p>
            <a:endParaRPr lang="en-US" dirty="0"/>
          </a:p>
          <a:p>
            <a:r>
              <a:rPr lang="en-US" dirty="0"/>
              <a:t>See </a:t>
            </a:r>
            <a:r>
              <a:rPr lang="en-US" dirty="0" err="1"/>
              <a:t>Darios</a:t>
            </a:r>
            <a:r>
              <a:rPr lang="en-US" dirty="0"/>
              <a:t> talk and the paper for details on how we sampled the light paths for the doors.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102</a:t>
            </a:fld>
            <a:endParaRPr lang="en-US"/>
          </a:p>
        </p:txBody>
      </p:sp>
    </p:spTree>
    <p:extLst>
      <p:ext uri="{BB962C8B-B14F-4D97-AF65-F5344CB8AC3E}">
        <p14:creationId xmlns:p14="http://schemas.microsoft.com/office/powerpoint/2010/main" val="3102834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some baking overhead, but nowhere near what the number of sets would imply (</a:t>
            </a:r>
            <a:r>
              <a:rPr lang="en-US" dirty="0" err="1"/>
              <a:t>ie</a:t>
            </a:r>
            <a:r>
              <a:rPr lang="en-US" dirty="0"/>
              <a:t>: 132 sets would be 132x as long otherwise), in fast the most complicated map took 3.3 times as long as having no sets, and on extra quality it was 6.7x. There is room for improvement here, optimistically maybe cut it by one fourth for these complex maps by handling multiple sets at a time.</a:t>
            </a:r>
          </a:p>
          <a:p>
            <a:endParaRPr lang="en-US" dirty="0"/>
          </a:p>
          <a:p>
            <a:r>
              <a:rPr lang="en-US" dirty="0"/>
              <a:t>Most campaign maps and many </a:t>
            </a:r>
            <a:r>
              <a:rPr lang="en-US" dirty="0" err="1"/>
              <a:t>mp</a:t>
            </a:r>
            <a:r>
              <a:rPr lang="en-US" dirty="0"/>
              <a:t> maps used this feature, but they tended to be on the lower end of </a:t>
            </a:r>
            <a:r>
              <a:rPr lang="en-US" dirty="0" err="1"/>
              <a:t>lightset</a:t>
            </a:r>
            <a:r>
              <a:rPr lang="en-US" dirty="0"/>
              <a:t> count I think there was one more map not shown here with around 50 sets, while the rest were often in single digits.</a:t>
            </a:r>
          </a:p>
          <a:p>
            <a:endParaRPr lang="en-US" dirty="0"/>
          </a:p>
          <a:p>
            <a:r>
              <a:rPr lang="en-US" dirty="0"/>
              <a:t>In the first game we talked about trying to keep to less than 10 sets (they went up to 26) and the second game</a:t>
            </a:r>
          </a:p>
        </p:txBody>
      </p:sp>
      <p:sp>
        <p:nvSpPr>
          <p:cNvPr id="4" name="Slide Number Placeholder 3"/>
          <p:cNvSpPr>
            <a:spLocks noGrp="1"/>
          </p:cNvSpPr>
          <p:nvPr>
            <p:ph type="sldNum" sz="quarter" idx="5"/>
          </p:nvPr>
        </p:nvSpPr>
        <p:spPr/>
        <p:txBody>
          <a:bodyPr/>
          <a:lstStyle/>
          <a:p>
            <a:fld id="{2E5AB429-17D0-4B0E-BD0E-547212FFB7D0}" type="slidenum">
              <a:rPr lang="en-US" smtClean="0"/>
              <a:t>103</a:t>
            </a:fld>
            <a:endParaRPr lang="en-US"/>
          </a:p>
        </p:txBody>
      </p:sp>
    </p:spTree>
    <p:extLst>
      <p:ext uri="{BB962C8B-B14F-4D97-AF65-F5344CB8AC3E}">
        <p14:creationId xmlns:p14="http://schemas.microsoft.com/office/powerpoint/2010/main" val="4082295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LG and static model lighting were fairly straightforward to encode, you just need to store SH for the additional sets. The compact encoding was used, but actually not until later, since it cut the memory of the base SH representation in half.</a:t>
            </a:r>
          </a:p>
          <a:p>
            <a:endParaRPr lang="en-US" dirty="0"/>
          </a:p>
          <a:p>
            <a:r>
              <a:rPr lang="en-US" dirty="0"/>
              <a:t>The Lightmaps were the challenging part. I already showed that they were sparse, but there also are a lot of restrictions on read modify write with resources you want to use for lightmaps, particularly on our low end PC platforms. They also represent the bulk of the data.</a:t>
            </a:r>
          </a:p>
          <a:p>
            <a:endParaRPr lang="en-US" dirty="0"/>
          </a:p>
          <a:p>
            <a:r>
              <a:rPr lang="en-US" dirty="0"/>
              <a:t>The new lightmap format was initially only used to store lighting values for </a:t>
            </a:r>
            <a:r>
              <a:rPr lang="en-US" dirty="0" err="1"/>
              <a:t>lightsets</a:t>
            </a:r>
            <a:r>
              <a:rPr lang="en-US" dirty="0"/>
              <a:t>, it is half the size of the FP16 AHD format we shipped with in 2017 (8 bytes/</a:t>
            </a:r>
            <a:r>
              <a:rPr lang="en-US" dirty="0" err="1"/>
              <a:t>texel</a:t>
            </a:r>
            <a:r>
              <a:rPr lang="en-US" dirty="0"/>
              <a:t>.)</a:t>
            </a:r>
          </a:p>
          <a:p>
            <a:endParaRPr lang="en-US" dirty="0"/>
          </a:p>
          <a:p>
            <a:r>
              <a:rPr lang="en-US" dirty="0"/>
              <a:t>The format actually came about looking at how given two AHD samples, how do you add them and represent the result in AHD efficiently?</a:t>
            </a:r>
          </a:p>
          <a:p>
            <a:endParaRPr lang="en-US" dirty="0"/>
          </a:p>
          <a:p>
            <a:r>
              <a:rPr lang="en-US" dirty="0"/>
              <a:t>One take away from this is that optimizing the size of the GI update data, had a trickle-down effect each time – eventually replacing the representation we used everywhere in the game.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104</a:t>
            </a:fld>
            <a:endParaRPr lang="en-US"/>
          </a:p>
        </p:txBody>
      </p:sp>
    </p:spTree>
    <p:extLst>
      <p:ext uri="{BB962C8B-B14F-4D97-AF65-F5344CB8AC3E}">
        <p14:creationId xmlns:p14="http://schemas.microsoft.com/office/powerpoint/2010/main" val="42140857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two obvious choices are either store all the values for a single basis function (shown here), where for each basis function you need to store the address and the payload – which for the LM is 8 bytes.</a:t>
            </a:r>
          </a:p>
          <a:p>
            <a:endParaRPr lang="en-US" dirty="0"/>
          </a:p>
          <a:p>
            <a:r>
              <a:rPr lang="en-US" dirty="0"/>
              <a:t>But there are a bunch of problems with this, one is the address is large relative to the payload, so if you have a lot of overlaps, there is a big redundancy.</a:t>
            </a:r>
          </a:p>
          <a:p>
            <a:endParaRPr lang="en-US" dirty="0"/>
          </a:p>
          <a:p>
            <a:r>
              <a:rPr lang="en-US" dirty="0"/>
              <a:t>A larger problem is that RW resources have serious limitations, particularly on PC hardware, where some platforms can only use 32bit float or integer formats, and nothing else.</a:t>
            </a:r>
          </a:p>
          <a:p>
            <a:endParaRPr lang="en-US" dirty="0"/>
          </a:p>
          <a:p>
            <a:r>
              <a:rPr lang="en-US" dirty="0"/>
              <a:t>Finally the blend while fairly simple, is not something that’s easy to setup in fixed function hardware. So you would have to do this in multiple passes anyways, kind of like old school deferred rendering that uses excessive bandwidth.</a:t>
            </a:r>
          </a:p>
          <a:p>
            <a:endParaRPr lang="en-US" dirty="0"/>
          </a:p>
          <a:p>
            <a:r>
              <a:rPr lang="en-US" dirty="0"/>
              <a:t>One positive is that it is easy to skip work for any </a:t>
            </a:r>
            <a:r>
              <a:rPr lang="en-US" dirty="0" err="1"/>
              <a:t>lightset</a:t>
            </a:r>
            <a:r>
              <a:rPr lang="en-US" dirty="0"/>
              <a:t> that happens to be off. The number of blends is never stored, and the basis function is implicit so also never stored.</a:t>
            </a:r>
          </a:p>
          <a:p>
            <a:endParaRPr lang="en-US" dirty="0"/>
          </a:p>
          <a:p>
            <a:r>
              <a:rPr lang="en-US" dirty="0"/>
              <a:t>Here we see an example of this, where each box represents a basis function (some starting address in a single buffer resource, or you could split out address too a separate buffer.) There are some redundant addresses where they overlap.</a:t>
            </a:r>
          </a:p>
          <a:p>
            <a:endParaRPr lang="en-US" dirty="0"/>
          </a:p>
          <a:p>
            <a:r>
              <a:rPr lang="en-US" dirty="0"/>
              <a:t>The basis function index is implicit in this case, it can be stored in a constant buffer per dispatch.</a:t>
            </a:r>
          </a:p>
        </p:txBody>
      </p:sp>
      <p:sp>
        <p:nvSpPr>
          <p:cNvPr id="4" name="Slide Number Placeholder 3"/>
          <p:cNvSpPr>
            <a:spLocks noGrp="1"/>
          </p:cNvSpPr>
          <p:nvPr>
            <p:ph type="sldNum" sz="quarter" idx="5"/>
          </p:nvPr>
        </p:nvSpPr>
        <p:spPr/>
        <p:txBody>
          <a:bodyPr/>
          <a:lstStyle/>
          <a:p>
            <a:fld id="{2E5AB429-17D0-4B0E-BD0E-547212FFB7D0}" type="slidenum">
              <a:rPr lang="en-US" smtClean="0"/>
              <a:t>105</a:t>
            </a:fld>
            <a:endParaRPr lang="en-US"/>
          </a:p>
        </p:txBody>
      </p:sp>
    </p:spTree>
    <p:extLst>
      <p:ext uri="{BB962C8B-B14F-4D97-AF65-F5344CB8AC3E}">
        <p14:creationId xmlns:p14="http://schemas.microsoft.com/office/powerpoint/2010/main" val="34398518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Matrix Palette skinning like storage is the other obvious choice.</a:t>
            </a:r>
          </a:p>
          <a:p>
            <a:endParaRPr lang="en-US" dirty="0"/>
          </a:p>
          <a:p>
            <a:r>
              <a:rPr lang="en-US" dirty="0"/>
              <a:t>You wouldn’t have any RW issues, you could simply write to the final resource (we have a backing channel for all </a:t>
            </a:r>
            <a:r>
              <a:rPr lang="en-US" dirty="0" err="1"/>
              <a:t>texels</a:t>
            </a:r>
            <a:r>
              <a:rPr lang="en-US" dirty="0"/>
              <a:t>).</a:t>
            </a:r>
          </a:p>
          <a:p>
            <a:endParaRPr lang="en-US" dirty="0"/>
          </a:p>
          <a:p>
            <a:r>
              <a:rPr lang="en-US" dirty="0"/>
              <a:t>You either have a fixed stride and wasted resource slots (which is inefficient black X’s in the above image), or a variable data structure that isn’t SIMD friendly, or you lose the ability to skip work easily (</a:t>
            </a:r>
            <a:r>
              <a:rPr lang="en-US" dirty="0" err="1"/>
              <a:t>ie</a:t>
            </a:r>
            <a:r>
              <a:rPr lang="en-US" dirty="0"/>
              <a:t>: if you have all 2 way blends in one buffer, all 3 way in another, etc.)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106</a:t>
            </a:fld>
            <a:endParaRPr lang="en-US"/>
          </a:p>
        </p:txBody>
      </p:sp>
    </p:spTree>
    <p:extLst>
      <p:ext uri="{BB962C8B-B14F-4D97-AF65-F5344CB8AC3E}">
        <p14:creationId xmlns:p14="http://schemas.microsoft.com/office/powerpoint/2010/main" val="11163885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ended up with a hybrid solution, in the first game we ended up with 5 basic shaders:</a:t>
            </a:r>
          </a:p>
          <a:p>
            <a:endParaRPr lang="en-US" dirty="0"/>
          </a:p>
          <a:p>
            <a:r>
              <a:rPr lang="en-US" dirty="0"/>
              <a:t>A copy shader that would just copy baking data into the lightmap if all the sets in a dispatch were off.</a:t>
            </a:r>
          </a:p>
          <a:p>
            <a:endParaRPr lang="en-US" dirty="0"/>
          </a:p>
          <a:p>
            <a:r>
              <a:rPr lang="en-US" dirty="0"/>
              <a:t>Shaders that blend 1, 2 or 3 basis functions (dispatch for each unique combination), these can be demoted since the dispatch constants set the basis function values and starting addresses for a stream. So a 3 way blend can be demoted to 2 if one of them is zero, just setting the constants differently.</a:t>
            </a:r>
          </a:p>
          <a:p>
            <a:endParaRPr lang="en-US" dirty="0"/>
          </a:p>
          <a:p>
            <a:r>
              <a:rPr lang="en-US" dirty="0"/>
              <a:t>The CB per-dispatch is shown here – it contains for each stream (this is 2 blends), the starting address in the buffer, and the basis function blend weights (setup before the dispatch) for each stream.</a:t>
            </a:r>
          </a:p>
          <a:p>
            <a:endParaRPr lang="en-US" dirty="0"/>
          </a:p>
          <a:p>
            <a:r>
              <a:rPr lang="en-US" dirty="0"/>
              <a:t>There is also the starting address in a buffer of addresses (2 bytes), this is also the starting address in a “backing data” resource, which is just a copy of the data with no basis functions, and a count on the number of records in the dispatch.</a:t>
            </a:r>
          </a:p>
          <a:p>
            <a:endParaRPr lang="en-US" dirty="0"/>
          </a:p>
          <a:p>
            <a:r>
              <a:rPr lang="en-US" dirty="0"/>
              <a:t>The basic idea is to move as much as possible out of per-</a:t>
            </a:r>
            <a:r>
              <a:rPr lang="en-US" dirty="0" err="1"/>
              <a:t>texel</a:t>
            </a:r>
            <a:r>
              <a:rPr lang="en-US" dirty="0"/>
              <a:t> data (basis function index, read addresses, etc.) and into small constant buffers setup on every dispatch. If you had a 3 way blend with a weight of zero, you simply setup the parameters and dispatch a 2 way blend, etc.</a:t>
            </a:r>
          </a:p>
          <a:p>
            <a:endParaRPr lang="en-US" dirty="0"/>
          </a:p>
          <a:p>
            <a:r>
              <a:rPr lang="en-US" dirty="0"/>
              <a:t>Finally there was a fall back shader for more than 3 blends, this was more involved, it copied data to a 64k scratch buffer (4 in flight to minimize transitions), would then do multiple blending passes, and finally copy back to the final resource. The indices, </a:t>
            </a:r>
            <a:r>
              <a:rPr lang="en-US" dirty="0" err="1"/>
              <a:t>ie</a:t>
            </a:r>
            <a:r>
              <a:rPr lang="en-US" dirty="0"/>
              <a:t>: inside this window, were implicit from shader indices as much as possible. The lighters were told to try and keep it under 3 overlaps if they could (and they mostly did on this game), though they were also told to have maybe at most 10 sets in a map, and I think the largest map had 26 when the game shipped.</a:t>
            </a:r>
          </a:p>
          <a:p>
            <a:endParaRPr lang="en-US" dirty="0"/>
          </a:p>
          <a:p>
            <a:r>
              <a:rPr lang="en-US" dirty="0"/>
              <a:t>[click]</a:t>
            </a:r>
          </a:p>
          <a:p>
            <a:endParaRPr lang="en-US" dirty="0"/>
          </a:p>
          <a:p>
            <a:r>
              <a:rPr lang="en-US" dirty="0"/>
              <a:t>I have a debug mode to run the shaders in regular compute and force every </a:t>
            </a:r>
            <a:r>
              <a:rPr lang="en-US" dirty="0" err="1"/>
              <a:t>lightset</a:t>
            </a:r>
            <a:r>
              <a:rPr lang="en-US" dirty="0"/>
              <a:t> to update every frame – this never happens during game play, but is good to measure worst case performance.</a:t>
            </a:r>
          </a:p>
          <a:p>
            <a:endParaRPr lang="en-US" dirty="0"/>
          </a:p>
          <a:p>
            <a:endParaRPr lang="en-US" dirty="0"/>
          </a:p>
          <a:p>
            <a:r>
              <a:rPr lang="en-US" dirty="0"/>
              <a:t>In this game the feature was used much more extensively. The toughest map had 132 sets, and they weren’t all independent. There is a mansion with almost every light that can be shot out. There also are giant flood lights outside that shine into the mansion and can be turned off or shot out, and a fire that happens at the end of the level where you have to run out of the mansion. With a slightly optimized version of the shaders, this was taking 20ms so I had to go back to the drawing board, the main culprit was the fall back shader and the number of overlaps. </a:t>
            </a:r>
          </a:p>
          <a:p>
            <a:endParaRPr lang="en-US" dirty="0"/>
          </a:p>
          <a:p>
            <a:r>
              <a:rPr lang="en-US" dirty="0"/>
              <a:t>But we also had a huge number of tiny dispatches, so the original algorithm to group the data just didn’t work – with that many sets, the number of unique combinations was just too large. On top of that, we wanted to add the doors opening/closing, so new we had to handle overlap better.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107</a:t>
            </a:fld>
            <a:endParaRPr lang="en-US"/>
          </a:p>
        </p:txBody>
      </p:sp>
    </p:spTree>
    <p:extLst>
      <p:ext uri="{BB962C8B-B14F-4D97-AF65-F5344CB8AC3E}">
        <p14:creationId xmlns:p14="http://schemas.microsoft.com/office/powerpoint/2010/main" val="13905159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nuked the fallback shader completely. We wanted to have more fast paths, and be able to also have a reasonable minimum dispatch size for the compute shaders.</a:t>
            </a:r>
          </a:p>
          <a:p>
            <a:endParaRPr lang="en-US" dirty="0"/>
          </a:p>
          <a:p>
            <a:r>
              <a:rPr lang="en-US" dirty="0"/>
              <a:t>Instead of storing the basis function weights with each dispatch, we stored the basis function weights in a CB that is always bound,.</a:t>
            </a:r>
          </a:p>
          <a:p>
            <a:endParaRPr lang="en-US" dirty="0"/>
          </a:p>
          <a:p>
            <a:r>
              <a:rPr lang="en-US" dirty="0"/>
              <a:t>We optimized the size of the per-dispatch constant buffer to a single uint4, shown here. The number of </a:t>
            </a:r>
            <a:r>
              <a:rPr lang="en-US" dirty="0" err="1"/>
              <a:t>texels</a:t>
            </a:r>
            <a:r>
              <a:rPr lang="en-US" dirty="0"/>
              <a:t>, the starting address of the backing data, the starting address of the basis function data an extra </a:t>
            </a:r>
            <a:r>
              <a:rPr lang="en-US" dirty="0" err="1"/>
              <a:t>uint</a:t>
            </a:r>
            <a:r>
              <a:rPr lang="en-US" dirty="0"/>
              <a:t> that varies depending on the shader – for the one I am about to show it is a 3bit number per stream (up to 8)  that encodes the starting address for each stream. This makes it easy to remove zero weight basis functions. There are 8 of these specialized shaders.</a:t>
            </a:r>
          </a:p>
          <a:p>
            <a:endParaRPr lang="en-US" dirty="0"/>
          </a:p>
          <a:p>
            <a:r>
              <a:rPr lang="en-US" dirty="0"/>
              <a:t>We do not store the basis function index in this CB, we freed up a byte that used to be the primary shadow mask, and just store the basis function index in that spot instead.</a:t>
            </a:r>
          </a:p>
        </p:txBody>
      </p:sp>
      <p:sp>
        <p:nvSpPr>
          <p:cNvPr id="4" name="Slide Number Placeholder 3"/>
          <p:cNvSpPr>
            <a:spLocks noGrp="1"/>
          </p:cNvSpPr>
          <p:nvPr>
            <p:ph type="sldNum" sz="quarter" idx="5"/>
          </p:nvPr>
        </p:nvSpPr>
        <p:spPr/>
        <p:txBody>
          <a:bodyPr/>
          <a:lstStyle/>
          <a:p>
            <a:fld id="{2E5AB429-17D0-4B0E-BD0E-547212FFB7D0}" type="slidenum">
              <a:rPr lang="en-US" smtClean="0"/>
              <a:t>108</a:t>
            </a:fld>
            <a:endParaRPr lang="en-US"/>
          </a:p>
        </p:txBody>
      </p:sp>
    </p:spTree>
    <p:extLst>
      <p:ext uri="{BB962C8B-B14F-4D97-AF65-F5344CB8AC3E}">
        <p14:creationId xmlns:p14="http://schemas.microsoft.com/office/powerpoint/2010/main" val="25883491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shader just takes a relative index, and a uniform bool for each of the blends2-7, so it generates the proper code.</a:t>
            </a:r>
          </a:p>
          <a:p>
            <a:endParaRPr lang="en-US" dirty="0"/>
          </a:p>
          <a:p>
            <a:r>
              <a:rPr lang="en-US" dirty="0"/>
              <a:t>We see the actual shader specialized for 3 blends in the box. It dispatches in 1D, to minimize the instructions that generate addresses.</a:t>
            </a:r>
          </a:p>
        </p:txBody>
      </p:sp>
      <p:sp>
        <p:nvSpPr>
          <p:cNvPr id="4" name="Slide Number Placeholder 3"/>
          <p:cNvSpPr>
            <a:spLocks noGrp="1"/>
          </p:cNvSpPr>
          <p:nvPr>
            <p:ph type="sldNum" sz="quarter" idx="5"/>
          </p:nvPr>
        </p:nvSpPr>
        <p:spPr/>
        <p:txBody>
          <a:bodyPr/>
          <a:lstStyle/>
          <a:p>
            <a:fld id="{2E5AB429-17D0-4B0E-BD0E-547212FFB7D0}" type="slidenum">
              <a:rPr lang="en-US" smtClean="0"/>
              <a:t>109</a:t>
            </a:fld>
            <a:endParaRPr lang="en-US"/>
          </a:p>
        </p:txBody>
      </p:sp>
    </p:spTree>
    <p:extLst>
      <p:ext uri="{BB962C8B-B14F-4D97-AF65-F5344CB8AC3E}">
        <p14:creationId xmlns:p14="http://schemas.microsoft.com/office/powerpoint/2010/main" val="210269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generic shader is fairly straightforward, it only executes for </a:t>
            </a:r>
            <a:r>
              <a:rPr lang="en-US" dirty="0" err="1"/>
              <a:t>lmoptNumTexels</a:t>
            </a:r>
            <a:r>
              <a:rPr lang="en-US" dirty="0"/>
              <a:t>.</a:t>
            </a:r>
          </a:p>
        </p:txBody>
      </p:sp>
      <p:sp>
        <p:nvSpPr>
          <p:cNvPr id="4" name="Slide Number Placeholder 3"/>
          <p:cNvSpPr>
            <a:spLocks noGrp="1"/>
          </p:cNvSpPr>
          <p:nvPr>
            <p:ph type="sldNum" sz="quarter" idx="5"/>
          </p:nvPr>
        </p:nvSpPr>
        <p:spPr/>
        <p:txBody>
          <a:bodyPr/>
          <a:lstStyle/>
          <a:p>
            <a:fld id="{2E5AB429-17D0-4B0E-BD0E-547212FFB7D0}" type="slidenum">
              <a:rPr lang="en-US" smtClean="0"/>
              <a:t>110</a:t>
            </a:fld>
            <a:endParaRPr lang="en-US"/>
          </a:p>
        </p:txBody>
      </p:sp>
    </p:spTree>
    <p:extLst>
      <p:ext uri="{BB962C8B-B14F-4D97-AF65-F5344CB8AC3E}">
        <p14:creationId xmlns:p14="http://schemas.microsoft.com/office/powerpoint/2010/main" val="373458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highlighted area is in a patch of direct sun-light. You can see the cached light doesn’t have an accurate bounce on the ground in the final lighting, where retracing works great.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12</a:t>
            </a:fld>
            <a:endParaRPr lang="en-US"/>
          </a:p>
        </p:txBody>
      </p:sp>
    </p:spTree>
    <p:extLst>
      <p:ext uri="{BB962C8B-B14F-4D97-AF65-F5344CB8AC3E}">
        <p14:creationId xmlns:p14="http://schemas.microsoft.com/office/powerpoint/2010/main" val="31085360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loads the backing data – this 8 byte value can be loaded with a single instruction, and that helped perf compared to trying to use textures.</a:t>
            </a:r>
          </a:p>
        </p:txBody>
      </p:sp>
      <p:sp>
        <p:nvSpPr>
          <p:cNvPr id="4" name="Slide Number Placeholder 3"/>
          <p:cNvSpPr>
            <a:spLocks noGrp="1"/>
          </p:cNvSpPr>
          <p:nvPr>
            <p:ph type="sldNum" sz="quarter" idx="5"/>
          </p:nvPr>
        </p:nvSpPr>
        <p:spPr/>
        <p:txBody>
          <a:bodyPr/>
          <a:lstStyle/>
          <a:p>
            <a:fld id="{2E5AB429-17D0-4B0E-BD0E-547212FFB7D0}" type="slidenum">
              <a:rPr lang="en-US" smtClean="0"/>
              <a:t>111</a:t>
            </a:fld>
            <a:endParaRPr lang="en-US"/>
          </a:p>
        </p:txBody>
      </p:sp>
    </p:spTree>
    <p:extLst>
      <p:ext uri="{BB962C8B-B14F-4D97-AF65-F5344CB8AC3E}">
        <p14:creationId xmlns:p14="http://schemas.microsoft.com/office/powerpoint/2010/main" val="6921916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blends in the first value, this is just the start address, plus the relative index in the shader + the stride [0,8] packed into 3 bits of the CB times the number of </a:t>
            </a:r>
            <a:r>
              <a:rPr lang="en-US" dirty="0" err="1"/>
              <a:t>texels</a:t>
            </a:r>
            <a:r>
              <a:rPr lang="en-US" dirty="0"/>
              <a:t> in this dispatch.</a:t>
            </a:r>
          </a:p>
        </p:txBody>
      </p:sp>
      <p:sp>
        <p:nvSpPr>
          <p:cNvPr id="4" name="Slide Number Placeholder 3"/>
          <p:cNvSpPr>
            <a:spLocks noGrp="1"/>
          </p:cNvSpPr>
          <p:nvPr>
            <p:ph type="sldNum" sz="quarter" idx="5"/>
          </p:nvPr>
        </p:nvSpPr>
        <p:spPr/>
        <p:txBody>
          <a:bodyPr/>
          <a:lstStyle/>
          <a:p>
            <a:fld id="{2E5AB429-17D0-4B0E-BD0E-547212FFB7D0}" type="slidenum">
              <a:rPr lang="en-US" smtClean="0"/>
              <a:t>112</a:t>
            </a:fld>
            <a:endParaRPr lang="en-US"/>
          </a:p>
        </p:txBody>
      </p:sp>
    </p:spTree>
    <p:extLst>
      <p:ext uri="{BB962C8B-B14F-4D97-AF65-F5344CB8AC3E}">
        <p14:creationId xmlns:p14="http://schemas.microsoft.com/office/powerpoint/2010/main" val="27223217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then blends the additional blends, just unpacking a different 3 bit stride for each.</a:t>
            </a:r>
          </a:p>
        </p:txBody>
      </p:sp>
      <p:sp>
        <p:nvSpPr>
          <p:cNvPr id="4" name="Slide Number Placeholder 3"/>
          <p:cNvSpPr>
            <a:spLocks noGrp="1"/>
          </p:cNvSpPr>
          <p:nvPr>
            <p:ph type="sldNum" sz="quarter" idx="5"/>
          </p:nvPr>
        </p:nvSpPr>
        <p:spPr/>
        <p:txBody>
          <a:bodyPr/>
          <a:lstStyle/>
          <a:p>
            <a:fld id="{2E5AB429-17D0-4B0E-BD0E-547212FFB7D0}" type="slidenum">
              <a:rPr lang="en-US" smtClean="0"/>
              <a:t>113</a:t>
            </a:fld>
            <a:endParaRPr lang="en-US"/>
          </a:p>
        </p:txBody>
      </p:sp>
    </p:spTree>
    <p:extLst>
      <p:ext uri="{BB962C8B-B14F-4D97-AF65-F5344CB8AC3E}">
        <p14:creationId xmlns:p14="http://schemas.microsoft.com/office/powerpoint/2010/main" val="24386594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computing the output address, the “</a:t>
            </a:r>
            <a:r>
              <a:rPr lang="en-US" dirty="0" err="1"/>
              <a:t>lmoptSharedRoot</a:t>
            </a:r>
            <a:r>
              <a:rPr lang="en-US" dirty="0"/>
              <a:t>” is used for the streaming texture atlases, where the lightmaps are re-packed into a dynamic atlas.</a:t>
            </a:r>
          </a:p>
          <a:p>
            <a:endParaRPr lang="en-US" dirty="0"/>
          </a:p>
          <a:p>
            <a:r>
              <a:rPr lang="en-US" dirty="0"/>
              <a:t>Since we can store the basis function index in each </a:t>
            </a:r>
            <a:r>
              <a:rPr lang="en-US" dirty="0" err="1"/>
              <a:t>texel</a:t>
            </a:r>
            <a:r>
              <a:rPr lang="en-US" dirty="0"/>
              <a:t>, we can pack any N way blends (up to 8) into this same shader</a:t>
            </a:r>
          </a:p>
        </p:txBody>
      </p:sp>
      <p:sp>
        <p:nvSpPr>
          <p:cNvPr id="4" name="Slide Number Placeholder 3"/>
          <p:cNvSpPr>
            <a:spLocks noGrp="1"/>
          </p:cNvSpPr>
          <p:nvPr>
            <p:ph type="sldNum" sz="quarter" idx="5"/>
          </p:nvPr>
        </p:nvSpPr>
        <p:spPr/>
        <p:txBody>
          <a:bodyPr/>
          <a:lstStyle/>
          <a:p>
            <a:fld id="{2E5AB429-17D0-4B0E-BD0E-547212FFB7D0}" type="slidenum">
              <a:rPr lang="en-US" smtClean="0"/>
              <a:t>114</a:t>
            </a:fld>
            <a:endParaRPr lang="en-US"/>
          </a:p>
        </p:txBody>
      </p:sp>
    </p:spTree>
    <p:extLst>
      <p:ext uri="{BB962C8B-B14F-4D97-AF65-F5344CB8AC3E}">
        <p14:creationId xmlns:p14="http://schemas.microsoft.com/office/powerpoint/2010/main" val="5305906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still have the “small dispatch” problem, we have 3 final types of shaders to address this.</a:t>
            </a:r>
          </a:p>
          <a:p>
            <a:endParaRPr lang="en-US" dirty="0"/>
          </a:p>
          <a:p>
            <a:r>
              <a:rPr lang="en-US" dirty="0"/>
              <a:t>You can collect all </a:t>
            </a:r>
            <a:r>
              <a:rPr lang="en-US" dirty="0" err="1"/>
              <a:t>texels</a:t>
            </a:r>
            <a:r>
              <a:rPr lang="en-US" dirty="0"/>
              <a:t> with the same number of blends, and simply merge the data in a format that can’t skip any work. In practice we require a minimum of 64 </a:t>
            </a:r>
            <a:r>
              <a:rPr lang="en-US" dirty="0" err="1"/>
              <a:t>texels</a:t>
            </a:r>
            <a:r>
              <a:rPr lang="en-US" dirty="0"/>
              <a:t> to make a dispatch worth it (one console </a:t>
            </a:r>
            <a:r>
              <a:rPr lang="en-US" dirty="0" err="1"/>
              <a:t>wavefront</a:t>
            </a:r>
            <a:r>
              <a:rPr lang="en-US" dirty="0"/>
              <a:t>.)</a:t>
            </a:r>
          </a:p>
          <a:p>
            <a:endParaRPr lang="en-US" dirty="0"/>
          </a:p>
          <a:p>
            <a:r>
              <a:rPr lang="en-US" dirty="0"/>
              <a:t>When we merge records, we want to minimize the number of basis functions that exist in a dispatch (a dispatch has to fire if any basis functions changed, so we want to minimize that probability.)</a:t>
            </a:r>
          </a:p>
          <a:p>
            <a:endParaRPr lang="en-US" dirty="0"/>
          </a:p>
          <a:p>
            <a:r>
              <a:rPr lang="en-US" dirty="0"/>
              <a:t>We solve this as a high dimensional clustering problem. If you have M sets (132 in the largest example), you can think of a unique set of blends as a bit-vector in M dimensional space. You also have a “count” for that point, the number of </a:t>
            </a:r>
            <a:r>
              <a:rPr lang="en-US" dirty="0" err="1"/>
              <a:t>texels</a:t>
            </a:r>
            <a:r>
              <a:rPr lang="en-US" dirty="0"/>
              <a:t> (that must be &lt; 64 if we are still trying to do something with it.) You treat this as a clustering problem, where for say all the 6-way blends you start out with a single cluster, and split it until a child has enough records or hit’s a target sparsity (number of unique BF – I think I use around double the number of blends.)</a:t>
            </a:r>
          </a:p>
          <a:p>
            <a:endParaRPr lang="en-US" dirty="0"/>
          </a:p>
          <a:p>
            <a:r>
              <a:rPr lang="en-US" dirty="0"/>
              <a:t>Unfortunately we can still have a bunch of small records after doing this, </a:t>
            </a:r>
            <a:r>
              <a:rPr lang="en-US" dirty="0" err="1"/>
              <a:t>ie</a:t>
            </a:r>
            <a:r>
              <a:rPr lang="en-US" dirty="0"/>
              <a:t>: we might have only 17 5-way blends, 10 6-way blends and 4 7-way blends.</a:t>
            </a:r>
          </a:p>
          <a:p>
            <a:endParaRPr lang="en-US" dirty="0"/>
          </a:p>
          <a:p>
            <a:r>
              <a:rPr lang="en-US" dirty="0"/>
              <a:t>For our most challenging map, we show a histogram of the blend counts, most of the </a:t>
            </a:r>
            <a:r>
              <a:rPr lang="en-US" dirty="0" err="1"/>
              <a:t>texels</a:t>
            </a:r>
            <a:r>
              <a:rPr lang="en-US" dirty="0"/>
              <a:t> are &lt;= 4, but there are a non-trivial number with these higher overlap counts even above 8.</a:t>
            </a:r>
          </a:p>
        </p:txBody>
      </p:sp>
      <p:sp>
        <p:nvSpPr>
          <p:cNvPr id="4" name="Slide Number Placeholder 3"/>
          <p:cNvSpPr>
            <a:spLocks noGrp="1"/>
          </p:cNvSpPr>
          <p:nvPr>
            <p:ph type="sldNum" sz="quarter" idx="5"/>
          </p:nvPr>
        </p:nvSpPr>
        <p:spPr/>
        <p:txBody>
          <a:bodyPr/>
          <a:lstStyle/>
          <a:p>
            <a:fld id="{2E5AB429-17D0-4B0E-BD0E-547212FFB7D0}" type="slidenum">
              <a:rPr lang="en-US" smtClean="0"/>
              <a:t>115</a:t>
            </a:fld>
            <a:endParaRPr lang="en-US"/>
          </a:p>
        </p:txBody>
      </p:sp>
    </p:spTree>
    <p:extLst>
      <p:ext uri="{BB962C8B-B14F-4D97-AF65-F5344CB8AC3E}">
        <p14:creationId xmlns:p14="http://schemas.microsoft.com/office/powerpoint/2010/main" val="23725791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two final shaders that deal with variable length data structures, one for 5-8 blends, and one for 9-16 blends.</a:t>
            </a:r>
          </a:p>
          <a:p>
            <a:endParaRPr lang="en-US" dirty="0"/>
          </a:p>
          <a:p>
            <a:r>
              <a:rPr lang="en-US" dirty="0"/>
              <a:t>We want fixed access patterns and minimal branching in the shaders. So we store two sub-sampled arrays. In the 5-8 shaders they are down sampled by 16, and by 8 in the 9-16 blend shader.</a:t>
            </a:r>
          </a:p>
        </p:txBody>
      </p:sp>
      <p:sp>
        <p:nvSpPr>
          <p:cNvPr id="4" name="Slide Number Placeholder 3"/>
          <p:cNvSpPr>
            <a:spLocks noGrp="1"/>
          </p:cNvSpPr>
          <p:nvPr>
            <p:ph type="sldNum" sz="quarter" idx="5"/>
          </p:nvPr>
        </p:nvSpPr>
        <p:spPr/>
        <p:txBody>
          <a:bodyPr/>
          <a:lstStyle/>
          <a:p>
            <a:fld id="{2E5AB429-17D0-4B0E-BD0E-547212FFB7D0}" type="slidenum">
              <a:rPr lang="en-US" smtClean="0"/>
              <a:t>116</a:t>
            </a:fld>
            <a:endParaRPr lang="en-US"/>
          </a:p>
        </p:txBody>
      </p:sp>
    </p:spTree>
    <p:extLst>
      <p:ext uri="{BB962C8B-B14F-4D97-AF65-F5344CB8AC3E}">
        <p14:creationId xmlns:p14="http://schemas.microsoft.com/office/powerpoint/2010/main" val="13359541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2bit-code for each </a:t>
            </a:r>
            <a:r>
              <a:rPr lang="en-US" dirty="0" err="1"/>
              <a:t>texel</a:t>
            </a:r>
            <a:r>
              <a:rPr lang="en-US" dirty="0"/>
              <a:t>, which is the number of blends above 5, this amortizes out to 2 bits per </a:t>
            </a:r>
            <a:r>
              <a:rPr lang="en-US" dirty="0" err="1"/>
              <a:t>texel</a:t>
            </a:r>
            <a:r>
              <a:rPr lang="en-US" dirty="0"/>
              <a:t>, the “</a:t>
            </a:r>
            <a:r>
              <a:rPr lang="en-US" dirty="0" err="1"/>
              <a:t>relIndex</a:t>
            </a:r>
            <a:r>
              <a:rPr lang="en-US" dirty="0"/>
              <a:t> shifted right by 4” is the group of 16 </a:t>
            </a:r>
            <a:r>
              <a:rPr lang="en-US" dirty="0" err="1"/>
              <a:t>texels</a:t>
            </a:r>
            <a:r>
              <a:rPr lang="en-US" dirty="0"/>
              <a:t> you belong to.</a:t>
            </a:r>
          </a:p>
        </p:txBody>
      </p:sp>
      <p:sp>
        <p:nvSpPr>
          <p:cNvPr id="4" name="Slide Number Placeholder 3"/>
          <p:cNvSpPr>
            <a:spLocks noGrp="1"/>
          </p:cNvSpPr>
          <p:nvPr>
            <p:ph type="sldNum" sz="quarter" idx="5"/>
          </p:nvPr>
        </p:nvSpPr>
        <p:spPr/>
        <p:txBody>
          <a:bodyPr/>
          <a:lstStyle/>
          <a:p>
            <a:fld id="{2E5AB429-17D0-4B0E-BD0E-547212FFB7D0}" type="slidenum">
              <a:rPr lang="en-US" smtClean="0"/>
              <a:t>117</a:t>
            </a:fld>
            <a:endParaRPr lang="en-US"/>
          </a:p>
        </p:txBody>
      </p:sp>
    </p:spTree>
    <p:extLst>
      <p:ext uri="{BB962C8B-B14F-4D97-AF65-F5344CB8AC3E}">
        <p14:creationId xmlns:p14="http://schemas.microsoft.com/office/powerpoint/2010/main" val="3569050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the prefix sum, </a:t>
            </a:r>
            <a:r>
              <a:rPr lang="en-US" dirty="0" err="1"/>
              <a:t>ie</a:t>
            </a:r>
            <a:r>
              <a:rPr lang="en-US" dirty="0"/>
              <a:t>: the number of </a:t>
            </a:r>
            <a:r>
              <a:rPr lang="en-US" dirty="0" err="1"/>
              <a:t>texels</a:t>
            </a:r>
            <a:r>
              <a:rPr lang="en-US" dirty="0"/>
              <a:t> above 5, for all of the </a:t>
            </a:r>
            <a:r>
              <a:rPr lang="en-US" dirty="0" err="1"/>
              <a:t>texels</a:t>
            </a:r>
            <a:r>
              <a:rPr lang="en-US" dirty="0"/>
              <a:t> before you. This is a 16bit number, so it amortizes out to 1 bit/</a:t>
            </a:r>
            <a:r>
              <a:rPr lang="en-US" dirty="0" err="1"/>
              <a:t>texel</a:t>
            </a:r>
            <a:r>
              <a:rPr lang="en-US" dirty="0"/>
              <a:t>. But again, only for the </a:t>
            </a:r>
            <a:r>
              <a:rPr lang="en-US" dirty="0" err="1"/>
              <a:t>texels</a:t>
            </a:r>
            <a:r>
              <a:rPr lang="en-US" dirty="0"/>
              <a:t> that couldn’t be dispatched with the specialized shaders.</a:t>
            </a:r>
          </a:p>
        </p:txBody>
      </p:sp>
      <p:sp>
        <p:nvSpPr>
          <p:cNvPr id="4" name="Slide Number Placeholder 3"/>
          <p:cNvSpPr>
            <a:spLocks noGrp="1"/>
          </p:cNvSpPr>
          <p:nvPr>
            <p:ph type="sldNum" sz="quarter" idx="5"/>
          </p:nvPr>
        </p:nvSpPr>
        <p:spPr/>
        <p:txBody>
          <a:bodyPr/>
          <a:lstStyle/>
          <a:p>
            <a:fld id="{2E5AB429-17D0-4B0E-BD0E-547212FFB7D0}" type="slidenum">
              <a:rPr lang="en-US" smtClean="0"/>
              <a:t>118</a:t>
            </a:fld>
            <a:endParaRPr lang="en-US"/>
          </a:p>
        </p:txBody>
      </p:sp>
    </p:spTree>
    <p:extLst>
      <p:ext uri="{BB962C8B-B14F-4D97-AF65-F5344CB8AC3E}">
        <p14:creationId xmlns:p14="http://schemas.microsoft.com/office/powerpoint/2010/main" val="14042835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determine which 2 bit code you need to lookup by masking off all but the lest 4 bits, and extract the 3 bits which is your “extra count”, this will probably map to a bitfield extract instruction.</a:t>
            </a:r>
          </a:p>
        </p:txBody>
      </p:sp>
      <p:sp>
        <p:nvSpPr>
          <p:cNvPr id="4" name="Slide Number Placeholder 3"/>
          <p:cNvSpPr>
            <a:spLocks noGrp="1"/>
          </p:cNvSpPr>
          <p:nvPr>
            <p:ph type="sldNum" sz="quarter" idx="5"/>
          </p:nvPr>
        </p:nvSpPr>
        <p:spPr/>
        <p:txBody>
          <a:bodyPr/>
          <a:lstStyle/>
          <a:p>
            <a:fld id="{2E5AB429-17D0-4B0E-BD0E-547212FFB7D0}" type="slidenum">
              <a:rPr lang="en-US" smtClean="0"/>
              <a:t>119</a:t>
            </a:fld>
            <a:endParaRPr lang="en-US"/>
          </a:p>
        </p:txBody>
      </p:sp>
    </p:spTree>
    <p:extLst>
      <p:ext uri="{BB962C8B-B14F-4D97-AF65-F5344CB8AC3E}">
        <p14:creationId xmlns:p14="http://schemas.microsoft.com/office/powerpoint/2010/main" val="33718636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then need to compute a prefix-sum of all the </a:t>
            </a:r>
            <a:r>
              <a:rPr lang="en-US" dirty="0" err="1"/>
              <a:t>texels</a:t>
            </a:r>
            <a:r>
              <a:rPr lang="en-US" dirty="0"/>
              <a:t> before you, this is by done masking all the bits higher than yourself and yourself.</a:t>
            </a:r>
          </a:p>
        </p:txBody>
      </p:sp>
      <p:sp>
        <p:nvSpPr>
          <p:cNvPr id="4" name="Slide Number Placeholder 3"/>
          <p:cNvSpPr>
            <a:spLocks noGrp="1"/>
          </p:cNvSpPr>
          <p:nvPr>
            <p:ph type="sldNum" sz="quarter" idx="5"/>
          </p:nvPr>
        </p:nvSpPr>
        <p:spPr/>
        <p:txBody>
          <a:bodyPr/>
          <a:lstStyle/>
          <a:p>
            <a:fld id="{2E5AB429-17D0-4B0E-BD0E-547212FFB7D0}" type="slidenum">
              <a:rPr lang="en-US" smtClean="0"/>
              <a:t>120</a:t>
            </a:fld>
            <a:endParaRPr lang="en-US"/>
          </a:p>
        </p:txBody>
      </p:sp>
    </p:spTree>
    <p:extLst>
      <p:ext uri="{BB962C8B-B14F-4D97-AF65-F5344CB8AC3E}">
        <p14:creationId xmlns:p14="http://schemas.microsoft.com/office/powerpoint/2010/main" val="110426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area is actually in shadow of the sun, but you can see the top image has more of a bounce – since part of the model is in sun, it “tunneled” through. Retracing fixes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should extend this to other direct lights, at least for short rays, in the future.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13</a:t>
            </a:fld>
            <a:endParaRPr lang="en-US"/>
          </a:p>
        </p:txBody>
      </p:sp>
    </p:spTree>
    <p:extLst>
      <p:ext uri="{BB962C8B-B14F-4D97-AF65-F5344CB8AC3E}">
        <p14:creationId xmlns:p14="http://schemas.microsoft.com/office/powerpoint/2010/main" val="37417082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line of code computes the prefix sum of the 2 bit counters before us.</a:t>
            </a:r>
          </a:p>
          <a:p>
            <a:endParaRPr lang="en-US" dirty="0"/>
          </a:p>
          <a:p>
            <a:r>
              <a:rPr lang="en-US" dirty="0"/>
              <a:t>This isn’t the first thing I tried, so I will go into a short digression.</a:t>
            </a:r>
          </a:p>
        </p:txBody>
      </p:sp>
      <p:sp>
        <p:nvSpPr>
          <p:cNvPr id="4" name="Slide Number Placeholder 3"/>
          <p:cNvSpPr>
            <a:spLocks noGrp="1"/>
          </p:cNvSpPr>
          <p:nvPr>
            <p:ph type="sldNum" sz="quarter" idx="5"/>
          </p:nvPr>
        </p:nvSpPr>
        <p:spPr/>
        <p:txBody>
          <a:bodyPr/>
          <a:lstStyle/>
          <a:p>
            <a:fld id="{2E5AB429-17D0-4B0E-BD0E-547212FFB7D0}" type="slidenum">
              <a:rPr lang="en-US" smtClean="0"/>
              <a:t>121</a:t>
            </a:fld>
            <a:endParaRPr lang="en-US"/>
          </a:p>
        </p:txBody>
      </p:sp>
    </p:spTree>
    <p:extLst>
      <p:ext uri="{BB962C8B-B14F-4D97-AF65-F5344CB8AC3E}">
        <p14:creationId xmlns:p14="http://schemas.microsoft.com/office/powerpoint/2010/main" val="7809191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initial thinking was that truncating the “top” of the log reduction way to count bits in a 32 bit number would be the way to go.</a:t>
            </a:r>
          </a:p>
          <a:p>
            <a:endParaRPr lang="en-US" dirty="0"/>
          </a:p>
          <a:p>
            <a:r>
              <a:rPr lang="en-US" dirty="0"/>
              <a:t>If you aren’t familiar with that, I have the 8 bit version of the code on the slide. You think of it as 8 1bit counters, you then shift the odd bits over and add them masked off  with the even bits, creating 4 2 bit counters.</a:t>
            </a:r>
          </a:p>
          <a:p>
            <a:endParaRPr lang="en-US" dirty="0"/>
          </a:p>
          <a:p>
            <a:r>
              <a:rPr lang="en-US" dirty="0"/>
              <a:t>Each step halves the number of counters and doubles the number of bits (there would be 2 more steps for a 32 bit number.)</a:t>
            </a:r>
          </a:p>
          <a:p>
            <a:endParaRPr lang="en-US" dirty="0"/>
          </a:p>
          <a:p>
            <a:r>
              <a:rPr lang="en-US" dirty="0"/>
              <a:t>If I already start with several 2 bit counters, you could just jump into this algorithm later. I think if your counters are more than 4 bits wide (in a 32 bit number), this is the way to go.</a:t>
            </a:r>
          </a:p>
        </p:txBody>
      </p:sp>
      <p:sp>
        <p:nvSpPr>
          <p:cNvPr id="4" name="Slide Number Placeholder 3"/>
          <p:cNvSpPr>
            <a:spLocks noGrp="1"/>
          </p:cNvSpPr>
          <p:nvPr>
            <p:ph type="sldNum" sz="quarter" idx="5"/>
          </p:nvPr>
        </p:nvSpPr>
        <p:spPr/>
        <p:txBody>
          <a:bodyPr/>
          <a:lstStyle/>
          <a:p>
            <a:fld id="{2E5AB429-17D0-4B0E-BD0E-547212FFB7D0}" type="slidenum">
              <a:rPr lang="en-US" smtClean="0"/>
              <a:t>122</a:t>
            </a:fld>
            <a:endParaRPr lang="en-US"/>
          </a:p>
        </p:txBody>
      </p:sp>
    </p:spTree>
    <p:extLst>
      <p:ext uri="{BB962C8B-B14F-4D97-AF65-F5344CB8AC3E}">
        <p14:creationId xmlns:p14="http://schemas.microsoft.com/office/powerpoint/2010/main" val="33177202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But GPU hardware has </a:t>
            </a:r>
            <a:r>
              <a:rPr lang="en-US" dirty="0" err="1"/>
              <a:t>bitcount</a:t>
            </a:r>
            <a:r>
              <a:rPr lang="en-US" dirty="0"/>
              <a:t> instructions, so for small number of bits (like 2 to 4), it’s faster to think of binary numbers as place-value numbers, for 2 bits you have the even bits multiplied by 1 and the odd bits multiplied by 2.</a:t>
            </a:r>
          </a:p>
          <a:p>
            <a:endParaRPr lang="en-US" dirty="0"/>
          </a:p>
          <a:p>
            <a:r>
              <a:rPr lang="en-US" dirty="0"/>
              <a:t>This is what that line of code does. </a:t>
            </a:r>
          </a:p>
        </p:txBody>
      </p:sp>
      <p:sp>
        <p:nvSpPr>
          <p:cNvPr id="4" name="Slide Number Placeholder 3"/>
          <p:cNvSpPr>
            <a:spLocks noGrp="1"/>
          </p:cNvSpPr>
          <p:nvPr>
            <p:ph type="sldNum" sz="quarter" idx="5"/>
          </p:nvPr>
        </p:nvSpPr>
        <p:spPr/>
        <p:txBody>
          <a:bodyPr/>
          <a:lstStyle/>
          <a:p>
            <a:fld id="{2E5AB429-17D0-4B0E-BD0E-547212FFB7D0}" type="slidenum">
              <a:rPr lang="en-US" smtClean="0"/>
              <a:t>123</a:t>
            </a:fld>
            <a:endParaRPr lang="en-US"/>
          </a:p>
        </p:txBody>
      </p:sp>
    </p:spTree>
    <p:extLst>
      <p:ext uri="{BB962C8B-B14F-4D97-AF65-F5344CB8AC3E}">
        <p14:creationId xmlns:p14="http://schemas.microsoft.com/office/powerpoint/2010/main" val="6270851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 address for this </a:t>
            </a:r>
            <a:r>
              <a:rPr lang="en-US" dirty="0" err="1"/>
              <a:t>texel</a:t>
            </a:r>
            <a:r>
              <a:rPr lang="en-US" dirty="0"/>
              <a:t> is the base address for the dispatch + 5 * the </a:t>
            </a:r>
            <a:r>
              <a:rPr lang="en-US" dirty="0" err="1"/>
              <a:t>texel</a:t>
            </a:r>
            <a:r>
              <a:rPr lang="en-US" dirty="0"/>
              <a:t> index (every </a:t>
            </a:r>
            <a:r>
              <a:rPr lang="en-US" dirty="0" err="1"/>
              <a:t>texel</a:t>
            </a:r>
            <a:r>
              <a:rPr lang="en-US" dirty="0"/>
              <a:t> has at least 5 blends in this shader, no reason to eat into our limited space to encode that) + prefix sum of all the prior groups of 16 </a:t>
            </a:r>
            <a:r>
              <a:rPr lang="en-US" dirty="0" err="1"/>
              <a:t>texels</a:t>
            </a:r>
            <a:r>
              <a:rPr lang="en-US" dirty="0"/>
              <a:t> + the prefix sum computed above.</a:t>
            </a:r>
          </a:p>
          <a:p>
            <a:endParaRPr lang="en-US" dirty="0"/>
          </a:p>
          <a:p>
            <a:r>
              <a:rPr lang="en-US" dirty="0"/>
              <a:t>The 9-16 shader is similar, except you need a 3 bit code, and 3 </a:t>
            </a:r>
            <a:r>
              <a:rPr lang="en-US" dirty="0" err="1"/>
              <a:t>countbits</a:t>
            </a:r>
            <a:r>
              <a:rPr lang="en-US" dirty="0"/>
              <a:t> instruction, the next one multiplied by 4.</a:t>
            </a:r>
          </a:p>
        </p:txBody>
      </p:sp>
      <p:sp>
        <p:nvSpPr>
          <p:cNvPr id="4" name="Slide Number Placeholder 3"/>
          <p:cNvSpPr>
            <a:spLocks noGrp="1"/>
          </p:cNvSpPr>
          <p:nvPr>
            <p:ph type="sldNum" sz="quarter" idx="5"/>
          </p:nvPr>
        </p:nvSpPr>
        <p:spPr/>
        <p:txBody>
          <a:bodyPr/>
          <a:lstStyle/>
          <a:p>
            <a:fld id="{2E5AB429-17D0-4B0E-BD0E-547212FFB7D0}" type="slidenum">
              <a:rPr lang="en-US" smtClean="0"/>
              <a:t>124</a:t>
            </a:fld>
            <a:endParaRPr lang="en-US"/>
          </a:p>
        </p:txBody>
      </p:sp>
    </p:spTree>
    <p:extLst>
      <p:ext uri="{BB962C8B-B14F-4D97-AF65-F5344CB8AC3E}">
        <p14:creationId xmlns:p14="http://schemas.microsoft.com/office/powerpoint/2010/main" val="42858056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shader shared by both 5-8 and 9-16 blends is shown here. This is pretty similar to the base specialized shader. One thing it does do is use a load4 instruction to load a pair of lightmap </a:t>
            </a:r>
            <a:r>
              <a:rPr lang="en-US" dirty="0" err="1"/>
              <a:t>texels</a:t>
            </a:r>
            <a:r>
              <a:rPr lang="en-US" dirty="0"/>
              <a:t>, which is faster than issuing 2 load2 instructions. As I said before we seem to be limited by the number of fetch requests pretty frequently.</a:t>
            </a:r>
          </a:p>
        </p:txBody>
      </p:sp>
      <p:sp>
        <p:nvSpPr>
          <p:cNvPr id="4" name="Slide Number Placeholder 3"/>
          <p:cNvSpPr>
            <a:spLocks noGrp="1"/>
          </p:cNvSpPr>
          <p:nvPr>
            <p:ph type="sldNum" sz="quarter" idx="5"/>
          </p:nvPr>
        </p:nvSpPr>
        <p:spPr/>
        <p:txBody>
          <a:bodyPr/>
          <a:lstStyle/>
          <a:p>
            <a:fld id="{2E5AB429-17D0-4B0E-BD0E-547212FFB7D0}" type="slidenum">
              <a:rPr lang="en-US" smtClean="0"/>
              <a:t>125</a:t>
            </a:fld>
            <a:endParaRPr lang="en-US"/>
          </a:p>
        </p:txBody>
      </p:sp>
    </p:spTree>
    <p:extLst>
      <p:ext uri="{BB962C8B-B14F-4D97-AF65-F5344CB8AC3E}">
        <p14:creationId xmlns:p14="http://schemas.microsoft.com/office/powerpoint/2010/main" val="26112027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 nothing changes, so there is no cost.</a:t>
            </a:r>
          </a:p>
          <a:p>
            <a:endParaRPr lang="en-US" dirty="0"/>
          </a:p>
          <a:p>
            <a:r>
              <a:rPr lang="en-US" dirty="0"/>
              <a:t>As I said before, I have a debug stress test that forces every </a:t>
            </a:r>
            <a:r>
              <a:rPr lang="en-US" dirty="0" err="1"/>
              <a:t>lightset</a:t>
            </a:r>
            <a:r>
              <a:rPr lang="en-US" dirty="0"/>
              <a:t> to be updated every frame and does not use async (so it’s easy to measure perf), in the worst case this took over 20ms in the V0 shader, but now is only 1.47ms on PS4. The other levels are all quite a bit faster in the worst case.</a:t>
            </a:r>
          </a:p>
          <a:p>
            <a:endParaRPr lang="en-US" dirty="0"/>
          </a:p>
          <a:p>
            <a:r>
              <a:rPr lang="en-US" dirty="0"/>
              <a:t>One other optimization we do is to sort the records in a dispatch by memory address, there are console API’s to get this information, and you simply reshuffle the data. We skip data that is not streamed in, and we could try and use visibility to update sets or dispatches, but that requires more complicated tracking (to see if a basis function has been updated since it was last scene, etc.) and wasn’t necessary yet.</a:t>
            </a:r>
          </a:p>
        </p:txBody>
      </p:sp>
      <p:sp>
        <p:nvSpPr>
          <p:cNvPr id="4" name="Slide Number Placeholder 3"/>
          <p:cNvSpPr>
            <a:spLocks noGrp="1"/>
          </p:cNvSpPr>
          <p:nvPr>
            <p:ph type="sldNum" sz="quarter" idx="5"/>
          </p:nvPr>
        </p:nvSpPr>
        <p:spPr/>
        <p:txBody>
          <a:bodyPr/>
          <a:lstStyle/>
          <a:p>
            <a:fld id="{2E5AB429-17D0-4B0E-BD0E-547212FFB7D0}" type="slidenum">
              <a:rPr lang="en-US" smtClean="0"/>
              <a:t>126</a:t>
            </a:fld>
            <a:endParaRPr lang="en-US"/>
          </a:p>
        </p:txBody>
      </p:sp>
    </p:spTree>
    <p:extLst>
      <p:ext uri="{BB962C8B-B14F-4D97-AF65-F5344CB8AC3E}">
        <p14:creationId xmlns:p14="http://schemas.microsoft.com/office/powerpoint/2010/main" val="34479819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run-time shaders are oblivious to doors. To generate the basis function values for a door, we simply take the dot product of the quaternion compared to the rest pose, this gives us cos(angle/2), we setup constants in the linker to cause the weight to lerp to 1 at a specified opening angle, with the default being 90 degrees. We also don’t start blending for very small fluctuations.</a:t>
            </a:r>
          </a:p>
          <a:p>
            <a:endParaRPr lang="en-US" dirty="0"/>
          </a:p>
          <a:p>
            <a:r>
              <a:rPr lang="en-US" dirty="0"/>
              <a:t>Doors and dynamic </a:t>
            </a:r>
            <a:r>
              <a:rPr lang="en-US" dirty="0" err="1"/>
              <a:t>lightsets</a:t>
            </a:r>
            <a:r>
              <a:rPr lang="en-US" dirty="0"/>
              <a:t> can be composed in the bake, where a new “product” basis function is created – the weight for these is the </a:t>
            </a:r>
            <a:r>
              <a:rPr lang="en-US" dirty="0" err="1"/>
              <a:t>doorBF</a:t>
            </a:r>
            <a:r>
              <a:rPr lang="en-US" dirty="0"/>
              <a:t> times the </a:t>
            </a:r>
            <a:r>
              <a:rPr lang="en-US" dirty="0" err="1"/>
              <a:t>lightset</a:t>
            </a:r>
            <a:r>
              <a:rPr lang="en-US" dirty="0"/>
              <a:t> basis function, but support came in late and they are disabled.</a:t>
            </a:r>
          </a:p>
          <a:p>
            <a:endParaRPr lang="en-US" dirty="0"/>
          </a:p>
          <a:p>
            <a:r>
              <a:rPr lang="en-US" dirty="0"/>
              <a:t>I am not sure we have any doors where this would be in play, but we plan to support it in the future.</a:t>
            </a:r>
          </a:p>
        </p:txBody>
      </p:sp>
      <p:sp>
        <p:nvSpPr>
          <p:cNvPr id="4" name="Slide Number Placeholder 3"/>
          <p:cNvSpPr>
            <a:spLocks noGrp="1"/>
          </p:cNvSpPr>
          <p:nvPr>
            <p:ph type="sldNum" sz="quarter" idx="5"/>
          </p:nvPr>
        </p:nvSpPr>
        <p:spPr/>
        <p:txBody>
          <a:bodyPr/>
          <a:lstStyle/>
          <a:p>
            <a:fld id="{2E5AB429-17D0-4B0E-BD0E-547212FFB7D0}" type="slidenum">
              <a:rPr lang="en-US" smtClean="0"/>
              <a:t>127</a:t>
            </a:fld>
            <a:endParaRPr lang="en-US"/>
          </a:p>
        </p:txBody>
      </p:sp>
    </p:spTree>
    <p:extLst>
      <p:ext uri="{BB962C8B-B14F-4D97-AF65-F5344CB8AC3E}">
        <p14:creationId xmlns:p14="http://schemas.microsoft.com/office/powerpoint/2010/main" val="34905382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One final comment is that we use the standard exponential smoothing to blend in lighting for dynamic models, this works great most of the time, but when a </a:t>
            </a:r>
            <a:r>
              <a:rPr lang="en-US" dirty="0" err="1"/>
              <a:t>lightset</a:t>
            </a:r>
            <a:r>
              <a:rPr lang="en-US" dirty="0"/>
              <a:t> is turned on or off, having the dynamic models slowly lerp to the new steady state is very distracting. We simply detect this and disable the exponential smoothing when that occurs for a couple of frames.</a:t>
            </a:r>
          </a:p>
          <a:p>
            <a:endParaRPr lang="en-US" dirty="0"/>
          </a:p>
          <a:p>
            <a:r>
              <a:rPr lang="en-US" dirty="0"/>
              <a:t>One question you might ask is what about reflection probes? We have used a variant of irradiance normalization proposed by Lazarov, this just means the cube map divides each </a:t>
            </a:r>
            <a:r>
              <a:rPr lang="en-US" dirty="0" err="1"/>
              <a:t>texel</a:t>
            </a:r>
            <a:r>
              <a:rPr lang="en-US" dirty="0"/>
              <a:t> by the irradiance when it is created, and you multiply by local irradiance when fetching from the cube map.</a:t>
            </a:r>
          </a:p>
          <a:p>
            <a:endParaRPr lang="en-US" dirty="0"/>
          </a:p>
          <a:p>
            <a:r>
              <a:rPr lang="en-US" dirty="0"/>
              <a:t>This local irradiance comes from either a LM or a LGV, that have both been modified based on the real-time lights, this does a reasonable job of re-exposing the reflection probes. For things like destruction we probably would want to re-render or encode updates directly into reflection probes instead.</a:t>
            </a:r>
          </a:p>
          <a:p>
            <a:endParaRPr lang="en-US" dirty="0"/>
          </a:p>
          <a:p>
            <a:r>
              <a:rPr lang="en-US" dirty="0"/>
              <a:t>Finally, the default intensities used during the bake should be fairly neutral in color. If you set a color channel to a hard zero, it can not be “fixed” at run-time, since all that data was killed when baking out the </a:t>
            </a:r>
            <a:r>
              <a:rPr lang="en-US" dirty="0" err="1"/>
              <a:t>lightset</a:t>
            </a:r>
            <a:r>
              <a:rPr lang="en-US" dirty="0"/>
              <a:t>.</a:t>
            </a:r>
          </a:p>
        </p:txBody>
      </p:sp>
      <p:sp>
        <p:nvSpPr>
          <p:cNvPr id="4" name="Slide Number Placeholder 3"/>
          <p:cNvSpPr>
            <a:spLocks noGrp="1"/>
          </p:cNvSpPr>
          <p:nvPr>
            <p:ph type="sldNum" sz="quarter" idx="5"/>
          </p:nvPr>
        </p:nvSpPr>
        <p:spPr/>
        <p:txBody>
          <a:bodyPr/>
          <a:lstStyle/>
          <a:p>
            <a:fld id="{2E5AB429-17D0-4B0E-BD0E-547212FFB7D0}" type="slidenum">
              <a:rPr lang="en-US" smtClean="0"/>
              <a:t>128</a:t>
            </a:fld>
            <a:endParaRPr lang="en-US"/>
          </a:p>
        </p:txBody>
      </p:sp>
    </p:spTree>
    <p:extLst>
      <p:ext uri="{BB962C8B-B14F-4D97-AF65-F5344CB8AC3E}">
        <p14:creationId xmlns:p14="http://schemas.microsoft.com/office/powerpoint/2010/main" val="9082474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couple of directions we want to push this in the future. More dynamic changes are an obvious one, blowing holes in walls, dynamic time of day and larger scripted destruction sequences are examples.</a:t>
            </a:r>
          </a:p>
          <a:p>
            <a:endParaRPr lang="en-US" dirty="0"/>
          </a:p>
          <a:p>
            <a:r>
              <a:rPr lang="en-US" dirty="0"/>
              <a:t>It should be possible to compress the lighting data more aggressively and I already mentioned some low hanging fruit to improve baking times when there are a large number of sets.</a:t>
            </a:r>
          </a:p>
          <a:p>
            <a:endParaRPr lang="en-US" dirty="0"/>
          </a:p>
          <a:p>
            <a:r>
              <a:rPr lang="en-US" dirty="0"/>
              <a:t>We have very limited support for streaming now, one useful feature would be to know if a set is in a state where it can’t be updated anymore (light completely shot out, etc.) if this is the case, we should be able to free up some memory and more importantly skip work by updating the backing data.</a:t>
            </a:r>
          </a:p>
        </p:txBody>
      </p:sp>
      <p:sp>
        <p:nvSpPr>
          <p:cNvPr id="4" name="Slide Number Placeholder 3"/>
          <p:cNvSpPr>
            <a:spLocks noGrp="1"/>
          </p:cNvSpPr>
          <p:nvPr>
            <p:ph type="sldNum" sz="quarter" idx="5"/>
          </p:nvPr>
        </p:nvSpPr>
        <p:spPr/>
        <p:txBody>
          <a:bodyPr/>
          <a:lstStyle/>
          <a:p>
            <a:fld id="{2E5AB429-17D0-4B0E-BD0E-547212FFB7D0}" type="slidenum">
              <a:rPr lang="en-US" smtClean="0"/>
              <a:t>129</a:t>
            </a:fld>
            <a:endParaRPr lang="en-US"/>
          </a:p>
        </p:txBody>
      </p:sp>
    </p:spTree>
    <p:extLst>
      <p:ext uri="{BB962C8B-B14F-4D97-AF65-F5344CB8AC3E}">
        <p14:creationId xmlns:p14="http://schemas.microsoft.com/office/powerpoint/2010/main" val="32591644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to re-iterate that there are a ton of really talented people we worked with on this game.</a:t>
            </a:r>
          </a:p>
        </p:txBody>
      </p:sp>
      <p:sp>
        <p:nvSpPr>
          <p:cNvPr id="4" name="Slide Number Placeholder 3"/>
          <p:cNvSpPr>
            <a:spLocks noGrp="1"/>
          </p:cNvSpPr>
          <p:nvPr>
            <p:ph type="sldNum" sz="quarter" idx="5"/>
          </p:nvPr>
        </p:nvSpPr>
        <p:spPr/>
        <p:txBody>
          <a:bodyPr/>
          <a:lstStyle/>
          <a:p>
            <a:fld id="{2E5AB429-17D0-4B0E-BD0E-547212FFB7D0}" type="slidenum">
              <a:rPr lang="en-US" smtClean="0"/>
              <a:t>130</a:t>
            </a:fld>
            <a:endParaRPr lang="en-US"/>
          </a:p>
        </p:txBody>
      </p:sp>
    </p:spTree>
    <p:extLst>
      <p:ext uri="{BB962C8B-B14F-4D97-AF65-F5344CB8AC3E}">
        <p14:creationId xmlns:p14="http://schemas.microsoft.com/office/powerpoint/2010/main" val="263658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maps were a significant challenge, our levels had generally been moderately sized, so scaling things up to the huge sizes of warzone was difficult. </a:t>
            </a:r>
          </a:p>
          <a:p>
            <a:endParaRPr lang="en-US" dirty="0"/>
          </a:p>
          <a:p>
            <a:r>
              <a:rPr lang="en-US" dirty="0"/>
              <a:t>Ari created and refined a new system to handle large portions of the map that are outdoors, this is always resident and used as a last lighting LOD that enables us to stream the other lighting data. He plans to write this up in the near future.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14</a:t>
            </a:fld>
            <a:endParaRPr lang="en-US"/>
          </a:p>
        </p:txBody>
      </p:sp>
    </p:spTree>
    <p:extLst>
      <p:ext uri="{BB962C8B-B14F-4D97-AF65-F5344CB8AC3E}">
        <p14:creationId xmlns:p14="http://schemas.microsoft.com/office/powerpoint/2010/main" val="31432472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some of the helper functions here for completeness, see [sloan18] for derivations behind these. The load is a load2 (faster than using </a:t>
            </a:r>
            <a:r>
              <a:rPr lang="en-US" dirty="0" err="1"/>
              <a:t>texures</a:t>
            </a:r>
            <a:r>
              <a:rPr lang="en-US" dirty="0"/>
              <a:t>), and </a:t>
            </a:r>
            <a:r>
              <a:rPr lang="en-US" dirty="0" err="1"/>
              <a:t>whichBF</a:t>
            </a:r>
            <a:r>
              <a:rPr lang="en-US" dirty="0"/>
              <a:t> is the 8bit basis function index, and </a:t>
            </a:r>
            <a:r>
              <a:rPr lang="en-US" dirty="0" err="1"/>
              <a:t>bfDataVals</a:t>
            </a:r>
            <a:r>
              <a:rPr lang="en-US" dirty="0"/>
              <a:t>[] is a buffer of float4’s with the current basis function weights.</a:t>
            </a:r>
          </a:p>
        </p:txBody>
      </p:sp>
      <p:sp>
        <p:nvSpPr>
          <p:cNvPr id="4" name="Slide Number Placeholder 3"/>
          <p:cNvSpPr>
            <a:spLocks noGrp="1"/>
          </p:cNvSpPr>
          <p:nvPr>
            <p:ph type="sldNum" sz="quarter" idx="5"/>
          </p:nvPr>
        </p:nvSpPr>
        <p:spPr/>
        <p:txBody>
          <a:bodyPr/>
          <a:lstStyle/>
          <a:p>
            <a:fld id="{2E5AB429-17D0-4B0E-BD0E-547212FFB7D0}" type="slidenum">
              <a:rPr lang="en-US" smtClean="0"/>
              <a:t>132</a:t>
            </a:fld>
            <a:endParaRPr lang="en-US"/>
          </a:p>
        </p:txBody>
      </p:sp>
    </p:spTree>
    <p:extLst>
      <p:ext uri="{BB962C8B-B14F-4D97-AF65-F5344CB8AC3E}">
        <p14:creationId xmlns:p14="http://schemas.microsoft.com/office/powerpoint/2010/main" val="348608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had limited support for streaming lighting data in earlier games, only the lightmaps, not the light grid or static model lighting data.</a:t>
            </a:r>
          </a:p>
          <a:p>
            <a:endParaRPr lang="en-US" dirty="0"/>
          </a:p>
          <a:p>
            <a:r>
              <a:rPr lang="en-US" dirty="0"/>
              <a:t>Iwanicki overhauled this code in both the baking and run-time, resources are packed into a dynamic atlas for each chunk of the map, defragging as they leave to simplify resource management. The images are slices from the dynamic lightmap atlas, a single resource, with the garbage being uninitialized memory not in use. There is a similar data structure for LGV’s and LG.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15</a:t>
            </a:fld>
            <a:endParaRPr lang="en-US"/>
          </a:p>
        </p:txBody>
      </p:sp>
    </p:spTree>
    <p:extLst>
      <p:ext uri="{BB962C8B-B14F-4D97-AF65-F5344CB8AC3E}">
        <p14:creationId xmlns:p14="http://schemas.microsoft.com/office/powerpoint/2010/main" val="57529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described the three lighting representations we support earlier.</a:t>
            </a:r>
          </a:p>
          <a:p>
            <a:endParaRPr lang="en-US" dirty="0"/>
          </a:p>
          <a:p>
            <a:r>
              <a:rPr lang="en-US" dirty="0"/>
              <a:t>This can lead to visual consistency problems; we have been improving this over time and I will briefly touch on three things we did for this game.</a:t>
            </a:r>
          </a:p>
          <a:p>
            <a:endParaRPr lang="en-US" dirty="0"/>
          </a:p>
          <a:p>
            <a:r>
              <a:rPr lang="en-US" dirty="0"/>
              <a:t>Certain models are meant to be connected – pipes, gutters, ductwork, ventilation, molding, fences. This can be hinted when importing the assets. In the bake we build a graph of the interconnection between models  that are marked this way- segments and junctions - and solve to stitch the lighting together. When building this graph, we can boost the sampling density to guarantee a gradient based on this graph – </a:t>
            </a:r>
            <a:r>
              <a:rPr lang="en-US" dirty="0" err="1"/>
              <a:t>ie</a:t>
            </a:r>
            <a:r>
              <a:rPr lang="en-US" dirty="0"/>
              <a:t>: force a beam to have at least two samples so we can even have a smooth lighting transition.</a:t>
            </a:r>
          </a:p>
          <a:p>
            <a:endParaRPr lang="en-US" dirty="0"/>
          </a:p>
          <a:p>
            <a:r>
              <a:rPr lang="en-US" dirty="0"/>
              <a:t>An early version of this was rushed in late for WW2, but it was re-written and extended for Modern Warfare. The red circle is an example shows some wooden beams on the facade of a building, where without the stitching you can see a lighting discontinuity.</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16</a:t>
            </a:fld>
            <a:endParaRPr lang="en-US"/>
          </a:p>
        </p:txBody>
      </p:sp>
    </p:spTree>
    <p:extLst>
      <p:ext uri="{BB962C8B-B14F-4D97-AF65-F5344CB8AC3E}">
        <p14:creationId xmlns:p14="http://schemas.microsoft.com/office/powerpoint/2010/main" val="31405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zoom in so the seam between different models is clear, this is under an overhang, stitching the lighting fixes this.</a:t>
            </a:r>
          </a:p>
        </p:txBody>
      </p:sp>
      <p:sp>
        <p:nvSpPr>
          <p:cNvPr id="4" name="Slide Number Placeholder 3"/>
          <p:cNvSpPr>
            <a:spLocks noGrp="1"/>
          </p:cNvSpPr>
          <p:nvPr>
            <p:ph type="sldNum" sz="quarter" idx="5"/>
          </p:nvPr>
        </p:nvSpPr>
        <p:spPr/>
        <p:txBody>
          <a:bodyPr/>
          <a:lstStyle/>
          <a:p>
            <a:fld id="{2E5AB429-17D0-4B0E-BD0E-547212FFB7D0}" type="slidenum">
              <a:rPr lang="en-US" smtClean="0"/>
              <a:t>17</a:t>
            </a:fld>
            <a:endParaRPr lang="en-US"/>
          </a:p>
        </p:txBody>
      </p:sp>
    </p:spTree>
    <p:extLst>
      <p:ext uri="{BB962C8B-B14F-4D97-AF65-F5344CB8AC3E}">
        <p14:creationId xmlns:p14="http://schemas.microsoft.com/office/powerpoint/2010/main" val="45145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also have another system where the static model lighting data can be “shared” between models, here we have a pile of stuff, if each object gets its own probes, it can have lighting inconsistencies (see the circles in the top image.) Sharing a local volume, reduces memory and improve lightings consistency. We still validate and sample all of the models independently, but the solver fits lighting to one combined volume that explains the valid points over all the models.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18</a:t>
            </a:fld>
            <a:endParaRPr lang="en-US"/>
          </a:p>
        </p:txBody>
      </p:sp>
    </p:spTree>
    <p:extLst>
      <p:ext uri="{BB962C8B-B14F-4D97-AF65-F5344CB8AC3E}">
        <p14:creationId xmlns:p14="http://schemas.microsoft.com/office/powerpoint/2010/main" val="264363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we see the circled area in the right zoomed in. You can see some of the planks have different volumes and the lighting is less consistent in general. This isn’t used a ton, mostly if you are going to stack objects that interpenetrate each other significantly.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3D textures as these mini-volumes, merging into a common volume works best for box like things, molding or duct work that goes around corners is not well represented by an OBB so they works better with stitching, we will investigate combining and automating these approaches more in the future.</a:t>
            </a:r>
          </a:p>
        </p:txBody>
      </p:sp>
      <p:sp>
        <p:nvSpPr>
          <p:cNvPr id="4" name="Slide Number Placeholder 3"/>
          <p:cNvSpPr>
            <a:spLocks noGrp="1"/>
          </p:cNvSpPr>
          <p:nvPr>
            <p:ph type="sldNum" sz="quarter" idx="5"/>
          </p:nvPr>
        </p:nvSpPr>
        <p:spPr/>
        <p:txBody>
          <a:bodyPr/>
          <a:lstStyle/>
          <a:p>
            <a:fld id="{2E5AB429-17D0-4B0E-BD0E-547212FFB7D0}" type="slidenum">
              <a:rPr lang="en-US" smtClean="0"/>
              <a:t>19</a:t>
            </a:fld>
            <a:endParaRPr lang="en-US"/>
          </a:p>
        </p:txBody>
      </p:sp>
    </p:spTree>
    <p:extLst>
      <p:ext uri="{BB962C8B-B14F-4D97-AF65-F5344CB8AC3E}">
        <p14:creationId xmlns:p14="http://schemas.microsoft.com/office/powerpoint/2010/main" val="288076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Thin models are always a challenge – in particular models that separate two very different lighting environments – a boarded up window line the one shown can split a dark interior and brightly lit exterior. This is always difficult; you can have two points that are arbitrarily close to each other with an identical normal that want very different lighting, it’s hard for any solver.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Probes are allocated per linear dimension, for thin models we force the local lighting grid to have at least two samples on the thinnest axis of the model, this captures the strong gradient fairly well. </a:t>
            </a:r>
          </a:p>
          <a:p>
            <a:endParaRPr lang="en-US" dirty="0"/>
          </a:p>
          <a:p>
            <a:r>
              <a:rPr lang="en-US" dirty="0"/>
              <a:t>If you don’t force two probes, the bottom window has a light leak from the bright sky outside, and vice-versa.</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20</a:t>
            </a:fld>
            <a:endParaRPr lang="en-US"/>
          </a:p>
        </p:txBody>
      </p:sp>
    </p:spTree>
    <p:extLst>
      <p:ext uri="{BB962C8B-B14F-4D97-AF65-F5344CB8AC3E}">
        <p14:creationId xmlns:p14="http://schemas.microsoft.com/office/powerpoint/2010/main" val="199727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of Duty: Modern Warfare is a 60hz Forward+ game.  Our talk focuses on lighting.</a:t>
            </a:r>
          </a:p>
          <a:p>
            <a:endParaRPr lang="en-US" dirty="0"/>
          </a:p>
          <a:p>
            <a:r>
              <a:rPr lang="en-US" dirty="0"/>
              <a:t>Going into this game, there were some unique challenges that put pressure on the lighting system:</a:t>
            </a:r>
          </a:p>
          <a:p>
            <a:endParaRPr lang="en-US" dirty="0"/>
          </a:p>
          <a:p>
            <a:r>
              <a:rPr lang="en-US" dirty="0"/>
              <a:t>We had many night levels, that are notoriously difficult to make look good. They are much more sensitive to noise when computing global </a:t>
            </a:r>
            <a:r>
              <a:rPr lang="en-US" dirty="0" err="1"/>
              <a:t>illlumination</a:t>
            </a:r>
            <a:r>
              <a:rPr lang="en-US" dirty="0"/>
              <a:t> compared to well lit or daytime maps.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a:t>
            </a:fld>
            <a:endParaRPr lang="en-US"/>
          </a:p>
        </p:txBody>
      </p:sp>
    </p:spTree>
    <p:extLst>
      <p:ext uri="{BB962C8B-B14F-4D97-AF65-F5344CB8AC3E}">
        <p14:creationId xmlns:p14="http://schemas.microsoft.com/office/powerpoint/2010/main" val="53617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we have a split door – the two sides can open and close independently. The image on the right uses a single probe, and it has both un-even lighting and does not fit the rest of the room as well. This is skylight leaking through the probes.</a:t>
            </a:r>
          </a:p>
        </p:txBody>
      </p:sp>
      <p:sp>
        <p:nvSpPr>
          <p:cNvPr id="4" name="Slide Number Placeholder 3"/>
          <p:cNvSpPr>
            <a:spLocks noGrp="1"/>
          </p:cNvSpPr>
          <p:nvPr>
            <p:ph type="sldNum" sz="quarter" idx="5"/>
          </p:nvPr>
        </p:nvSpPr>
        <p:spPr/>
        <p:txBody>
          <a:bodyPr/>
          <a:lstStyle/>
          <a:p>
            <a:fld id="{2E5AB429-17D0-4B0E-BD0E-547212FFB7D0}" type="slidenum">
              <a:rPr lang="en-US" smtClean="0"/>
              <a:t>21</a:t>
            </a:fld>
            <a:endParaRPr lang="en-US"/>
          </a:p>
        </p:txBody>
      </p:sp>
    </p:spTree>
    <p:extLst>
      <p:ext uri="{BB962C8B-B14F-4D97-AF65-F5344CB8AC3E}">
        <p14:creationId xmlns:p14="http://schemas.microsoft.com/office/powerpoint/2010/main" val="1993698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models, you can’t simply boost the dimension though. Because the transition can happen anywhere inside the bounds. </a:t>
            </a:r>
            <a:r>
              <a:rPr lang="en-US" dirty="0" err="1"/>
              <a:t>Ie</a:t>
            </a:r>
            <a:r>
              <a:rPr lang="en-US" dirty="0"/>
              <a:t>: those boarded up window frames have this issue.</a:t>
            </a:r>
          </a:p>
          <a:p>
            <a:endParaRPr lang="en-US" dirty="0"/>
          </a:p>
          <a:p>
            <a:r>
              <a:rPr lang="en-US" dirty="0"/>
              <a:t>We always decompose the transform from world space to texture space into two steps. One 3x4 matrix that maps from </a:t>
            </a:r>
            <a:r>
              <a:rPr lang="en-US" dirty="0" err="1"/>
              <a:t>worldspace</a:t>
            </a:r>
            <a:r>
              <a:rPr lang="en-US" dirty="0"/>
              <a:t> to a unit cube, and a second transform that maps from the normalized texture coordinates into the shared 3D texture atlas.</a:t>
            </a:r>
          </a:p>
          <a:p>
            <a:endParaRPr lang="en-US" dirty="0"/>
          </a:p>
          <a:p>
            <a:r>
              <a:rPr lang="en-US" dirty="0"/>
              <a:t>On a single coordinate of this unit cube, a distance of 1 corresponds to the models thickness in that axis.</a:t>
            </a:r>
          </a:p>
          <a:p>
            <a:endParaRPr lang="en-US" dirty="0"/>
          </a:p>
          <a:p>
            <a:r>
              <a:rPr lang="en-US" dirty="0"/>
              <a:t>[click]</a:t>
            </a:r>
          </a:p>
          <a:p>
            <a:endParaRPr lang="en-US" dirty="0"/>
          </a:p>
          <a:p>
            <a:r>
              <a:rPr lang="en-US" dirty="0"/>
              <a:t>We can modify this 3x4 matrix to push the mapping to the unit cube, forcing the lighting to select one side or the other (remember we have at least two samples in this smallest dimension.)</a:t>
            </a:r>
          </a:p>
          <a:p>
            <a:endParaRPr lang="en-US" dirty="0"/>
          </a:p>
          <a:p>
            <a:r>
              <a:rPr lang="en-US" dirty="0"/>
              <a:t>This is done by just modifying the translation coefficient of the corresponding row, based on the normalized texture coordinate (</a:t>
            </a:r>
            <a:r>
              <a:rPr lang="en-US" dirty="0" err="1"/>
              <a:t>thave</a:t>
            </a:r>
            <a:r>
              <a:rPr lang="en-US" dirty="0"/>
              <a:t> in the code) for the camera.</a:t>
            </a:r>
          </a:p>
          <a:p>
            <a:endParaRPr lang="en-US" dirty="0"/>
          </a:p>
          <a:p>
            <a:r>
              <a:rPr lang="en-US" dirty="0"/>
              <a:t>I am using a door to illustrate this, but in practice you would use only use this on models you can not walk through – like the boarded-up windows I showed earlier.</a:t>
            </a:r>
          </a:p>
          <a:p>
            <a:endParaRPr lang="en-US" dirty="0"/>
          </a:p>
          <a:p>
            <a:r>
              <a:rPr lang="en-US" dirty="0"/>
              <a:t>You can think of this as having two 2-D lighting models, one for inside and one for outside, and the camera just decides which one to use by modifying a simple transform for that instance.</a:t>
            </a:r>
          </a:p>
        </p:txBody>
      </p:sp>
      <p:sp>
        <p:nvSpPr>
          <p:cNvPr id="4" name="Slide Number Placeholder 3"/>
          <p:cNvSpPr>
            <a:spLocks noGrp="1"/>
          </p:cNvSpPr>
          <p:nvPr>
            <p:ph type="sldNum" sz="quarter" idx="5"/>
          </p:nvPr>
        </p:nvSpPr>
        <p:spPr/>
        <p:txBody>
          <a:bodyPr/>
          <a:lstStyle/>
          <a:p>
            <a:fld id="{2E5AB429-17D0-4B0E-BD0E-547212FFB7D0}" type="slidenum">
              <a:rPr lang="en-US" smtClean="0"/>
              <a:t>22</a:t>
            </a:fld>
            <a:endParaRPr lang="en-US"/>
          </a:p>
        </p:txBody>
      </p:sp>
    </p:spTree>
    <p:extLst>
      <p:ext uri="{BB962C8B-B14F-4D97-AF65-F5344CB8AC3E}">
        <p14:creationId xmlns:p14="http://schemas.microsoft.com/office/powerpoint/2010/main" val="4262986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 a new lightmap encoding. Interestingly enough, the actual encoding was created for WW2, but not for the actual lightmap format, just compression for our dynamic GI updating system, it wasn’t until after I pushed it to the run-time encoding for Modern Warfare that I realized it solved a long standing problem with the traditional “Ambient Highlight” encoding, namely interpolation artifacts if the lighting changes significantly in space. This new encoding is used for all lightmaps now, and even when resampling light in the VS. The details are in a technical brief Ari and I wrote up, but I will present the highlights here.</a:t>
            </a:r>
          </a:p>
        </p:txBody>
      </p:sp>
      <p:sp>
        <p:nvSpPr>
          <p:cNvPr id="4" name="Slide Number Placeholder 3"/>
          <p:cNvSpPr>
            <a:spLocks noGrp="1"/>
          </p:cNvSpPr>
          <p:nvPr>
            <p:ph type="sldNum" sz="quarter" idx="5"/>
          </p:nvPr>
        </p:nvSpPr>
        <p:spPr/>
        <p:txBody>
          <a:bodyPr/>
          <a:lstStyle/>
          <a:p>
            <a:fld id="{2E5AB429-17D0-4B0E-BD0E-547212FFB7D0}" type="slidenum">
              <a:rPr lang="en-US" smtClean="0"/>
              <a:t>23</a:t>
            </a:fld>
            <a:endParaRPr lang="en-US"/>
          </a:p>
        </p:txBody>
      </p:sp>
    </p:spTree>
    <p:extLst>
      <p:ext uri="{BB962C8B-B14F-4D97-AF65-F5344CB8AC3E}">
        <p14:creationId xmlns:p14="http://schemas.microsoft.com/office/powerpoint/2010/main" val="220146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AHD has been used by </a:t>
            </a:r>
            <a:r>
              <a:rPr lang="en-US" dirty="0" err="1"/>
              <a:t>CoD</a:t>
            </a:r>
            <a:r>
              <a:rPr lang="en-US" dirty="0"/>
              <a:t> and many other games, it is simply a local lighting model that consists of an ambient and a directional light, we store the direction in tangent space, some games have used world space.</a:t>
            </a:r>
          </a:p>
          <a:p>
            <a:endParaRPr lang="en-US" dirty="0"/>
          </a:p>
          <a:p>
            <a:r>
              <a:rPr lang="en-US" dirty="0"/>
              <a:t>Two HDR colors (</a:t>
            </a:r>
            <a:r>
              <a:rPr lang="en-US" dirty="0" err="1"/>
              <a:t>C_a</a:t>
            </a:r>
            <a:r>
              <a:rPr lang="en-US" dirty="0"/>
              <a:t> and </a:t>
            </a:r>
            <a:r>
              <a:rPr lang="en-US" dirty="0" err="1"/>
              <a:t>C_h</a:t>
            </a:r>
            <a:r>
              <a:rPr lang="en-US" dirty="0"/>
              <a:t> in the slide) and a direction vector d are what is stored in textures.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24</a:t>
            </a:fld>
            <a:endParaRPr lang="en-US"/>
          </a:p>
        </p:txBody>
      </p:sp>
    </p:spTree>
    <p:extLst>
      <p:ext uri="{BB962C8B-B14F-4D97-AF65-F5344CB8AC3E}">
        <p14:creationId xmlns:p14="http://schemas.microsoft.com/office/powerpoint/2010/main" val="112701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Reconstructing lighting C is trivial, and it tends to increase the contrast of normal maps so our lighters like it.</a:t>
            </a:r>
          </a:p>
        </p:txBody>
      </p:sp>
      <p:sp>
        <p:nvSpPr>
          <p:cNvPr id="4" name="Slide Number Placeholder 3"/>
          <p:cNvSpPr>
            <a:spLocks noGrp="1"/>
          </p:cNvSpPr>
          <p:nvPr>
            <p:ph type="sldNum" sz="quarter" idx="5"/>
          </p:nvPr>
        </p:nvSpPr>
        <p:spPr/>
        <p:txBody>
          <a:bodyPr/>
          <a:lstStyle/>
          <a:p>
            <a:fld id="{2E5AB429-17D0-4B0E-BD0E-547212FFB7D0}" type="slidenum">
              <a:rPr lang="en-US" smtClean="0"/>
              <a:t>25</a:t>
            </a:fld>
            <a:endParaRPr lang="en-US"/>
          </a:p>
        </p:txBody>
      </p:sp>
    </p:spTree>
    <p:extLst>
      <p:ext uri="{BB962C8B-B14F-4D97-AF65-F5344CB8AC3E}">
        <p14:creationId xmlns:p14="http://schemas.microsoft.com/office/powerpoint/2010/main" val="244535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graph shows what was causing the artifact in the previous image, there is a big swing in the highlight direction, and you get this overshoot as you interpolate the non-linear parameters of the model causing that fringe.</a:t>
            </a:r>
          </a:p>
        </p:txBody>
      </p:sp>
      <p:sp>
        <p:nvSpPr>
          <p:cNvPr id="4" name="Slide Number Placeholder 3"/>
          <p:cNvSpPr>
            <a:spLocks noGrp="1"/>
          </p:cNvSpPr>
          <p:nvPr>
            <p:ph type="sldNum" sz="quarter" idx="5"/>
          </p:nvPr>
        </p:nvSpPr>
        <p:spPr/>
        <p:txBody>
          <a:bodyPr/>
          <a:lstStyle/>
          <a:p>
            <a:fld id="{2E5AB429-17D0-4B0E-BD0E-547212FFB7D0}" type="slidenum">
              <a:rPr lang="en-US" smtClean="0"/>
              <a:t>26</a:t>
            </a:fld>
            <a:endParaRPr lang="en-US"/>
          </a:p>
        </p:txBody>
      </p:sp>
    </p:spTree>
    <p:extLst>
      <p:ext uri="{BB962C8B-B14F-4D97-AF65-F5344CB8AC3E}">
        <p14:creationId xmlns:p14="http://schemas.microsoft.com/office/powerpoint/2010/main" val="3739286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 new encoding has a single HDR color – </a:t>
            </a:r>
            <a:r>
              <a:rPr lang="en-US" dirty="0" err="1"/>
              <a:t>I_z</a:t>
            </a:r>
            <a:r>
              <a:rPr lang="en-US" dirty="0"/>
              <a:t> the irradiance in local Z which is just an old school lightmap, the same direction as before and an LDR value that we call the ambient ratio. </a:t>
            </a:r>
          </a:p>
          <a:p>
            <a:endParaRPr lang="en-US" dirty="0"/>
          </a:p>
          <a:p>
            <a:r>
              <a:rPr lang="en-US" dirty="0"/>
              <a:t>This ambient ratio can either be RGB or luminance, we found that luminance tended to be fine so that is what we shipped in the game. This trades an HDR color for a single LDR number and fixes the interpolation artifact.</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27</a:t>
            </a:fld>
            <a:endParaRPr lang="en-US"/>
          </a:p>
        </p:txBody>
      </p:sp>
    </p:spTree>
    <p:extLst>
      <p:ext uri="{BB962C8B-B14F-4D97-AF65-F5344CB8AC3E}">
        <p14:creationId xmlns:p14="http://schemas.microsoft.com/office/powerpoint/2010/main" val="2988457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AHD colors can trivially be reconstructed using the highlighted math. See the write up for more details.</a:t>
            </a:r>
          </a:p>
        </p:txBody>
      </p:sp>
      <p:sp>
        <p:nvSpPr>
          <p:cNvPr id="4" name="Slide Number Placeholder 3"/>
          <p:cNvSpPr>
            <a:spLocks noGrp="1"/>
          </p:cNvSpPr>
          <p:nvPr>
            <p:ph type="sldNum" sz="quarter" idx="5"/>
          </p:nvPr>
        </p:nvSpPr>
        <p:spPr/>
        <p:txBody>
          <a:bodyPr/>
          <a:lstStyle/>
          <a:p>
            <a:fld id="{2E5AB429-17D0-4B0E-BD0E-547212FFB7D0}" type="slidenum">
              <a:rPr lang="en-US" smtClean="0"/>
              <a:t>28</a:t>
            </a:fld>
            <a:endParaRPr lang="en-US"/>
          </a:p>
        </p:txBody>
      </p:sp>
    </p:spTree>
    <p:extLst>
      <p:ext uri="{BB962C8B-B14F-4D97-AF65-F5344CB8AC3E}">
        <p14:creationId xmlns:p14="http://schemas.microsoft.com/office/powerpoint/2010/main" val="4154153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have evolved since our 2017 talk. In that game the static model lighting was tetrahedrons with SH. The barycentric coordinates and the probe indices were stored in the vertices (like matrix skinning) per object so you don’t have to search </a:t>
            </a:r>
            <a:r>
              <a:rPr lang="en-US" dirty="0" err="1"/>
              <a:t>tets</a:t>
            </a:r>
            <a:r>
              <a:rPr lang="en-US" dirty="0"/>
              <a:t>, this did make it so that the lighting had a hard coupling to the geometry . The starting address for each instance was stored and only the lighting probes were instanced.</a:t>
            </a:r>
          </a:p>
          <a:p>
            <a:endParaRPr lang="en-US" dirty="0"/>
          </a:p>
          <a:p>
            <a:r>
              <a:rPr lang="en-US" dirty="0"/>
              <a:t>In the vertex shader this was multiplied with self-vis and projected into the AHD basis. We also still supported vertex baking in this game.</a:t>
            </a:r>
          </a:p>
        </p:txBody>
      </p:sp>
      <p:sp>
        <p:nvSpPr>
          <p:cNvPr id="4" name="Slide Number Placeholder 3"/>
          <p:cNvSpPr>
            <a:spLocks noGrp="1"/>
          </p:cNvSpPr>
          <p:nvPr>
            <p:ph type="sldNum" sz="quarter" idx="5"/>
          </p:nvPr>
        </p:nvSpPr>
        <p:spPr/>
        <p:txBody>
          <a:bodyPr/>
          <a:lstStyle/>
          <a:p>
            <a:fld id="{2E5AB429-17D0-4B0E-BD0E-547212FFB7D0}" type="slidenum">
              <a:rPr lang="en-US" smtClean="0"/>
              <a:t>29</a:t>
            </a:fld>
            <a:endParaRPr lang="en-US"/>
          </a:p>
        </p:txBody>
      </p:sp>
    </p:spTree>
    <p:extLst>
      <p:ext uri="{BB962C8B-B14F-4D97-AF65-F5344CB8AC3E}">
        <p14:creationId xmlns:p14="http://schemas.microsoft.com/office/powerpoint/2010/main" val="1134676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WW2, we switched the lighting to use Ambient Dice, and more importantly we moved from a simplicial grid to a 3D texture atlas. This decoupled the lighting from the geometry and allowed us to move lighting evaluating to the pixel shaders.</a:t>
            </a:r>
          </a:p>
          <a:p>
            <a:endParaRPr lang="en-US" dirty="0"/>
          </a:p>
          <a:p>
            <a:r>
              <a:rPr lang="en-US" dirty="0"/>
              <a:t>A texture atlas was repacked every frame for both the static and dynamic models and the self-vis multiply was approximated.</a:t>
            </a:r>
          </a:p>
          <a:p>
            <a:endParaRPr lang="en-US" dirty="0"/>
          </a:p>
          <a:p>
            <a:r>
              <a:rPr lang="en-US" dirty="0"/>
              <a:t>We also killed vertex baking as an option, it was heavy (AHD per vertex) and we did not want to support it when doing dynamic GI updates that I will talk about later.</a:t>
            </a:r>
          </a:p>
        </p:txBody>
      </p:sp>
      <p:sp>
        <p:nvSpPr>
          <p:cNvPr id="4" name="Slide Number Placeholder 3"/>
          <p:cNvSpPr>
            <a:spLocks noGrp="1"/>
          </p:cNvSpPr>
          <p:nvPr>
            <p:ph type="sldNum" sz="quarter" idx="5"/>
          </p:nvPr>
        </p:nvSpPr>
        <p:spPr/>
        <p:txBody>
          <a:bodyPr/>
          <a:lstStyle/>
          <a:p>
            <a:fld id="{2E5AB429-17D0-4B0E-BD0E-547212FFB7D0}" type="slidenum">
              <a:rPr lang="en-US" smtClean="0"/>
              <a:t>30</a:t>
            </a:fld>
            <a:endParaRPr lang="en-US"/>
          </a:p>
        </p:txBody>
      </p:sp>
    </p:spTree>
    <p:extLst>
      <p:ext uri="{BB962C8B-B14F-4D97-AF65-F5344CB8AC3E}">
        <p14:creationId xmlns:p14="http://schemas.microsoft.com/office/powerpoint/2010/main" val="256311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have a fair amount of stealth game play mechanics, that required the player to shoot out or shut off lights, forcing the player to use night vision goggles. This was in both the campaign and some MP levels.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a:t>
            </a:fld>
            <a:endParaRPr lang="en-US"/>
          </a:p>
        </p:txBody>
      </p:sp>
    </p:spTree>
    <p:extLst>
      <p:ext uri="{BB962C8B-B14F-4D97-AF65-F5344CB8AC3E}">
        <p14:creationId xmlns:p14="http://schemas.microsoft.com/office/powerpoint/2010/main" val="2980733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MW we moved the lighting back to the VS for performance reasons. We also made the vertex encoding the lightmap format I described earlier. This reduced our vertex shader instruction counts by around 1/3</a:t>
            </a:r>
            <a:r>
              <a:rPr lang="en-US" baseline="30000" dirty="0"/>
              <a:t>rd</a:t>
            </a:r>
            <a:r>
              <a:rPr lang="en-US" dirty="0"/>
              <a:t>, but had a minimal performance improvement – the GPU dispatch pipeline was heavily optimized for this game so we rarely are VS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fixed atlas for the static models (there are a lot of them), and re-pack only the dynamic objects every frame.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also moved back to SH, using a non-linear encoding cutting the memory in half, and for transmissive and double-sided materials use linear SH with a new reconstruction algorithm. I will describe both of these later. </a:t>
            </a:r>
          </a:p>
          <a:p>
            <a:endParaRPr lang="en-US" dirty="0"/>
          </a:p>
          <a:p>
            <a:r>
              <a:rPr lang="en-US" dirty="0"/>
              <a:t>We can see the LGV for a model – the tarp in this example – and the bounds along with the probe values (solved from lighting values on the tarp itself, so just sampled from the top surface which is why the probes are all fairly bright.)</a:t>
            </a:r>
          </a:p>
        </p:txBody>
      </p:sp>
      <p:sp>
        <p:nvSpPr>
          <p:cNvPr id="4" name="Slide Number Placeholder 3"/>
          <p:cNvSpPr>
            <a:spLocks noGrp="1"/>
          </p:cNvSpPr>
          <p:nvPr>
            <p:ph type="sldNum" sz="quarter" idx="5"/>
          </p:nvPr>
        </p:nvSpPr>
        <p:spPr/>
        <p:txBody>
          <a:bodyPr/>
          <a:lstStyle/>
          <a:p>
            <a:fld id="{2E5AB429-17D0-4B0E-BD0E-547212FFB7D0}" type="slidenum">
              <a:rPr lang="en-US" smtClean="0"/>
              <a:t>31</a:t>
            </a:fld>
            <a:endParaRPr lang="en-US"/>
          </a:p>
        </p:txBody>
      </p:sp>
    </p:spTree>
    <p:extLst>
      <p:ext uri="{BB962C8B-B14F-4D97-AF65-F5344CB8AC3E}">
        <p14:creationId xmlns:p14="http://schemas.microsoft.com/office/powerpoint/2010/main" val="1703982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now going to briefly talk about some of the SH related topics I referred to earlier.</a:t>
            </a:r>
          </a:p>
        </p:txBody>
      </p:sp>
      <p:sp>
        <p:nvSpPr>
          <p:cNvPr id="4" name="Slide Number Placeholder 3"/>
          <p:cNvSpPr>
            <a:spLocks noGrp="1"/>
          </p:cNvSpPr>
          <p:nvPr>
            <p:ph type="sldNum" sz="quarter" idx="5"/>
          </p:nvPr>
        </p:nvSpPr>
        <p:spPr/>
        <p:txBody>
          <a:bodyPr/>
          <a:lstStyle/>
          <a:p>
            <a:fld id="{2E5AB429-17D0-4B0E-BD0E-547212FFB7D0}" type="slidenum">
              <a:rPr lang="en-US" smtClean="0"/>
              <a:t>32</a:t>
            </a:fld>
            <a:endParaRPr lang="en-US"/>
          </a:p>
        </p:txBody>
      </p:sp>
    </p:spTree>
    <p:extLst>
      <p:ext uri="{BB962C8B-B14F-4D97-AF65-F5344CB8AC3E}">
        <p14:creationId xmlns:p14="http://schemas.microsoft.com/office/powerpoint/2010/main" val="25108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store DC in an FP format, we use 11f11f10f, but other formats are possible. The higher bands are divided by DC and stored in LDR textures. This I think is fairly common, I know from personal communication that at least Epic does this for example. </a:t>
            </a:r>
          </a:p>
          <a:p>
            <a:endParaRPr lang="en-US" dirty="0"/>
          </a:p>
          <a:p>
            <a:r>
              <a:rPr lang="en-US" dirty="0"/>
              <a:t>With reasonable assumptions it turns out there is an analytic upper bound on these LDR values. The largest a coefficient can be in band L is sqrt(2L + 1). So sqrt(3) for linear SH and sqrt(5) for the quadratics – which is the most we generally store.</a:t>
            </a:r>
          </a:p>
          <a:p>
            <a:endParaRPr lang="en-US" dirty="0"/>
          </a:p>
          <a:p>
            <a:r>
              <a:rPr lang="en-US" dirty="0"/>
              <a:t>To encode an SH, you simply scale by the reciprocal of the upper bound, and either use a SNORM 8 bit format, or map to [0,1] carefully so that zero is preserved.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33</a:t>
            </a:fld>
            <a:endParaRPr lang="en-US"/>
          </a:p>
        </p:txBody>
      </p:sp>
    </p:spTree>
    <p:extLst>
      <p:ext uri="{BB962C8B-B14F-4D97-AF65-F5344CB8AC3E}">
        <p14:creationId xmlns:p14="http://schemas.microsoft.com/office/powerpoint/2010/main" val="2873919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Decoding is just multiplication by the upper bound times DC.</a:t>
            </a:r>
          </a:p>
          <a:p>
            <a:endParaRPr lang="en-US" dirty="0"/>
          </a:p>
          <a:p>
            <a:r>
              <a:rPr lang="en-US" dirty="0"/>
              <a:t>We often store SH in buffers, for example the LG, this works out to 32 bytes with 4 bytes of padding or other data vs. the 64 bytes we used before storing as half’s. We also directly encode this in textures.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34</a:t>
            </a:fld>
            <a:endParaRPr lang="en-US"/>
          </a:p>
        </p:txBody>
      </p:sp>
    </p:spTree>
    <p:extLst>
      <p:ext uri="{BB962C8B-B14F-4D97-AF65-F5344CB8AC3E}">
        <p14:creationId xmlns:p14="http://schemas.microsoft.com/office/powerpoint/2010/main" val="3132289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 reasonable assumptions and where does this upper bound come from? Are there problems interpolation in this space? I am going to spend some time trying to give some insights into this that I hope people find useful.</a:t>
            </a:r>
          </a:p>
          <a:p>
            <a:endParaRPr lang="en-US" dirty="0"/>
          </a:p>
          <a:p>
            <a:endParaRPr lang="en-US" dirty="0"/>
          </a:p>
          <a:p>
            <a:r>
              <a:rPr lang="en-US" dirty="0"/>
              <a:t>This next block of slides has a bunch of math, that is really just trying to build some intuition. If that’s not your bag, take a bio bake or continue looking at your phone.</a:t>
            </a:r>
          </a:p>
        </p:txBody>
      </p:sp>
      <p:sp>
        <p:nvSpPr>
          <p:cNvPr id="4" name="Slide Number Placeholder 3"/>
          <p:cNvSpPr>
            <a:spLocks noGrp="1"/>
          </p:cNvSpPr>
          <p:nvPr>
            <p:ph type="sldNum" sz="quarter" idx="5"/>
          </p:nvPr>
        </p:nvSpPr>
        <p:spPr/>
        <p:txBody>
          <a:bodyPr/>
          <a:lstStyle/>
          <a:p>
            <a:fld id="{2E5AB429-17D0-4B0E-BD0E-547212FFB7D0}" type="slidenum">
              <a:rPr lang="en-US" smtClean="0"/>
              <a:t>35</a:t>
            </a:fld>
            <a:endParaRPr lang="en-US"/>
          </a:p>
        </p:txBody>
      </p:sp>
    </p:spTree>
    <p:extLst>
      <p:ext uri="{BB962C8B-B14F-4D97-AF65-F5344CB8AC3E}">
        <p14:creationId xmlns:p14="http://schemas.microsoft.com/office/powerpoint/2010/main" val="3317587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We are going to talk about SH, they are often drawn with these lobes, there are 2L+1 functions in a band, L is the band and is the first index m is the basis function in a band and is the second index</a:t>
            </a:r>
          </a:p>
          <a:p>
            <a:endParaRPr lang="en-US" baseline="0"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36</a:t>
            </a:fld>
            <a:endParaRPr lang="en-US"/>
          </a:p>
        </p:txBody>
      </p:sp>
    </p:spTree>
    <p:extLst>
      <p:ext uri="{BB962C8B-B14F-4D97-AF65-F5344CB8AC3E}">
        <p14:creationId xmlns:p14="http://schemas.microsoft.com/office/powerpoint/2010/main" val="1260048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We’re going to make use of a subset of the spherical harmonics called “zonal harmonics”, shown here in the center column.  </a:t>
            </a:r>
          </a:p>
          <a:p>
            <a:r>
              <a:rPr lang="en-US" sz="1200" dirty="0"/>
              <a:t>Zonal harmonics have only 1 basis function per band, and represent polynomials in Z.</a:t>
            </a:r>
          </a:p>
          <a:p>
            <a:r>
              <a:rPr lang="en-US" sz="1200" dirty="0"/>
              <a:t>Any function that has circular symmetry around the Z axis when projected into SH only has non-zero coefficients corresponding to the zonal harmonics.</a:t>
            </a:r>
          </a:p>
          <a:p>
            <a:endParaRPr lang="en-US" sz="1200" dirty="0"/>
          </a:p>
          <a:p>
            <a:r>
              <a:rPr lang="en-US" sz="1200" dirty="0"/>
              <a:t>We are going to spend most of the time looking at Delta functions, which are always ZH, and simply the sum of the ZH basis functions in the canonical frame.</a:t>
            </a:r>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37</a:t>
            </a:fld>
            <a:endParaRPr lang="en-US"/>
          </a:p>
        </p:txBody>
      </p:sp>
    </p:spTree>
    <p:extLst>
      <p:ext uri="{BB962C8B-B14F-4D97-AF65-F5344CB8AC3E}">
        <p14:creationId xmlns:p14="http://schemas.microsoft.com/office/powerpoint/2010/main" val="1434839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visualization technique, that we use in most of this talk, is to show SH as a scalar function on a sphere – coloring based on the sign, red for positive blue for negative.</a:t>
            </a:r>
          </a:p>
          <a:p>
            <a:endParaRPr lang="en-US" dirty="0"/>
          </a:p>
          <a:p>
            <a:r>
              <a:rPr lang="en-US" dirty="0"/>
              <a:t>We also are going to flip the pyramid, so DC on the bottom, and show each one as a pair of hemispheres (upper hemisphere on the bottom).</a:t>
            </a:r>
          </a:p>
          <a:p>
            <a:endParaRPr lang="en-US" dirty="0"/>
          </a:p>
          <a:p>
            <a:r>
              <a:rPr lang="en-US" dirty="0"/>
              <a:t>We are going to talk about delta functions a lot, for SH it is simple, it is just the coefficient vector from evaluating each basis function at the same spot on the sphere. </a:t>
            </a:r>
          </a:p>
        </p:txBody>
      </p:sp>
      <p:sp>
        <p:nvSpPr>
          <p:cNvPr id="4" name="Slide Number Placeholder 3"/>
          <p:cNvSpPr>
            <a:spLocks noGrp="1"/>
          </p:cNvSpPr>
          <p:nvPr>
            <p:ph type="sldNum" sz="quarter" idx="5"/>
          </p:nvPr>
        </p:nvSpPr>
        <p:spPr/>
        <p:txBody>
          <a:bodyPr/>
          <a:lstStyle/>
          <a:p>
            <a:fld id="{2E5AB429-17D0-4B0E-BD0E-547212FFB7D0}" type="slidenum">
              <a:rPr lang="en-US" smtClean="0"/>
              <a:t>38</a:t>
            </a:fld>
            <a:endParaRPr lang="en-US"/>
          </a:p>
        </p:txBody>
      </p:sp>
    </p:spTree>
    <p:extLst>
      <p:ext uri="{BB962C8B-B14F-4D97-AF65-F5344CB8AC3E}">
        <p14:creationId xmlns:p14="http://schemas.microsoft.com/office/powerpoint/2010/main" val="1621405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Spherical Harmonics over the sphere are an orthonormal basis, so projection is quite simple. </a:t>
            </a:r>
          </a:p>
          <a:p>
            <a:endParaRPr lang="en-US" dirty="0"/>
          </a:p>
          <a:p>
            <a:r>
              <a:rPr lang="en-US" dirty="0"/>
              <a:t>You just integrate the function you want to project against each basis function, generating a vector of coefficients.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39</a:t>
            </a:fld>
            <a:endParaRPr lang="en-US"/>
          </a:p>
        </p:txBody>
      </p:sp>
    </p:spTree>
    <p:extLst>
      <p:ext uri="{BB962C8B-B14F-4D97-AF65-F5344CB8AC3E}">
        <p14:creationId xmlns:p14="http://schemas.microsoft.com/office/powerpoint/2010/main" val="2342947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Reconstruction for a direction s is then just evaluate the SH basis function in that direction, and dot them with the vector of coefficients.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40</a:t>
            </a:fld>
            <a:endParaRPr lang="en-US"/>
          </a:p>
        </p:txBody>
      </p:sp>
    </p:spTree>
    <p:extLst>
      <p:ext uri="{BB962C8B-B14F-4D97-AF65-F5344CB8AC3E}">
        <p14:creationId xmlns:p14="http://schemas.microsoft.com/office/powerpoint/2010/main" val="123629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would think that would be difficult enough, we also introduced warzone, that was *way* larger than anything we had handled before in this baking pipeline. Call of Duty games traditionally are about tight close quarters combat, so this is a large departure for this codebase.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a:t>
            </a:fld>
            <a:endParaRPr lang="en-US"/>
          </a:p>
        </p:txBody>
      </p:sp>
    </p:spTree>
    <p:extLst>
      <p:ext uri="{BB962C8B-B14F-4D97-AF65-F5344CB8AC3E}">
        <p14:creationId xmlns:p14="http://schemas.microsoft.com/office/powerpoint/2010/main" val="2000960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projection of a delta function into SH amounts to simply sampling the SH in the direction of the delta function. Here we see that with the green dots in each of the 9 quadratic SH functions.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41</a:t>
            </a:fld>
            <a:endParaRPr lang="en-US"/>
          </a:p>
        </p:txBody>
      </p:sp>
    </p:spTree>
    <p:extLst>
      <p:ext uri="{BB962C8B-B14F-4D97-AF65-F5344CB8AC3E}">
        <p14:creationId xmlns:p14="http://schemas.microsoft.com/office/powerpoint/2010/main" val="1518677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Most signals we care about are non-negative – lighting, visibility, There are exceptions – PRT, some steerable illumination basis that can have negative values.</a:t>
            </a:r>
          </a:p>
        </p:txBody>
      </p:sp>
      <p:sp>
        <p:nvSpPr>
          <p:cNvPr id="4" name="Slide Number Placeholder 3"/>
          <p:cNvSpPr>
            <a:spLocks noGrp="1"/>
          </p:cNvSpPr>
          <p:nvPr>
            <p:ph type="sldNum" sz="quarter" idx="5"/>
          </p:nvPr>
        </p:nvSpPr>
        <p:spPr/>
        <p:txBody>
          <a:bodyPr/>
          <a:lstStyle/>
          <a:p>
            <a:fld id="{2E5AB429-17D0-4B0E-BD0E-547212FFB7D0}" type="slidenum">
              <a:rPr lang="en-US" smtClean="0"/>
              <a:t>42</a:t>
            </a:fld>
            <a:endParaRPr lang="en-US"/>
          </a:p>
        </p:txBody>
      </p:sp>
    </p:spTree>
    <p:extLst>
      <p:ext uri="{BB962C8B-B14F-4D97-AF65-F5344CB8AC3E}">
        <p14:creationId xmlns:p14="http://schemas.microsoft.com/office/powerpoint/2010/main" val="112624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Monte-</a:t>
            </a:r>
            <a:r>
              <a:rPr lang="en-US" dirty="0" err="1"/>
              <a:t>carlo</a:t>
            </a:r>
            <a:r>
              <a:rPr lang="en-US" dirty="0"/>
              <a:t> integration of projection into a function space becomes a sum of delta functions scaled by the intensity of the function we are projecting. So understanding the SH projections of delta functions, and their sums is important.</a:t>
            </a:r>
          </a:p>
          <a:p>
            <a:endParaRPr lang="en-US" dirty="0"/>
          </a:p>
          <a:p>
            <a:r>
              <a:rPr lang="en-US" dirty="0"/>
              <a:t>Here I show importance sampling of some function projected into SH (</a:t>
            </a:r>
            <a:r>
              <a:rPr lang="en-US" dirty="0" err="1"/>
              <a:t>ie</a:t>
            </a:r>
            <a:r>
              <a:rPr lang="en-US" dirty="0"/>
              <a:t>: gathering in a PT, etc.), the highlighted box is just the projection of a delta function, so in most SH computations we are going to be summing scaled delta functions.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43</a:t>
            </a:fld>
            <a:endParaRPr lang="en-US"/>
          </a:p>
        </p:txBody>
      </p:sp>
    </p:spTree>
    <p:extLst>
      <p:ext uri="{BB962C8B-B14F-4D97-AF65-F5344CB8AC3E}">
        <p14:creationId xmlns:p14="http://schemas.microsoft.com/office/powerpoint/2010/main" val="2125679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particular, any non-negative function is projected into SH by essentially summing delta functions – Riemann integrals can be looked at that way.</a:t>
            </a:r>
          </a:p>
          <a:p>
            <a:endParaRPr lang="en-US" dirty="0"/>
          </a:p>
          <a:p>
            <a:r>
              <a:rPr lang="en-US" dirty="0"/>
              <a:t>So we are going to look closely at properties of delta functions to understand the bounds I already showed.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44</a:t>
            </a:fld>
            <a:endParaRPr lang="en-US"/>
          </a:p>
        </p:txBody>
      </p:sp>
    </p:spTree>
    <p:extLst>
      <p:ext uri="{BB962C8B-B14F-4D97-AF65-F5344CB8AC3E}">
        <p14:creationId xmlns:p14="http://schemas.microsoft.com/office/powerpoint/2010/main" val="891469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show you some video from a </a:t>
            </a:r>
            <a:r>
              <a:rPr lang="en-US" dirty="0" err="1"/>
              <a:t>shadertoy</a:t>
            </a:r>
            <a:r>
              <a:rPr lang="en-US" dirty="0"/>
              <a:t>.</a:t>
            </a:r>
          </a:p>
          <a:p>
            <a:endParaRPr lang="en-US" dirty="0"/>
          </a:p>
          <a:p>
            <a:r>
              <a:rPr lang="en-US" dirty="0"/>
              <a:t>The two large circles are a visualization of the projection of a delta function in SH. The top circle is –Z, the bottom circle is +Z, blue is negative, red is positive.</a:t>
            </a:r>
          </a:p>
        </p:txBody>
      </p:sp>
      <p:sp>
        <p:nvSpPr>
          <p:cNvPr id="4" name="Slide Number Placeholder 3"/>
          <p:cNvSpPr>
            <a:spLocks noGrp="1"/>
          </p:cNvSpPr>
          <p:nvPr>
            <p:ph type="sldNum" sz="quarter" idx="5"/>
          </p:nvPr>
        </p:nvSpPr>
        <p:spPr/>
        <p:txBody>
          <a:bodyPr/>
          <a:lstStyle/>
          <a:p>
            <a:fld id="{2E5AB429-17D0-4B0E-BD0E-547212FFB7D0}" type="slidenum">
              <a:rPr lang="en-US" smtClean="0"/>
              <a:t>45</a:t>
            </a:fld>
            <a:endParaRPr lang="en-US"/>
          </a:p>
        </p:txBody>
      </p:sp>
    </p:spTree>
    <p:extLst>
      <p:ext uri="{BB962C8B-B14F-4D97-AF65-F5344CB8AC3E}">
        <p14:creationId xmlns:p14="http://schemas.microsoft.com/office/powerpoint/2010/main" val="997631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column to the right shows the sum of the squares per-band –  the blue box on the top is the quadratics, the green box is the linear and red is DC.</a:t>
            </a:r>
          </a:p>
        </p:txBody>
      </p:sp>
      <p:sp>
        <p:nvSpPr>
          <p:cNvPr id="4" name="Slide Number Placeholder 3"/>
          <p:cNvSpPr>
            <a:spLocks noGrp="1"/>
          </p:cNvSpPr>
          <p:nvPr>
            <p:ph type="sldNum" sz="quarter" idx="5"/>
          </p:nvPr>
        </p:nvSpPr>
        <p:spPr/>
        <p:txBody>
          <a:bodyPr/>
          <a:lstStyle/>
          <a:p>
            <a:fld id="{2E5AB429-17D0-4B0E-BD0E-547212FFB7D0}" type="slidenum">
              <a:rPr lang="en-US" smtClean="0"/>
              <a:t>46</a:t>
            </a:fld>
            <a:endParaRPr lang="en-US"/>
          </a:p>
        </p:txBody>
      </p:sp>
    </p:spTree>
    <p:extLst>
      <p:ext uri="{BB962C8B-B14F-4D97-AF65-F5344CB8AC3E}">
        <p14:creationId xmlns:p14="http://schemas.microsoft.com/office/powerpoint/2010/main" val="2549960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far right column is showing the squares of individual basis functions in a band. I just have the ZH functions shown since they are large enough for this orientation.</a:t>
            </a:r>
          </a:p>
          <a:p>
            <a:endParaRPr lang="en-US" dirty="0"/>
          </a:p>
          <a:p>
            <a:r>
              <a:rPr lang="en-US" dirty="0"/>
              <a:t>So the individual components of the 5 quadratics, followed by the 3 linear and DC (the red bars will always be the same height.)</a:t>
            </a:r>
          </a:p>
        </p:txBody>
      </p:sp>
      <p:sp>
        <p:nvSpPr>
          <p:cNvPr id="4" name="Slide Number Placeholder 3"/>
          <p:cNvSpPr>
            <a:spLocks noGrp="1"/>
          </p:cNvSpPr>
          <p:nvPr>
            <p:ph type="sldNum" sz="quarter" idx="5"/>
          </p:nvPr>
        </p:nvSpPr>
        <p:spPr/>
        <p:txBody>
          <a:bodyPr/>
          <a:lstStyle/>
          <a:p>
            <a:fld id="{2E5AB429-17D0-4B0E-BD0E-547212FFB7D0}" type="slidenum">
              <a:rPr lang="en-US" smtClean="0"/>
              <a:t>47</a:t>
            </a:fld>
            <a:endParaRPr lang="en-US"/>
          </a:p>
        </p:txBody>
      </p:sp>
    </p:spTree>
    <p:extLst>
      <p:ext uri="{BB962C8B-B14F-4D97-AF65-F5344CB8AC3E}">
        <p14:creationId xmlns:p14="http://schemas.microsoft.com/office/powerpoint/2010/main" val="4281679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video plays, you can see that the sum of the squares in a band is constant for any orientation of the delta function.</a:t>
            </a:r>
          </a:p>
          <a:p>
            <a:endParaRPr lang="en-US" dirty="0"/>
          </a:p>
          <a:p>
            <a:r>
              <a:rPr lang="en-US" dirty="0"/>
              <a:t>This comes from the rotation invariance of the spherical harmonics. Delta functions are steerable, in that the reconstructed lobes look the same for any direction, they are just rotated.</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48</a:t>
            </a:fld>
            <a:endParaRPr lang="en-US"/>
          </a:p>
        </p:txBody>
      </p:sp>
    </p:spTree>
    <p:extLst>
      <p:ext uri="{BB962C8B-B14F-4D97-AF65-F5344CB8AC3E}">
        <p14:creationId xmlns:p14="http://schemas.microsoft.com/office/powerpoint/2010/main" val="1642934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show a tweak to the shader toy, where instead of having a single delta function, we are going to show the sum of two delta functions. They are visualized on the left of this image, and are pretty much the same.</a:t>
            </a:r>
          </a:p>
          <a:p>
            <a:endParaRPr lang="en-US" dirty="0"/>
          </a:p>
          <a:p>
            <a:r>
              <a:rPr lang="en-US" dirty="0"/>
              <a:t>[click]</a:t>
            </a:r>
          </a:p>
          <a:p>
            <a:endParaRPr lang="en-US" dirty="0"/>
          </a:p>
          <a:p>
            <a:r>
              <a:rPr lang="en-US" dirty="0"/>
              <a:t>The purple box represents one of the probes, bottom circle is +Z, top circle is –Z</a:t>
            </a:r>
          </a:p>
          <a:p>
            <a:endParaRPr lang="en-US" dirty="0"/>
          </a:p>
          <a:p>
            <a:r>
              <a:rPr lang="en-US" dirty="0"/>
              <a:t>[click]</a:t>
            </a:r>
          </a:p>
          <a:p>
            <a:endParaRPr lang="en-US" dirty="0"/>
          </a:p>
          <a:p>
            <a:r>
              <a:rPr lang="en-US" dirty="0"/>
              <a:t>the second delta function is below, they are identical in this example.</a:t>
            </a:r>
          </a:p>
        </p:txBody>
      </p:sp>
      <p:sp>
        <p:nvSpPr>
          <p:cNvPr id="4" name="Slide Number Placeholder 3"/>
          <p:cNvSpPr>
            <a:spLocks noGrp="1"/>
          </p:cNvSpPr>
          <p:nvPr>
            <p:ph type="sldNum" sz="quarter" idx="5"/>
          </p:nvPr>
        </p:nvSpPr>
        <p:spPr/>
        <p:txBody>
          <a:bodyPr/>
          <a:lstStyle/>
          <a:p>
            <a:fld id="{2E5AB429-17D0-4B0E-BD0E-547212FFB7D0}" type="slidenum">
              <a:rPr lang="en-US" smtClean="0"/>
              <a:t>49</a:t>
            </a:fld>
            <a:endParaRPr lang="en-US"/>
          </a:p>
        </p:txBody>
      </p:sp>
    </p:spTree>
    <p:extLst>
      <p:ext uri="{BB962C8B-B14F-4D97-AF65-F5344CB8AC3E}">
        <p14:creationId xmlns:p14="http://schemas.microsoft.com/office/powerpoint/2010/main" val="1297455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change one of the functions, notice how the squared norms and both the bands and the individual basis functions grow and shrink.</a:t>
            </a:r>
          </a:p>
          <a:p>
            <a:endParaRPr lang="en-US" dirty="0"/>
          </a:p>
          <a:p>
            <a:r>
              <a:rPr lang="en-US" dirty="0"/>
              <a:t>This is from either constructive or destructive interference.</a:t>
            </a:r>
          </a:p>
          <a:p>
            <a:endParaRPr lang="en-US" dirty="0"/>
          </a:p>
          <a:p>
            <a:r>
              <a:rPr lang="en-US" dirty="0"/>
              <a:t>The critical point here, is that we are adding two delta functions multiplied by positive values, that is why DC doesn’t ever change. If you had a negative value, DC would decrease, and can even go to zero (or negative) while the other basis functions are non-zero.</a:t>
            </a:r>
          </a:p>
          <a:p>
            <a:endParaRPr lang="en-US" dirty="0"/>
          </a:p>
          <a:p>
            <a:r>
              <a:rPr lang="en-US" dirty="0"/>
              <a:t>If this happens, you might need more precision to represent the ratio of a band over DC.</a:t>
            </a:r>
          </a:p>
        </p:txBody>
      </p:sp>
      <p:sp>
        <p:nvSpPr>
          <p:cNvPr id="4" name="Slide Number Placeholder 3"/>
          <p:cNvSpPr>
            <a:spLocks noGrp="1"/>
          </p:cNvSpPr>
          <p:nvPr>
            <p:ph type="sldNum" sz="quarter" idx="5"/>
          </p:nvPr>
        </p:nvSpPr>
        <p:spPr/>
        <p:txBody>
          <a:bodyPr/>
          <a:lstStyle/>
          <a:p>
            <a:fld id="{2E5AB429-17D0-4B0E-BD0E-547212FFB7D0}" type="slidenum">
              <a:rPr lang="en-US" smtClean="0"/>
              <a:t>50</a:t>
            </a:fld>
            <a:endParaRPr lang="en-US"/>
          </a:p>
        </p:txBody>
      </p:sp>
    </p:spTree>
    <p:extLst>
      <p:ext uri="{BB962C8B-B14F-4D97-AF65-F5344CB8AC3E}">
        <p14:creationId xmlns:p14="http://schemas.microsoft.com/office/powerpoint/2010/main" val="174766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talk is really in four sections.</a:t>
            </a:r>
          </a:p>
          <a:p>
            <a:endParaRPr lang="en-US" dirty="0"/>
          </a:p>
          <a:p>
            <a:r>
              <a:rPr lang="en-US" dirty="0"/>
              <a:t>I will first talk about generic baking improvements, with an emphasis on how things have evolved since we last talked here about Call of Duty: Infinite Warfare.</a:t>
            </a:r>
          </a:p>
          <a:p>
            <a:endParaRPr lang="en-US" dirty="0"/>
          </a:p>
          <a:p>
            <a:r>
              <a:rPr lang="en-US" dirty="0"/>
              <a:t>Then I will talk about our Spherical Harmonic (SH) encoding, where the focus will be trying to give insights into why it works and some properties of SH in general.</a:t>
            </a:r>
          </a:p>
          <a:p>
            <a:endParaRPr lang="en-US" dirty="0"/>
          </a:p>
          <a:p>
            <a:r>
              <a:rPr lang="en-US" dirty="0"/>
              <a:t>Then I will discuss a new reconstruction algorithm for linear SH.</a:t>
            </a:r>
          </a:p>
          <a:p>
            <a:endParaRPr lang="en-US" dirty="0"/>
          </a:p>
          <a:p>
            <a:r>
              <a:rPr lang="en-US" dirty="0"/>
              <a:t>And finally go into some implementation details on how we support limited GI updates. This complements the paper and </a:t>
            </a:r>
            <a:r>
              <a:rPr lang="en-US" dirty="0" err="1"/>
              <a:t>Darios</a:t>
            </a:r>
            <a:r>
              <a:rPr lang="en-US" dirty="0"/>
              <a:t> talk on the systems paper, focusing on implementation details and some lessons learned as we deployed this.</a:t>
            </a:r>
          </a:p>
        </p:txBody>
      </p:sp>
      <p:sp>
        <p:nvSpPr>
          <p:cNvPr id="4" name="Slide Number Placeholder 3"/>
          <p:cNvSpPr>
            <a:spLocks noGrp="1"/>
          </p:cNvSpPr>
          <p:nvPr>
            <p:ph type="sldNum" sz="quarter" idx="5"/>
          </p:nvPr>
        </p:nvSpPr>
        <p:spPr/>
        <p:txBody>
          <a:bodyPr/>
          <a:lstStyle/>
          <a:p>
            <a:fld id="{2E5AB429-17D0-4B0E-BD0E-547212FFB7D0}" type="slidenum">
              <a:rPr lang="en-US" smtClean="0"/>
              <a:t>6</a:t>
            </a:fld>
            <a:endParaRPr lang="en-US"/>
          </a:p>
        </p:txBody>
      </p:sp>
    </p:spTree>
    <p:extLst>
      <p:ext uri="{BB962C8B-B14F-4D97-AF65-F5344CB8AC3E}">
        <p14:creationId xmlns:p14="http://schemas.microsoft.com/office/powerpoint/2010/main" val="3154020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image before, the delta functions are close to identical, so all the energy is in a single function per band.</a:t>
            </a:r>
          </a:p>
        </p:txBody>
      </p:sp>
      <p:sp>
        <p:nvSpPr>
          <p:cNvPr id="4" name="Slide Number Placeholder 3"/>
          <p:cNvSpPr>
            <a:spLocks noGrp="1"/>
          </p:cNvSpPr>
          <p:nvPr>
            <p:ph type="sldNum" sz="quarter" idx="5"/>
          </p:nvPr>
        </p:nvSpPr>
        <p:spPr/>
        <p:txBody>
          <a:bodyPr/>
          <a:lstStyle/>
          <a:p>
            <a:fld id="{2E5AB429-17D0-4B0E-BD0E-547212FFB7D0}" type="slidenum">
              <a:rPr lang="en-US" smtClean="0"/>
              <a:t>51</a:t>
            </a:fld>
            <a:endParaRPr lang="en-US"/>
          </a:p>
        </p:txBody>
      </p:sp>
    </p:spTree>
    <p:extLst>
      <p:ext uri="{BB962C8B-B14F-4D97-AF65-F5344CB8AC3E}">
        <p14:creationId xmlns:p14="http://schemas.microsoft.com/office/powerpoint/2010/main" val="1491856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delta functions are on the same hemisphere, but fairly far apart – the linear and quadratic terms both shrink quite a bit.</a:t>
            </a:r>
          </a:p>
        </p:txBody>
      </p:sp>
      <p:sp>
        <p:nvSpPr>
          <p:cNvPr id="4" name="Slide Number Placeholder 3"/>
          <p:cNvSpPr>
            <a:spLocks noGrp="1"/>
          </p:cNvSpPr>
          <p:nvPr>
            <p:ph type="sldNum" sz="quarter" idx="5"/>
          </p:nvPr>
        </p:nvSpPr>
        <p:spPr/>
        <p:txBody>
          <a:bodyPr/>
          <a:lstStyle/>
          <a:p>
            <a:fld id="{2E5AB429-17D0-4B0E-BD0E-547212FFB7D0}" type="slidenum">
              <a:rPr lang="en-US" smtClean="0"/>
              <a:t>52</a:t>
            </a:fld>
            <a:endParaRPr lang="en-US"/>
          </a:p>
        </p:txBody>
      </p:sp>
    </p:spTree>
    <p:extLst>
      <p:ext uri="{BB962C8B-B14F-4D97-AF65-F5344CB8AC3E}">
        <p14:creationId xmlns:p14="http://schemas.microsoft.com/office/powerpoint/2010/main" val="618497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they are almost anti-</a:t>
            </a:r>
            <a:r>
              <a:rPr lang="en-US" dirty="0" err="1"/>
              <a:t>podal</a:t>
            </a:r>
            <a:r>
              <a:rPr lang="en-US" dirty="0"/>
              <a:t>, the linear function has almost maximal destructive interference because it is an odd function, actual anti-</a:t>
            </a:r>
            <a:r>
              <a:rPr lang="en-US" dirty="0" err="1"/>
              <a:t>podal</a:t>
            </a:r>
            <a:r>
              <a:rPr lang="en-US" dirty="0"/>
              <a:t> points have zero linear SH projection.</a:t>
            </a:r>
          </a:p>
          <a:p>
            <a:endParaRPr lang="en-US" dirty="0"/>
          </a:p>
          <a:p>
            <a:r>
              <a:rPr lang="en-US" dirty="0"/>
              <a:t>One comment on this, numerically summing the anti-</a:t>
            </a:r>
            <a:r>
              <a:rPr lang="en-US" dirty="0" err="1"/>
              <a:t>podal</a:t>
            </a:r>
            <a:r>
              <a:rPr lang="en-US" dirty="0"/>
              <a:t> points together helps with the odd degree SH, reducing cancellation error.</a:t>
            </a:r>
          </a:p>
          <a:p>
            <a:endParaRPr lang="en-US" dirty="0"/>
          </a:p>
          <a:p>
            <a:r>
              <a:rPr lang="en-US" dirty="0"/>
              <a:t>So we are adding waves, and they either build increasing the magnitude of a coefficient, or they subtract from each other decreasing a coefficient or entire band.</a:t>
            </a:r>
          </a:p>
        </p:txBody>
      </p:sp>
      <p:sp>
        <p:nvSpPr>
          <p:cNvPr id="4" name="Slide Number Placeholder 3"/>
          <p:cNvSpPr>
            <a:spLocks noGrp="1"/>
          </p:cNvSpPr>
          <p:nvPr>
            <p:ph type="sldNum" sz="quarter" idx="5"/>
          </p:nvPr>
        </p:nvSpPr>
        <p:spPr/>
        <p:txBody>
          <a:bodyPr/>
          <a:lstStyle/>
          <a:p>
            <a:fld id="{2E5AB429-17D0-4B0E-BD0E-547212FFB7D0}" type="slidenum">
              <a:rPr lang="en-US" smtClean="0"/>
              <a:t>53</a:t>
            </a:fld>
            <a:endParaRPr lang="en-US"/>
          </a:p>
        </p:txBody>
      </p:sp>
    </p:spTree>
    <p:extLst>
      <p:ext uri="{BB962C8B-B14F-4D97-AF65-F5344CB8AC3E}">
        <p14:creationId xmlns:p14="http://schemas.microsoft.com/office/powerpoint/2010/main" val="144818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delta functions have constant per-band L2 norm, and positive functions make DC only grow.</a:t>
            </a:r>
          </a:p>
          <a:p>
            <a:endParaRPr lang="en-US" dirty="0"/>
          </a:p>
          <a:p>
            <a:r>
              <a:rPr lang="en-US" dirty="0"/>
              <a:t>This means that when you divide by DC, there is an upper bound on what any coefficient could possibly be – which is adding waves that maximally are constructive. The sum of the squares in a band turns out to be (2L+1)</a:t>
            </a:r>
          </a:p>
          <a:p>
            <a:endParaRPr lang="en-US" dirty="0"/>
          </a:p>
          <a:p>
            <a:r>
              <a:rPr lang="en-US" dirty="0"/>
              <a:t>Fortunately, this is easy to reason about – for entire bands, let alone individual functions – by simply analyzing the SH values of a delta function. Take the equations from the ZH slide, and divide them by the equation for DC, evaluate them with theta = 0 and you get these values.</a:t>
            </a:r>
          </a:p>
          <a:p>
            <a:endParaRPr lang="en-US" dirty="0"/>
          </a:p>
          <a:p>
            <a:r>
              <a:rPr lang="en-US" dirty="0"/>
              <a:t>The reason we can look at just the canonical frame is that the delta function doesn’t change under rotation. This is because SH rotation matrices are independent per-band, and each band has determinant 1 and all eigenvalues that are 1. So no matter how you rotate, the length of the coefficient vector in a band stays the same – this is what we showed in the earlier animation.</a:t>
            </a:r>
          </a:p>
          <a:p>
            <a:endParaRPr lang="en-US" dirty="0"/>
          </a:p>
          <a:p>
            <a:r>
              <a:rPr lang="en-US" dirty="0"/>
              <a:t>The ZH in the canonical pose (oriented with Z) have just one non-zero basis function per-band. Since the L2 norm of the coefficient vector is preserved over rotations, the square root of the per-band bound is the upper bound for this value, and also an upper bound for any single basis function.</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54</a:t>
            </a:fld>
            <a:endParaRPr lang="en-US"/>
          </a:p>
        </p:txBody>
      </p:sp>
    </p:spTree>
    <p:extLst>
      <p:ext uri="{BB962C8B-B14F-4D97-AF65-F5344CB8AC3E}">
        <p14:creationId xmlns:p14="http://schemas.microsoft.com/office/powerpoint/2010/main" val="4144788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bound can also be used for things besides quantization.</a:t>
            </a:r>
          </a:p>
          <a:p>
            <a:endParaRPr lang="en-US" dirty="0"/>
          </a:p>
          <a:p>
            <a:r>
              <a:rPr lang="en-US" dirty="0"/>
              <a:t>When solving for SH coefficients, use an oracle to determine if an SH could have been created from a positive input signal. If it fails, you crank up the regularization. Here we use the stronger per-band (instead of per-coefficient) bound. We do this when solving for LGVs, and spatially inpainting with gradient extrapolation.</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55</a:t>
            </a:fld>
            <a:endParaRPr lang="en-US"/>
          </a:p>
        </p:txBody>
      </p:sp>
    </p:spTree>
    <p:extLst>
      <p:ext uri="{BB962C8B-B14F-4D97-AF65-F5344CB8AC3E}">
        <p14:creationId xmlns:p14="http://schemas.microsoft.com/office/powerpoint/2010/main" val="2673259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stumbled into this encoding working on WW2, where we used it to store probes that were unpacked in compute shaders. In that case, another non-linearity that is quite simple – just square root on encode, square on decode – allocated more values close to zero, this reduced the L1 reconstruction error by 50% on one of our night levels doing tests. You don’t want to interpolate using that non-linear encoding though, but we have places (LG and dynamic light sets) where we never directly interpolate so use that format instead.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56</a:t>
            </a:fld>
            <a:endParaRPr lang="en-US"/>
          </a:p>
        </p:txBody>
      </p:sp>
    </p:spTree>
    <p:extLst>
      <p:ext uri="{BB962C8B-B14F-4D97-AF65-F5344CB8AC3E}">
        <p14:creationId xmlns:p14="http://schemas.microsoft.com/office/powerpoint/2010/main" val="2538229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issue with this is we now have a non-linear model, but I consider it weakly non-linear.</a:t>
            </a:r>
          </a:p>
          <a:p>
            <a:endParaRPr lang="en-US" dirty="0"/>
          </a:p>
          <a:p>
            <a:r>
              <a:rPr lang="en-US" dirty="0"/>
              <a:t>DC is the same as if everything was FP</a:t>
            </a:r>
          </a:p>
          <a:p>
            <a:r>
              <a:rPr lang="en-US" dirty="0"/>
              <a:t>The other basis functions will be exactly correct if DC is identical when interpolating between two values.</a:t>
            </a:r>
          </a:p>
          <a:p>
            <a:endParaRPr lang="en-US" dirty="0"/>
          </a:p>
          <a:p>
            <a:r>
              <a:rPr lang="en-US" dirty="0"/>
              <a:t>If two SH are scalar multiples of each other, the result is also identical with linear interpolation. We see the result on the right, these graphs have “t” from [0,1] on X axis, Y axis is the interpolated basis function – both the linear result (blue) and the reconstructed result using our encoding (red).</a:t>
            </a:r>
          </a:p>
          <a:p>
            <a:endParaRPr lang="en-US" dirty="0"/>
          </a:p>
          <a:p>
            <a:r>
              <a:rPr lang="en-US" dirty="0"/>
              <a:t>Reconstruction means interpolate basis function divided by DC, interpolate DC and then take the product.</a:t>
            </a:r>
          </a:p>
        </p:txBody>
      </p:sp>
      <p:sp>
        <p:nvSpPr>
          <p:cNvPr id="4" name="Slide Number Placeholder 3"/>
          <p:cNvSpPr>
            <a:spLocks noGrp="1"/>
          </p:cNvSpPr>
          <p:nvPr>
            <p:ph type="sldNum" sz="quarter" idx="5"/>
          </p:nvPr>
        </p:nvSpPr>
        <p:spPr/>
        <p:txBody>
          <a:bodyPr/>
          <a:lstStyle/>
          <a:p>
            <a:fld id="{2E5AB429-17D0-4B0E-BD0E-547212FFB7D0}" type="slidenum">
              <a:rPr lang="en-US" smtClean="0"/>
              <a:t>57</a:t>
            </a:fld>
            <a:endParaRPr lang="en-US"/>
          </a:p>
        </p:txBody>
      </p:sp>
    </p:spTree>
    <p:extLst>
      <p:ext uri="{BB962C8B-B14F-4D97-AF65-F5344CB8AC3E}">
        <p14:creationId xmlns:p14="http://schemas.microsoft.com/office/powerpoint/2010/main" val="3342829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values are different, the interpolated result can under or over-shoot, but it is still exact at the </a:t>
            </a:r>
            <a:r>
              <a:rPr lang="en-US" dirty="0" err="1"/>
              <a:t>texel</a:t>
            </a:r>
            <a:r>
              <a:rPr lang="en-US" dirty="0"/>
              <a:t> centers. This is kind of like the interpolation problem for the lightmap encoding, but we have more data that actually is linear (DC).</a:t>
            </a:r>
          </a:p>
        </p:txBody>
      </p:sp>
      <p:sp>
        <p:nvSpPr>
          <p:cNvPr id="4" name="Slide Number Placeholder 3"/>
          <p:cNvSpPr>
            <a:spLocks noGrp="1"/>
          </p:cNvSpPr>
          <p:nvPr>
            <p:ph type="sldNum" sz="quarter" idx="5"/>
          </p:nvPr>
        </p:nvSpPr>
        <p:spPr/>
        <p:txBody>
          <a:bodyPr/>
          <a:lstStyle/>
          <a:p>
            <a:fld id="{2E5AB429-17D0-4B0E-BD0E-547212FFB7D0}" type="slidenum">
              <a:rPr lang="en-US" smtClean="0"/>
              <a:t>58</a:t>
            </a:fld>
            <a:endParaRPr lang="en-US"/>
          </a:p>
        </p:txBody>
      </p:sp>
    </p:spTree>
    <p:extLst>
      <p:ext uri="{BB962C8B-B14F-4D97-AF65-F5344CB8AC3E}">
        <p14:creationId xmlns:p14="http://schemas.microsoft.com/office/powerpoint/2010/main" val="12080392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if we interpolated with a zero SH?</a:t>
            </a:r>
          </a:p>
          <a:p>
            <a:endParaRPr lang="en-US" dirty="0"/>
          </a:p>
          <a:p>
            <a:r>
              <a:rPr lang="en-US" dirty="0"/>
              <a:t>In that case </a:t>
            </a:r>
            <a:r>
              <a:rPr lang="en-US" dirty="0" err="1"/>
              <a:t>lerped</a:t>
            </a:r>
            <a:r>
              <a:rPr lang="en-US" dirty="0"/>
              <a:t> DC is dc * t, and the </a:t>
            </a:r>
            <a:r>
              <a:rPr lang="en-US" dirty="0" err="1"/>
              <a:t>lerped</a:t>
            </a:r>
            <a:r>
              <a:rPr lang="en-US" dirty="0"/>
              <a:t> bf is bf/dc * t</a:t>
            </a:r>
          </a:p>
          <a:p>
            <a:r>
              <a:rPr lang="en-US" dirty="0"/>
              <a:t>When you reconstruct in the shaders (multiply by interpolated dc) you get bf * t^2, so it’s interpolating with a quadratic function in this worst case.  Is there anything we can do to improve this?</a:t>
            </a:r>
          </a:p>
        </p:txBody>
      </p:sp>
      <p:sp>
        <p:nvSpPr>
          <p:cNvPr id="4" name="Slide Number Placeholder 3"/>
          <p:cNvSpPr>
            <a:spLocks noGrp="1"/>
          </p:cNvSpPr>
          <p:nvPr>
            <p:ph type="sldNum" sz="quarter" idx="5"/>
          </p:nvPr>
        </p:nvSpPr>
        <p:spPr/>
        <p:txBody>
          <a:bodyPr/>
          <a:lstStyle/>
          <a:p>
            <a:fld id="{2E5AB429-17D0-4B0E-BD0E-547212FFB7D0}" type="slidenum">
              <a:rPr lang="en-US" smtClean="0"/>
              <a:t>59</a:t>
            </a:fld>
            <a:endParaRPr lang="en-US"/>
          </a:p>
        </p:txBody>
      </p:sp>
    </p:spTree>
    <p:extLst>
      <p:ext uri="{BB962C8B-B14F-4D97-AF65-F5344CB8AC3E}">
        <p14:creationId xmlns:p14="http://schemas.microsoft.com/office/powerpoint/2010/main" val="1979868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zero case, it turns out there is something you can do. If you store the average bf/dc of the neighbors, but leave the DC zero (it’s linear and needs to be left alone) you will still reconstruct a zero vector at the zero voxel.</a:t>
            </a:r>
          </a:p>
          <a:p>
            <a:r>
              <a:rPr lang="en-US" dirty="0"/>
              <a:t>But if you look at 1D interpolation it removes the extra factor of t.</a:t>
            </a:r>
          </a:p>
          <a:p>
            <a:endParaRPr lang="en-US" dirty="0"/>
          </a:p>
          <a:p>
            <a:r>
              <a:rPr lang="en-US" dirty="0"/>
              <a:t>I have looked at this since shipping, in practice in Modern Warfare the lighting didn’t change enough over the low res LGV’s for this to make a big difference.</a:t>
            </a:r>
          </a:p>
        </p:txBody>
      </p:sp>
      <p:sp>
        <p:nvSpPr>
          <p:cNvPr id="4" name="Slide Number Placeholder 3"/>
          <p:cNvSpPr>
            <a:spLocks noGrp="1"/>
          </p:cNvSpPr>
          <p:nvPr>
            <p:ph type="sldNum" sz="quarter" idx="5"/>
          </p:nvPr>
        </p:nvSpPr>
        <p:spPr/>
        <p:txBody>
          <a:bodyPr/>
          <a:lstStyle/>
          <a:p>
            <a:fld id="{2E5AB429-17D0-4B0E-BD0E-547212FFB7D0}" type="slidenum">
              <a:rPr lang="en-US" smtClean="0"/>
              <a:t>60</a:t>
            </a:fld>
            <a:endParaRPr lang="en-US"/>
          </a:p>
        </p:txBody>
      </p:sp>
    </p:spTree>
    <p:extLst>
      <p:ext uri="{BB962C8B-B14F-4D97-AF65-F5344CB8AC3E}">
        <p14:creationId xmlns:p14="http://schemas.microsoft.com/office/powerpoint/2010/main" val="142631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in-game image from one of our campaign levels. Like in previous games we have 3 different representations of baked lighting.</a:t>
            </a:r>
          </a:p>
        </p:txBody>
      </p:sp>
      <p:sp>
        <p:nvSpPr>
          <p:cNvPr id="4" name="Slide Number Placeholder 3"/>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1894233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function spaces, like SH are great, they are known to be well behaved when you interpolate them.</a:t>
            </a:r>
          </a:p>
          <a:p>
            <a:endParaRPr lang="en-US" dirty="0"/>
          </a:p>
          <a:p>
            <a:r>
              <a:rPr lang="en-US" dirty="0"/>
              <a:t>If you want to sum two lighting environments, you can simply add the coefficients together, same thing with making something brighter – just scale it.</a:t>
            </a:r>
          </a:p>
          <a:p>
            <a:endParaRPr lang="en-US" dirty="0"/>
          </a:p>
          <a:p>
            <a:r>
              <a:rPr lang="en-US" dirty="0"/>
              <a:t>What I am going to talk about here is for other signals – lets imagine that the two lobes we are summing on the picture on the right are visibility functions – a lobe to the north and a lobe to the east. When you add them, you get a very broad, blurry lobe to the north east. You can see there is a fair amount of destructive interference with the higher order functions.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61</a:t>
            </a:fld>
            <a:endParaRPr lang="en-US"/>
          </a:p>
        </p:txBody>
      </p:sp>
    </p:spTree>
    <p:extLst>
      <p:ext uri="{BB962C8B-B14F-4D97-AF65-F5344CB8AC3E}">
        <p14:creationId xmlns:p14="http://schemas.microsoft.com/office/powerpoint/2010/main" val="4126011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Are there cases where you might want to do something else?</a:t>
            </a:r>
          </a:p>
          <a:p>
            <a:endParaRPr lang="en-US" dirty="0"/>
          </a:p>
          <a:p>
            <a:r>
              <a:rPr lang="en-US" dirty="0"/>
              <a:t>What if we are mixing distributions? </a:t>
            </a:r>
            <a:r>
              <a:rPr lang="en-US" dirty="0" err="1"/>
              <a:t>Ie</a:t>
            </a:r>
            <a:r>
              <a:rPr lang="en-US" dirty="0"/>
              <a:t>: when blending BRDF lobes, you don’t want to always cross-fade between them, but build a new distribution that isn’t just the linear blend, same for histograms. Optimal Transport algorithms look at these types of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sometimes uses a non-liner filter when smoothing visibility functions that I will describe now.</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62</a:t>
            </a:fld>
            <a:endParaRPr lang="en-US"/>
          </a:p>
        </p:txBody>
      </p:sp>
    </p:spTree>
    <p:extLst>
      <p:ext uri="{BB962C8B-B14F-4D97-AF65-F5344CB8AC3E}">
        <p14:creationId xmlns:p14="http://schemas.microsoft.com/office/powerpoint/2010/main" val="1485326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trick that can be useful, is to augment the SH with the length of each band – just the square root of the sum of the squares. A quadratic SH would have 2 extra numbers in this case, the length of the linear SH and the length of the quadratic. The square root of the green and blue per-band bars from the visualizations I was showing.</a:t>
            </a:r>
          </a:p>
          <a:p>
            <a:endParaRPr lang="en-US" dirty="0"/>
          </a:p>
          <a:p>
            <a:r>
              <a:rPr lang="en-US" dirty="0"/>
              <a:t>These extra numbers are just the square root of the green and blue bars (for each function before adding them, not after).</a:t>
            </a:r>
          </a:p>
          <a:p>
            <a:endParaRPr lang="en-US" dirty="0"/>
          </a:p>
          <a:p>
            <a:r>
              <a:rPr lang="en-US" dirty="0"/>
              <a:t>You simply interpolate this augmented vector linearly, then you rescale each band so that it’s length equals the interpolated length.</a:t>
            </a:r>
          </a:p>
          <a:p>
            <a:endParaRPr lang="en-US" dirty="0"/>
          </a:p>
          <a:p>
            <a:r>
              <a:rPr lang="en-US" dirty="0"/>
              <a:t>In our north and east distribution, we get this result – which is pretty close to the scaled delta function in that angle, which is probably what we would be after.</a:t>
            </a:r>
          </a:p>
        </p:txBody>
      </p:sp>
      <p:sp>
        <p:nvSpPr>
          <p:cNvPr id="4" name="Slide Number Placeholder 3"/>
          <p:cNvSpPr>
            <a:spLocks noGrp="1"/>
          </p:cNvSpPr>
          <p:nvPr>
            <p:ph type="sldNum" sz="quarter" idx="5"/>
          </p:nvPr>
        </p:nvSpPr>
        <p:spPr/>
        <p:txBody>
          <a:bodyPr/>
          <a:lstStyle/>
          <a:p>
            <a:fld id="{2E5AB429-17D0-4B0E-BD0E-547212FFB7D0}" type="slidenum">
              <a:rPr lang="en-US" smtClean="0"/>
              <a:t>63</a:t>
            </a:fld>
            <a:endParaRPr lang="en-US"/>
          </a:p>
        </p:txBody>
      </p:sp>
    </p:spTree>
    <p:extLst>
      <p:ext uri="{BB962C8B-B14F-4D97-AF65-F5344CB8AC3E}">
        <p14:creationId xmlns:p14="http://schemas.microsoft.com/office/powerpoint/2010/main" val="2326750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handy to think of each band as a point on a sphere in R^(2L+1), with a radius that is the length of that sub-vector. So R3 for linear SH, R5 for quadratic SH.</a:t>
            </a:r>
          </a:p>
          <a:p>
            <a:endParaRPr lang="en-US" dirty="0"/>
          </a:p>
          <a:p>
            <a:r>
              <a:rPr lang="en-US" dirty="0"/>
              <a:t>If the two points are on the same sphere (so same L2 norm of the band) but different locations on the sphere, linear interpolation cuts across using the chord, where the augmented interpolation pushes things back to the arc. It makes the blue line map to the red line, by scaling around the origin of the sphere.</a:t>
            </a:r>
          </a:p>
          <a:p>
            <a:endParaRPr lang="en-US" dirty="0"/>
          </a:p>
          <a:p>
            <a:r>
              <a:rPr lang="en-US" dirty="0"/>
              <a:t>This is the same as renormalizing a normal or quaternion after interpolating it, except the radius is not necessarily 1.</a:t>
            </a:r>
          </a:p>
        </p:txBody>
      </p:sp>
      <p:sp>
        <p:nvSpPr>
          <p:cNvPr id="4" name="Slide Number Placeholder 3"/>
          <p:cNvSpPr>
            <a:spLocks noGrp="1"/>
          </p:cNvSpPr>
          <p:nvPr>
            <p:ph type="sldNum" sz="quarter" idx="5"/>
          </p:nvPr>
        </p:nvSpPr>
        <p:spPr/>
        <p:txBody>
          <a:bodyPr/>
          <a:lstStyle/>
          <a:p>
            <a:fld id="{2E5AB429-17D0-4B0E-BD0E-547212FFB7D0}" type="slidenum">
              <a:rPr lang="en-US" smtClean="0"/>
              <a:t>64</a:t>
            </a:fld>
            <a:endParaRPr lang="en-US"/>
          </a:p>
        </p:txBody>
      </p:sp>
    </p:spTree>
    <p:extLst>
      <p:ext uri="{BB962C8B-B14F-4D97-AF65-F5344CB8AC3E}">
        <p14:creationId xmlns:p14="http://schemas.microsoft.com/office/powerpoint/2010/main" val="3230474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 points are on different spheres?</a:t>
            </a:r>
          </a:p>
          <a:p>
            <a:endParaRPr lang="en-US" dirty="0"/>
          </a:p>
          <a:p>
            <a:r>
              <a:rPr lang="en-US" dirty="0"/>
              <a:t>In that case linear interpolation can potentially cut under the smaller, where augmented interpolation would take a path that is a curve going between the two radii. Now the blue points are scaled to a sphere whose radius smoothly changes between the two spheres, which is what the red curve is trying to visualize.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65</a:t>
            </a:fld>
            <a:endParaRPr lang="en-US"/>
          </a:p>
        </p:txBody>
      </p:sp>
    </p:spTree>
    <p:extLst>
      <p:ext uri="{BB962C8B-B14F-4D97-AF65-F5344CB8AC3E}">
        <p14:creationId xmlns:p14="http://schemas.microsoft.com/office/powerpoint/2010/main" val="1350561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have only used this in two places:</a:t>
            </a:r>
          </a:p>
          <a:p>
            <a:endParaRPr lang="en-US" dirty="0"/>
          </a:p>
          <a:p>
            <a:r>
              <a:rPr lang="en-US" dirty="0"/>
              <a:t>When computing self-visibility, we found for things like trees the interpolated SH Vis could get too dark, and this helped somewhat.</a:t>
            </a:r>
          </a:p>
          <a:p>
            <a:endParaRPr lang="en-US" dirty="0"/>
          </a:p>
          <a:p>
            <a:r>
              <a:rPr lang="en-US" dirty="0"/>
              <a:t>I have also investigated using it for volumetric inpainting, but am not as confident in that in general.</a:t>
            </a:r>
          </a:p>
          <a:p>
            <a:endParaRPr lang="en-US" dirty="0"/>
          </a:p>
          <a:p>
            <a:r>
              <a:rPr lang="en-US" dirty="0"/>
              <a:t>I don’t think this is something you would generally want to do in shaders, but more in off-line tools. I have found it handy and I think it’s a useful way to think about SH in general.</a:t>
            </a:r>
          </a:p>
          <a:p>
            <a:endParaRPr lang="en-US" dirty="0"/>
          </a:p>
          <a:p>
            <a:r>
              <a:rPr lang="en-US" dirty="0"/>
              <a:t>If you are storing distributions in SH, I think this is a reasonable way to combine them (</a:t>
            </a:r>
            <a:r>
              <a:rPr lang="en-US" dirty="0" err="1"/>
              <a:t>ie</a:t>
            </a:r>
            <a:r>
              <a:rPr lang="en-US" dirty="0"/>
              <a:t>: BRDF’s).</a:t>
            </a:r>
          </a:p>
          <a:p>
            <a:endParaRPr lang="en-US" dirty="0"/>
          </a:p>
          <a:p>
            <a:r>
              <a:rPr lang="en-US" dirty="0"/>
              <a:t>This is definitely not something you would ever want to do when computing integrals – you would get non-sensical results.</a:t>
            </a:r>
          </a:p>
        </p:txBody>
      </p:sp>
      <p:sp>
        <p:nvSpPr>
          <p:cNvPr id="4" name="Slide Number Placeholder 3"/>
          <p:cNvSpPr>
            <a:spLocks noGrp="1"/>
          </p:cNvSpPr>
          <p:nvPr>
            <p:ph type="sldNum" sz="quarter" idx="5"/>
          </p:nvPr>
        </p:nvSpPr>
        <p:spPr/>
        <p:txBody>
          <a:bodyPr/>
          <a:lstStyle/>
          <a:p>
            <a:fld id="{2E5AB429-17D0-4B0E-BD0E-547212FFB7D0}" type="slidenum">
              <a:rPr lang="en-US" smtClean="0"/>
              <a:t>66</a:t>
            </a:fld>
            <a:endParaRPr lang="en-US"/>
          </a:p>
        </p:txBody>
      </p:sp>
    </p:spTree>
    <p:extLst>
      <p:ext uri="{BB962C8B-B14F-4D97-AF65-F5344CB8AC3E}">
        <p14:creationId xmlns:p14="http://schemas.microsoft.com/office/powerpoint/2010/main" val="4135343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cover my last SH topic, another way to reconstruct irradiance from linear SH.</a:t>
            </a:r>
          </a:p>
        </p:txBody>
      </p:sp>
      <p:sp>
        <p:nvSpPr>
          <p:cNvPr id="4" name="Slide Number Placeholder 3"/>
          <p:cNvSpPr>
            <a:spLocks noGrp="1"/>
          </p:cNvSpPr>
          <p:nvPr>
            <p:ph type="sldNum" sz="quarter" idx="5"/>
          </p:nvPr>
        </p:nvSpPr>
        <p:spPr/>
        <p:txBody>
          <a:bodyPr/>
          <a:lstStyle/>
          <a:p>
            <a:fld id="{2E5AB429-17D0-4B0E-BD0E-547212FFB7D0}" type="slidenum">
              <a:rPr lang="en-US" smtClean="0"/>
              <a:t>67</a:t>
            </a:fld>
            <a:endParaRPr lang="en-US"/>
          </a:p>
        </p:txBody>
      </p:sp>
    </p:spTree>
    <p:extLst>
      <p:ext uri="{BB962C8B-B14F-4D97-AF65-F5344CB8AC3E}">
        <p14:creationId xmlns:p14="http://schemas.microsoft.com/office/powerpoint/2010/main" val="490237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linear SH are nice in that they don’t need a lot of numbers, they have 4 vs. 9 basis functions for quadratic SH. But they really struggle when trying to represent lighting.</a:t>
            </a:r>
          </a:p>
          <a:p>
            <a:endParaRPr lang="en-US" dirty="0"/>
          </a:p>
          <a:p>
            <a:r>
              <a:rPr lang="en-US" dirty="0"/>
              <a:t>Here we see angular response to a directional light as a function of theta [0,Pi], the X axis of this graph. The blue curve is the clamped cosine, it falls to zero at Pi/2 and behaves like one would think.</a:t>
            </a:r>
          </a:p>
          <a:p>
            <a:endParaRPr lang="en-US" dirty="0"/>
          </a:p>
          <a:p>
            <a:r>
              <a:rPr lang="en-US" dirty="0"/>
              <a:t>The purple curve is quadratic SH, it overshoots a bit at incidence, has a bit of wrap and both a negative and a positive “ring”.</a:t>
            </a:r>
          </a:p>
          <a:p>
            <a:endParaRPr lang="en-US" dirty="0"/>
          </a:p>
          <a:p>
            <a:r>
              <a:rPr lang="en-US" dirty="0"/>
              <a:t>The yellow curve is linear SH. It is really far at incidence and goes very negative on the back of the sphere. If you window it to be non-negative you get the green curve, and it wraps like crazy.</a:t>
            </a:r>
          </a:p>
        </p:txBody>
      </p:sp>
      <p:sp>
        <p:nvSpPr>
          <p:cNvPr id="4" name="Slide Number Placeholder 3"/>
          <p:cNvSpPr>
            <a:spLocks noGrp="1"/>
          </p:cNvSpPr>
          <p:nvPr>
            <p:ph type="sldNum" sz="quarter" idx="5"/>
          </p:nvPr>
        </p:nvSpPr>
        <p:spPr/>
        <p:txBody>
          <a:bodyPr/>
          <a:lstStyle/>
          <a:p>
            <a:fld id="{2E5AB429-17D0-4B0E-BD0E-547212FFB7D0}" type="slidenum">
              <a:rPr lang="en-US" smtClean="0"/>
              <a:t>68</a:t>
            </a:fld>
            <a:endParaRPr lang="en-US"/>
          </a:p>
        </p:txBody>
      </p:sp>
    </p:spTree>
    <p:extLst>
      <p:ext uri="{BB962C8B-B14F-4D97-AF65-F5344CB8AC3E}">
        <p14:creationId xmlns:p14="http://schemas.microsoft.com/office/powerpoint/2010/main" val="3660213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the most common solution when using linear SH is to use the reconstruction algorithm from </a:t>
            </a:r>
            <a:r>
              <a:rPr lang="en-US" dirty="0" err="1"/>
              <a:t>Geomerics</a:t>
            </a:r>
            <a:r>
              <a:rPr lang="en-US" dirty="0"/>
              <a:t>. Graham Hazel details this in some papers and a couple of very nice blog posts. I won’t go over the details here, but it has three nice properties:</a:t>
            </a:r>
          </a:p>
          <a:p>
            <a:endParaRPr lang="en-US" dirty="0"/>
          </a:p>
          <a:p>
            <a:pPr marL="228600" indent="-228600">
              <a:buAutoNum type="arabicParenR"/>
            </a:pPr>
            <a:r>
              <a:rPr lang="en-US" dirty="0"/>
              <a:t>It always preserves DC, so the energy is preserved.</a:t>
            </a:r>
          </a:p>
          <a:p>
            <a:pPr marL="228600" indent="-228600">
              <a:buAutoNum type="arabicParenR"/>
            </a:pPr>
            <a:r>
              <a:rPr lang="en-US" dirty="0"/>
              <a:t>It uses the ratio of linear SH to DC (vector irradiance to DC in the writeup, but it’s the same up to a constant scale) to essentially lerp between something that approximates a directional light and an ambient light.</a:t>
            </a:r>
          </a:p>
          <a:p>
            <a:pPr marL="228600" indent="-228600">
              <a:buAutoNum type="arabicParenR"/>
            </a:pPr>
            <a:r>
              <a:rPr lang="en-US" dirty="0"/>
              <a:t>The resulting function is strictly non-negative.</a:t>
            </a:r>
          </a:p>
          <a:p>
            <a:pPr marL="228600" indent="-228600">
              <a:buAutoNum type="arabicParenR"/>
            </a:pPr>
            <a:endParaRPr lang="en-US" dirty="0"/>
          </a:p>
          <a:p>
            <a:pPr marL="0" indent="0">
              <a:buNone/>
            </a:pPr>
            <a:r>
              <a:rPr lang="en-US" dirty="0"/>
              <a:t>Linear SH functions are always Spherical Radial Basis Functions (SRBF’s), where the “optimal linear” direction from the literature is the axis of the function, and the SRBF is simply a cosine.</a:t>
            </a:r>
          </a:p>
          <a:p>
            <a:pPr marL="0" indent="0">
              <a:buNone/>
            </a:pPr>
            <a:endParaRPr lang="en-US" dirty="0"/>
          </a:p>
          <a:p>
            <a:pPr marL="0" indent="0">
              <a:buNone/>
            </a:pPr>
            <a:r>
              <a:rPr lang="en-US" dirty="0"/>
              <a:t>The </a:t>
            </a:r>
            <a:r>
              <a:rPr lang="en-US" dirty="0" err="1"/>
              <a:t>Geomerics</a:t>
            </a:r>
            <a:r>
              <a:rPr lang="en-US" dirty="0"/>
              <a:t> functions are also SRBF’s, where the kernel uses a carefully designed non-integer power based on the ratio of linear to DC. </a:t>
            </a:r>
          </a:p>
          <a:p>
            <a:pPr marL="0" indent="0">
              <a:buNone/>
            </a:pPr>
            <a:endParaRPr lang="en-US" dirty="0"/>
          </a:p>
          <a:p>
            <a:pPr marL="0" indent="0">
              <a:buNone/>
            </a:pPr>
            <a:r>
              <a:rPr lang="en-US" dirty="0"/>
              <a:t>This code snippet is how to convert linear SH (radiance or irradiance) to the </a:t>
            </a:r>
            <a:r>
              <a:rPr lang="en-US" dirty="0" err="1"/>
              <a:t>geomerics</a:t>
            </a:r>
            <a:r>
              <a:rPr lang="en-US" dirty="0"/>
              <a:t> coefficients.</a:t>
            </a:r>
          </a:p>
        </p:txBody>
      </p:sp>
      <p:sp>
        <p:nvSpPr>
          <p:cNvPr id="4" name="Slide Number Placeholder 3"/>
          <p:cNvSpPr>
            <a:spLocks noGrp="1"/>
          </p:cNvSpPr>
          <p:nvPr>
            <p:ph type="sldNum" sz="quarter" idx="5"/>
          </p:nvPr>
        </p:nvSpPr>
        <p:spPr/>
        <p:txBody>
          <a:bodyPr/>
          <a:lstStyle/>
          <a:p>
            <a:fld id="{2E5AB429-17D0-4B0E-BD0E-547212FFB7D0}" type="slidenum">
              <a:rPr lang="en-US" smtClean="0"/>
              <a:t>69</a:t>
            </a:fld>
            <a:endParaRPr lang="en-US"/>
          </a:p>
        </p:txBody>
      </p:sp>
    </p:spTree>
    <p:extLst>
      <p:ext uri="{BB962C8B-B14F-4D97-AF65-F5344CB8AC3E}">
        <p14:creationId xmlns:p14="http://schemas.microsoft.com/office/powerpoint/2010/main" val="916656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This is a code snippet showing reconstruction for </a:t>
            </a:r>
            <a:r>
              <a:rPr lang="en-US" dirty="0" err="1"/>
              <a:t>geomerics</a:t>
            </a:r>
            <a:r>
              <a:rPr lang="en-US" dirty="0"/>
              <a:t> it’s fairly inexpensive. There are a couple of divides and a power. That r value is a scalar times the ratio of linear to DC in SH.</a:t>
            </a:r>
          </a:p>
          <a:p>
            <a:pPr marL="0" indent="0">
              <a:buNone/>
            </a:pPr>
            <a:endParaRPr lang="en-US" dirty="0"/>
          </a:p>
          <a:p>
            <a:pPr marL="0" indent="0">
              <a:buNone/>
            </a:pPr>
            <a:r>
              <a:rPr lang="en-US" dirty="0"/>
              <a:t>One way to think of this is it is “hallucinating” the higher order terms, always preserving DC. </a:t>
            </a:r>
          </a:p>
          <a:p>
            <a:pPr marL="0" indent="0">
              <a:buNone/>
            </a:pP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70</a:t>
            </a:fld>
            <a:endParaRPr lang="en-US"/>
          </a:p>
        </p:txBody>
      </p:sp>
    </p:spTree>
    <p:extLst>
      <p:ext uri="{BB962C8B-B14F-4D97-AF65-F5344CB8AC3E}">
        <p14:creationId xmlns:p14="http://schemas.microsoft.com/office/powerpoint/2010/main" val="3891612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 areas are using lightmaps and the cyan areas are using light probes for static models. The lightmaps encode hemispherical directional incident radiance, they are generally used for walls, and large structural models. LGV’s store spherical radiance functions and are used for models.</a:t>
            </a:r>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3471710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add it to the same plot of a delta function. The green curve is the analytic solution, and the </a:t>
            </a:r>
            <a:r>
              <a:rPr lang="en-US" dirty="0" err="1"/>
              <a:t>Geomerics</a:t>
            </a:r>
            <a:r>
              <a:rPr lang="en-US" dirty="0"/>
              <a:t> curve is the blue one.</a:t>
            </a:r>
          </a:p>
          <a:p>
            <a:endParaRPr lang="en-US" dirty="0"/>
          </a:p>
          <a:p>
            <a:r>
              <a:rPr lang="en-US" dirty="0"/>
              <a:t>It is the same value at incidence, and it wraps a bit, but there is no ringing and it’s pretty well behaved here.</a:t>
            </a:r>
          </a:p>
        </p:txBody>
      </p:sp>
      <p:sp>
        <p:nvSpPr>
          <p:cNvPr id="4" name="Slide Number Placeholder 3"/>
          <p:cNvSpPr>
            <a:spLocks noGrp="1"/>
          </p:cNvSpPr>
          <p:nvPr>
            <p:ph type="sldNum" sz="quarter" idx="5"/>
          </p:nvPr>
        </p:nvSpPr>
        <p:spPr/>
        <p:txBody>
          <a:bodyPr/>
          <a:lstStyle/>
          <a:p>
            <a:fld id="{2E5AB429-17D0-4B0E-BD0E-547212FFB7D0}" type="slidenum">
              <a:rPr lang="en-US" smtClean="0"/>
              <a:t>71</a:t>
            </a:fld>
            <a:endParaRPr lang="en-US"/>
          </a:p>
        </p:txBody>
      </p:sp>
    </p:spTree>
    <p:extLst>
      <p:ext uri="{BB962C8B-B14F-4D97-AF65-F5344CB8AC3E}">
        <p14:creationId xmlns:p14="http://schemas.microsoft.com/office/powerpoint/2010/main" val="3712758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make the area light larger, you can see the SH3 is pretty much indistinguishable from the analytic source (green vs. gold) linear SH on it’s own is lousy, and </a:t>
            </a:r>
            <a:r>
              <a:rPr lang="en-US" dirty="0" err="1"/>
              <a:t>Geomerics</a:t>
            </a:r>
            <a:r>
              <a:rPr lang="en-US" dirty="0"/>
              <a:t> has this non-trivial tail on the opposite end that is popping up.</a:t>
            </a:r>
          </a:p>
        </p:txBody>
      </p:sp>
      <p:sp>
        <p:nvSpPr>
          <p:cNvPr id="4" name="Slide Number Placeholder 3"/>
          <p:cNvSpPr>
            <a:spLocks noGrp="1"/>
          </p:cNvSpPr>
          <p:nvPr>
            <p:ph type="sldNum" sz="quarter" idx="5"/>
          </p:nvPr>
        </p:nvSpPr>
        <p:spPr/>
        <p:txBody>
          <a:bodyPr/>
          <a:lstStyle/>
          <a:p>
            <a:fld id="{2E5AB429-17D0-4B0E-BD0E-547212FFB7D0}" type="slidenum">
              <a:rPr lang="en-US" smtClean="0"/>
              <a:t>72</a:t>
            </a:fld>
            <a:endParaRPr lang="en-US"/>
          </a:p>
        </p:txBody>
      </p:sp>
    </p:spTree>
    <p:extLst>
      <p:ext uri="{BB962C8B-B14F-4D97-AF65-F5344CB8AC3E}">
        <p14:creationId xmlns:p14="http://schemas.microsoft.com/office/powerpoint/2010/main" val="20542241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a full hemisphere of light, SH3 and SH2 are analytic, while </a:t>
            </a:r>
            <a:r>
              <a:rPr lang="en-US" dirty="0" err="1"/>
              <a:t>Geomerics</a:t>
            </a:r>
            <a:r>
              <a:rPr lang="en-US" dirty="0"/>
              <a:t> is quite a bit off – the peak is too bright and there is this constant value on the opposite pole.</a:t>
            </a:r>
          </a:p>
          <a:p>
            <a:endParaRPr lang="en-US" dirty="0"/>
          </a:p>
          <a:p>
            <a:r>
              <a:rPr lang="en-US" dirty="0"/>
              <a:t>There are other plots that are interesting – look at how the </a:t>
            </a:r>
            <a:r>
              <a:rPr lang="en-US" dirty="0" err="1"/>
              <a:t>Geomerics</a:t>
            </a:r>
            <a:r>
              <a:rPr lang="en-US" dirty="0"/>
              <a:t> kernel projects into SH as a function of the ratio, how much energy is in bands that should be zero for irradiance (the </a:t>
            </a:r>
            <a:r>
              <a:rPr lang="en-US" dirty="0" err="1"/>
              <a:t>cubic’s</a:t>
            </a:r>
            <a:r>
              <a:rPr lang="en-US" dirty="0"/>
              <a:t>), how close is linear SH preserved as a function of that ratio, etc.</a:t>
            </a:r>
          </a:p>
          <a:p>
            <a:endParaRPr lang="en-US" dirty="0"/>
          </a:p>
          <a:p>
            <a:r>
              <a:rPr lang="en-US" dirty="0"/>
              <a:t>It is fairly well behaved on the whole though. The most objectionable artifact is that flat tail when the ratio gets small.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73</a:t>
            </a:fld>
            <a:endParaRPr lang="en-US"/>
          </a:p>
        </p:txBody>
      </p:sp>
    </p:spTree>
    <p:extLst>
      <p:ext uri="{BB962C8B-B14F-4D97-AF65-F5344CB8AC3E}">
        <p14:creationId xmlns:p14="http://schemas.microsoft.com/office/powerpoint/2010/main" val="2367387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nice papers from the physics community on the 80s that approximate phase functions by preserving some number of SH moments – </a:t>
            </a:r>
            <a:r>
              <a:rPr lang="en-US" dirty="0" err="1"/>
              <a:t>Geomerics</a:t>
            </a:r>
            <a:r>
              <a:rPr lang="en-US" dirty="0"/>
              <a:t> is preserving the first moment, DC, can we preserve the linear moment as well? This was used in the graphics community in a paper out of Cornell in 2014 to modify scattering coefficients when rendering subsurface scattering, the trick to preserve just DC (</a:t>
            </a:r>
            <a:r>
              <a:rPr lang="en-US" dirty="0" err="1"/>
              <a:t>ie</a:t>
            </a:r>
            <a:r>
              <a:rPr lang="en-US" dirty="0"/>
              <a:t>: how to approximate forward scattering with isotropic scattering) is well known, but the higher moments help quite a bit as seen in these images.</a:t>
            </a:r>
          </a:p>
          <a:p>
            <a:endParaRPr lang="en-US" dirty="0"/>
          </a:p>
          <a:p>
            <a:r>
              <a:rPr lang="en-US" dirty="0"/>
              <a:t>So we want to preserve linear SH, and just hallucinate the higher order terms. It turns out this can be done fairly efficiently using a prior that the lighting is a mixture of an area light source and an ambient one. The mixture is needed because I found some color shifting artifacts if I only used an area source.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74</a:t>
            </a:fld>
            <a:endParaRPr lang="en-US"/>
          </a:p>
        </p:txBody>
      </p:sp>
    </p:spTree>
    <p:extLst>
      <p:ext uri="{BB962C8B-B14F-4D97-AF65-F5344CB8AC3E}">
        <p14:creationId xmlns:p14="http://schemas.microsoft.com/office/powerpoint/2010/main" val="1021795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the ZH equations for spherical lights, it seems like inferring the quadratic from the ratio of linear/DC isn’t that daunting.</a:t>
            </a:r>
          </a:p>
          <a:p>
            <a:endParaRPr lang="en-US" dirty="0"/>
          </a:p>
          <a:p>
            <a:r>
              <a:rPr lang="en-US" dirty="0"/>
              <a:t>a is the angle of the light source, in the code you parameterize things by cosine of the angle, so you don’t need to call any trigonometric functions.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75</a:t>
            </a:fld>
            <a:endParaRPr lang="en-US"/>
          </a:p>
        </p:txBody>
      </p:sp>
    </p:spTree>
    <p:extLst>
      <p:ext uri="{BB962C8B-B14F-4D97-AF65-F5344CB8AC3E}">
        <p14:creationId xmlns:p14="http://schemas.microsoft.com/office/powerpoint/2010/main" val="3554984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I tried was to have </a:t>
            </a:r>
            <a:r>
              <a:rPr lang="en-US" dirty="0" err="1"/>
              <a:t>mathematica</a:t>
            </a:r>
            <a:r>
              <a:rPr lang="en-US" dirty="0"/>
              <a:t> simplify the values, but unfortunately it crapped the bed.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76</a:t>
            </a:fld>
            <a:endParaRPr lang="en-US"/>
          </a:p>
        </p:txBody>
      </p:sp>
    </p:spTree>
    <p:extLst>
      <p:ext uri="{BB962C8B-B14F-4D97-AF65-F5344CB8AC3E}">
        <p14:creationId xmlns:p14="http://schemas.microsoft.com/office/powerpoint/2010/main" val="2709592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look at the ratio, and use a simple replacement for sin squared, it simplifies, and you get a simple expression of cosine of the angle.</a:t>
            </a:r>
          </a:p>
          <a:p>
            <a:endParaRPr lang="en-US" dirty="0"/>
          </a:p>
          <a:p>
            <a:r>
              <a:rPr lang="en-US" dirty="0"/>
              <a:t>This means I can pretty easily hallucinate the quadratic term from the linear and DC terms, which is great. As a bonus, linear over dc is technically what we encode our SH as, but I am not explicitly taking advantage of that.</a:t>
            </a:r>
          </a:p>
          <a:p>
            <a:endParaRPr lang="en-US" dirty="0"/>
          </a:p>
          <a:p>
            <a:r>
              <a:rPr lang="en-US" dirty="0"/>
              <a:t>So a small number of instructions can give us the cosine of the angle, and we can easily generate the quadratic that would go along with it.</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77</a:t>
            </a:fld>
            <a:endParaRPr lang="en-US"/>
          </a:p>
        </p:txBody>
      </p:sp>
    </p:spTree>
    <p:extLst>
      <p:ext uri="{BB962C8B-B14F-4D97-AF65-F5344CB8AC3E}">
        <p14:creationId xmlns:p14="http://schemas.microsoft.com/office/powerpoint/2010/main" val="37362838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code that converts linear SH to a ZH is on the right, but most of those instructions are just involving constants. You can see the </a:t>
            </a:r>
            <a:r>
              <a:rPr lang="en-US" dirty="0" err="1"/>
              <a:t>shadertoy</a:t>
            </a:r>
            <a:r>
              <a:rPr lang="en-US" dirty="0"/>
              <a:t> for details, this also has some optional de-ringing based on the ratio. This preserves the linear SH as well.</a:t>
            </a:r>
          </a:p>
          <a:p>
            <a:endParaRPr lang="en-US" dirty="0"/>
          </a:p>
          <a:p>
            <a:r>
              <a:rPr lang="en-US" dirty="0"/>
              <a:t>This generates the core data for a ZH lobe, the axis (</a:t>
            </a:r>
            <a:r>
              <a:rPr lang="en-US" dirty="0" err="1"/>
              <a:t>optLin</a:t>
            </a:r>
            <a:r>
              <a:rPr lang="en-US" dirty="0"/>
              <a:t> in the struct) and the coefficients for the ZH basis function. There is no need to blow the SH out to 9 coefficients.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78</a:t>
            </a:fld>
            <a:endParaRPr lang="en-US"/>
          </a:p>
        </p:txBody>
      </p:sp>
    </p:spTree>
    <p:extLst>
      <p:ext uri="{BB962C8B-B14F-4D97-AF65-F5344CB8AC3E}">
        <p14:creationId xmlns:p14="http://schemas.microsoft.com/office/powerpoint/2010/main" val="385330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this struct, evaluating for a normal is very simple. You just dot it with the SRBF axis, square that value, and then dot it with the precomputed ZH data.</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79</a:t>
            </a:fld>
            <a:endParaRPr lang="en-US"/>
          </a:p>
        </p:txBody>
      </p:sp>
    </p:spTree>
    <p:extLst>
      <p:ext uri="{BB962C8B-B14F-4D97-AF65-F5344CB8AC3E}">
        <p14:creationId xmlns:p14="http://schemas.microsoft.com/office/powerpoint/2010/main" val="22304747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better, if you want to use a simple transmission BSDF, a reflection cosine lobe and a transmission cosine lobe in the opposite direction, you can just break that dot product into parts:</a:t>
            </a:r>
          </a:p>
          <a:p>
            <a:endParaRPr lang="en-US" dirty="0"/>
          </a:p>
          <a:p>
            <a:r>
              <a:rPr lang="en-US" dirty="0"/>
              <a:t>[click]</a:t>
            </a:r>
          </a:p>
          <a:p>
            <a:endParaRPr lang="en-US" dirty="0"/>
          </a:p>
          <a:p>
            <a:r>
              <a:rPr lang="en-US" dirty="0"/>
              <a:t>The red box is the dot product of DC and the quadratic term, this is identical for a normal and anti-normal.</a:t>
            </a:r>
          </a:p>
          <a:p>
            <a:endParaRPr lang="en-US" dirty="0"/>
          </a:p>
          <a:p>
            <a:r>
              <a:rPr lang="en-US" dirty="0"/>
              <a:t>[click[</a:t>
            </a:r>
          </a:p>
          <a:p>
            <a:endParaRPr lang="en-US" dirty="0"/>
          </a:p>
          <a:p>
            <a:r>
              <a:rPr lang="en-US" dirty="0"/>
              <a:t>The blue box just adds +/- the linear part of the dot product.</a:t>
            </a:r>
          </a:p>
          <a:p>
            <a:endParaRPr lang="en-US" dirty="0"/>
          </a:p>
          <a:p>
            <a:r>
              <a:rPr lang="en-US" dirty="0"/>
              <a:t>This is not possible with </a:t>
            </a:r>
            <a:r>
              <a:rPr lang="en-US" dirty="0" err="1"/>
              <a:t>Geomerics</a:t>
            </a:r>
            <a:r>
              <a:rPr lang="en-US" dirty="0"/>
              <a:t>, since the dot product is added to one and inside a power function.</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80</a:t>
            </a:fld>
            <a:endParaRPr lang="en-US"/>
          </a:p>
        </p:txBody>
      </p:sp>
    </p:spTree>
    <p:extLst>
      <p:ext uri="{BB962C8B-B14F-4D97-AF65-F5344CB8AC3E}">
        <p14:creationId xmlns:p14="http://schemas.microsoft.com/office/powerpoint/2010/main" val="138588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dynamic models, we retain the same adaptive tetrahedral data structure used in earlier games, except the memory for the SH data is cut in half. This is resampled to LGV’s every frame and render using the same code path as static models otherwise.</a:t>
            </a:r>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10177103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some shots in the game, this is with materials.</a:t>
            </a:r>
          </a:p>
        </p:txBody>
      </p:sp>
      <p:sp>
        <p:nvSpPr>
          <p:cNvPr id="4" name="Slide Number Placeholder 3"/>
          <p:cNvSpPr>
            <a:spLocks noGrp="1"/>
          </p:cNvSpPr>
          <p:nvPr>
            <p:ph type="sldNum" sz="quarter" idx="5"/>
          </p:nvPr>
        </p:nvSpPr>
        <p:spPr/>
        <p:txBody>
          <a:bodyPr/>
          <a:lstStyle/>
          <a:p>
            <a:fld id="{2E5AB429-17D0-4B0E-BD0E-547212FFB7D0}" type="slidenum">
              <a:rPr lang="en-US" smtClean="0"/>
              <a:t>81</a:t>
            </a:fld>
            <a:endParaRPr lang="en-US"/>
          </a:p>
        </p:txBody>
      </p:sp>
    </p:spTree>
    <p:extLst>
      <p:ext uri="{BB962C8B-B14F-4D97-AF65-F5344CB8AC3E}">
        <p14:creationId xmlns:p14="http://schemas.microsoft.com/office/powerpoint/2010/main" val="36233167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using our vertex shader projection, where it doesn’t work for the tarp – since it is 2 sided, the lighting is wrong on the back side.</a:t>
            </a:r>
          </a:p>
        </p:txBody>
      </p:sp>
      <p:sp>
        <p:nvSpPr>
          <p:cNvPr id="4" name="Slide Number Placeholder 3"/>
          <p:cNvSpPr>
            <a:spLocks noGrp="1"/>
          </p:cNvSpPr>
          <p:nvPr>
            <p:ph type="sldNum" sz="quarter" idx="5"/>
          </p:nvPr>
        </p:nvSpPr>
        <p:spPr/>
        <p:txBody>
          <a:bodyPr/>
          <a:lstStyle/>
          <a:p>
            <a:fld id="{879C3970-7BFA-4B7E-87AE-D42549685903}" type="slidenum">
              <a:rPr lang="en-US" smtClean="0"/>
              <a:t>82</a:t>
            </a:fld>
            <a:endParaRPr lang="en-US"/>
          </a:p>
        </p:txBody>
      </p:sp>
    </p:spTree>
    <p:extLst>
      <p:ext uri="{BB962C8B-B14F-4D97-AF65-F5344CB8AC3E}">
        <p14:creationId xmlns:p14="http://schemas.microsoft.com/office/powerpoint/2010/main" val="1632550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per-pixel SH3 (we only support that in a debug mode)</a:t>
            </a:r>
          </a:p>
        </p:txBody>
      </p:sp>
      <p:sp>
        <p:nvSpPr>
          <p:cNvPr id="4" name="Slide Number Placeholder 3"/>
          <p:cNvSpPr>
            <a:spLocks noGrp="1"/>
          </p:cNvSpPr>
          <p:nvPr>
            <p:ph type="sldNum" sz="quarter" idx="5"/>
          </p:nvPr>
        </p:nvSpPr>
        <p:spPr/>
        <p:txBody>
          <a:bodyPr/>
          <a:lstStyle/>
          <a:p>
            <a:fld id="{879C3970-7BFA-4B7E-87AE-D42549685903}" type="slidenum">
              <a:rPr lang="en-US" smtClean="0"/>
              <a:t>83</a:t>
            </a:fld>
            <a:endParaRPr lang="en-US"/>
          </a:p>
        </p:txBody>
      </p:sp>
    </p:spTree>
    <p:extLst>
      <p:ext uri="{BB962C8B-B14F-4D97-AF65-F5344CB8AC3E}">
        <p14:creationId xmlns:p14="http://schemas.microsoft.com/office/powerpoint/2010/main" val="40540773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reconstruction using a mixture of an ambient and spherical light with linear SH.</a:t>
            </a:r>
          </a:p>
        </p:txBody>
      </p:sp>
      <p:sp>
        <p:nvSpPr>
          <p:cNvPr id="4" name="Slide Number Placeholder 3"/>
          <p:cNvSpPr>
            <a:spLocks noGrp="1"/>
          </p:cNvSpPr>
          <p:nvPr>
            <p:ph type="sldNum" sz="quarter" idx="5"/>
          </p:nvPr>
        </p:nvSpPr>
        <p:spPr/>
        <p:txBody>
          <a:bodyPr/>
          <a:lstStyle/>
          <a:p>
            <a:fld id="{879C3970-7BFA-4B7E-87AE-D42549685903}" type="slidenum">
              <a:rPr lang="en-US" smtClean="0"/>
              <a:t>84</a:t>
            </a:fld>
            <a:endParaRPr lang="en-US"/>
          </a:p>
        </p:txBody>
      </p:sp>
    </p:spTree>
    <p:extLst>
      <p:ext uri="{BB962C8B-B14F-4D97-AF65-F5344CB8AC3E}">
        <p14:creationId xmlns:p14="http://schemas.microsoft.com/office/powerpoint/2010/main" val="4066684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a:t>
            </a:r>
            <a:r>
              <a:rPr lang="en-US" dirty="0" err="1"/>
              <a:t>shadertoy</a:t>
            </a:r>
            <a:r>
              <a:rPr lang="en-US" dirty="0"/>
              <a:t> that has two area lights, the yellow sliders are intensity and the purple one is size of the area light.</a:t>
            </a:r>
          </a:p>
          <a:p>
            <a:endParaRPr lang="en-US" dirty="0"/>
          </a:p>
          <a:p>
            <a:r>
              <a:rPr lang="en-US" dirty="0"/>
              <a:t>We have SH3</a:t>
            </a:r>
          </a:p>
        </p:txBody>
      </p:sp>
      <p:sp>
        <p:nvSpPr>
          <p:cNvPr id="4" name="Slide Number Placeholder 3"/>
          <p:cNvSpPr>
            <a:spLocks noGrp="1"/>
          </p:cNvSpPr>
          <p:nvPr>
            <p:ph type="sldNum" sz="quarter" idx="5"/>
          </p:nvPr>
        </p:nvSpPr>
        <p:spPr/>
        <p:txBody>
          <a:bodyPr/>
          <a:lstStyle/>
          <a:p>
            <a:fld id="{2E5AB429-17D0-4B0E-BD0E-547212FFB7D0}" type="slidenum">
              <a:rPr lang="en-US" smtClean="0"/>
              <a:t>85</a:t>
            </a:fld>
            <a:endParaRPr lang="en-US"/>
          </a:p>
        </p:txBody>
      </p:sp>
    </p:spTree>
    <p:extLst>
      <p:ext uri="{BB962C8B-B14F-4D97-AF65-F5344CB8AC3E}">
        <p14:creationId xmlns:p14="http://schemas.microsoft.com/office/powerpoint/2010/main" val="6049904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SH2 – note the negative “hole” in the –Z hemisphere.</a:t>
            </a:r>
          </a:p>
        </p:txBody>
      </p:sp>
      <p:sp>
        <p:nvSpPr>
          <p:cNvPr id="4" name="Slide Number Placeholder 3"/>
          <p:cNvSpPr>
            <a:spLocks noGrp="1"/>
          </p:cNvSpPr>
          <p:nvPr>
            <p:ph type="sldNum" sz="quarter" idx="5"/>
          </p:nvPr>
        </p:nvSpPr>
        <p:spPr/>
        <p:txBody>
          <a:bodyPr/>
          <a:lstStyle/>
          <a:p>
            <a:fld id="{2E5AB429-17D0-4B0E-BD0E-547212FFB7D0}" type="slidenum">
              <a:rPr lang="en-US" smtClean="0"/>
              <a:t>86</a:t>
            </a:fld>
            <a:endParaRPr lang="en-US"/>
          </a:p>
        </p:txBody>
      </p:sp>
    </p:spTree>
    <p:extLst>
      <p:ext uri="{BB962C8B-B14F-4D97-AF65-F5344CB8AC3E}">
        <p14:creationId xmlns:p14="http://schemas.microsoft.com/office/powerpoint/2010/main" val="420576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Geomerics</a:t>
            </a:r>
            <a:r>
              <a:rPr lang="en-US" dirty="0"/>
              <a:t> – you can see that overly soft tail in this example (the lights are fairly different)</a:t>
            </a:r>
          </a:p>
        </p:txBody>
      </p:sp>
      <p:sp>
        <p:nvSpPr>
          <p:cNvPr id="4" name="Slide Number Placeholder 3"/>
          <p:cNvSpPr>
            <a:spLocks noGrp="1"/>
          </p:cNvSpPr>
          <p:nvPr>
            <p:ph type="sldNum" sz="quarter" idx="5"/>
          </p:nvPr>
        </p:nvSpPr>
        <p:spPr/>
        <p:txBody>
          <a:bodyPr/>
          <a:lstStyle/>
          <a:p>
            <a:fld id="{2E5AB429-17D0-4B0E-BD0E-547212FFB7D0}" type="slidenum">
              <a:rPr lang="en-US" smtClean="0"/>
              <a:t>87</a:t>
            </a:fld>
            <a:endParaRPr lang="en-US"/>
          </a:p>
        </p:txBody>
      </p:sp>
    </p:spTree>
    <p:extLst>
      <p:ext uri="{BB962C8B-B14F-4D97-AF65-F5344CB8AC3E}">
        <p14:creationId xmlns:p14="http://schemas.microsoft.com/office/powerpoint/2010/main" val="3577015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approximation. There is an option to window a bit, in practice we don’t do that too much, since our SH are already windowed as input, but it’s definitely something worth exploring.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88</a:t>
            </a:fld>
            <a:endParaRPr lang="en-US"/>
          </a:p>
        </p:txBody>
      </p:sp>
    </p:spTree>
    <p:extLst>
      <p:ext uri="{BB962C8B-B14F-4D97-AF65-F5344CB8AC3E}">
        <p14:creationId xmlns:p14="http://schemas.microsoft.com/office/powerpoint/2010/main" val="2420239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where we add the transmission lobe in as well. Just a green cosine lobe, you can play around with all of these in the </a:t>
            </a:r>
            <a:r>
              <a:rPr lang="en-US" dirty="0" err="1"/>
              <a:t>shadertoy</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tweaking this reconstruction some more is something I am actively looking into, the cheap transmission is one of the most attractive properties vs. </a:t>
            </a:r>
            <a:r>
              <a:rPr lang="en-US" dirty="0" err="1"/>
              <a:t>Geomerics</a:t>
            </a:r>
            <a:r>
              <a:rPr lang="en-US" dirty="0"/>
              <a:t>.</a:t>
            </a:r>
          </a:p>
          <a:p>
            <a:endParaRPr lang="en-US" dirty="0"/>
          </a:p>
          <a:p>
            <a:r>
              <a:rPr lang="en-US" dirty="0"/>
              <a:t>I have a link for both shader toys in the slides.</a:t>
            </a:r>
          </a:p>
        </p:txBody>
      </p:sp>
      <p:sp>
        <p:nvSpPr>
          <p:cNvPr id="4" name="Slide Number Placeholder 3"/>
          <p:cNvSpPr>
            <a:spLocks noGrp="1"/>
          </p:cNvSpPr>
          <p:nvPr>
            <p:ph type="sldNum" sz="quarter" idx="5"/>
          </p:nvPr>
        </p:nvSpPr>
        <p:spPr/>
        <p:txBody>
          <a:bodyPr/>
          <a:lstStyle/>
          <a:p>
            <a:fld id="{2E5AB429-17D0-4B0E-BD0E-547212FFB7D0}" type="slidenum">
              <a:rPr lang="en-US" smtClean="0"/>
              <a:t>89</a:t>
            </a:fld>
            <a:endParaRPr lang="en-US"/>
          </a:p>
        </p:txBody>
      </p:sp>
    </p:spTree>
    <p:extLst>
      <p:ext uri="{BB962C8B-B14F-4D97-AF65-F5344CB8AC3E}">
        <p14:creationId xmlns:p14="http://schemas.microsoft.com/office/powerpoint/2010/main" val="14625513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part of our talk is on dynamic </a:t>
            </a:r>
            <a:r>
              <a:rPr lang="en-US" dirty="0" err="1"/>
              <a:t>lightsets</a:t>
            </a:r>
            <a:r>
              <a:rPr lang="en-US" dirty="0"/>
              <a:t>, how we update our baked GI during gameplay.</a:t>
            </a:r>
          </a:p>
        </p:txBody>
      </p:sp>
      <p:sp>
        <p:nvSpPr>
          <p:cNvPr id="4" name="Slide Number Placeholder 3"/>
          <p:cNvSpPr>
            <a:spLocks noGrp="1"/>
          </p:cNvSpPr>
          <p:nvPr>
            <p:ph type="sldNum" sz="quarter" idx="5"/>
          </p:nvPr>
        </p:nvSpPr>
        <p:spPr/>
        <p:txBody>
          <a:bodyPr/>
          <a:lstStyle/>
          <a:p>
            <a:fld id="{2E5AB429-17D0-4B0E-BD0E-547212FFB7D0}" type="slidenum">
              <a:rPr lang="en-US" smtClean="0"/>
              <a:t>90</a:t>
            </a:fld>
            <a:endParaRPr lang="en-US"/>
          </a:p>
        </p:txBody>
      </p:sp>
    </p:spTree>
    <p:extLst>
      <p:ext uri="{BB962C8B-B14F-4D97-AF65-F5344CB8AC3E}">
        <p14:creationId xmlns:p14="http://schemas.microsoft.com/office/powerpoint/2010/main" val="165516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touch on some generic baking improvements, some of these have been or will be covered in more detail in other presentations, I will use square brackets for actual papers/write ups, and parentheses to credit people where a write-up doesn’t exist yet.</a:t>
            </a:r>
          </a:p>
          <a:p>
            <a:endParaRPr lang="en-US" dirty="0"/>
          </a:p>
          <a:p>
            <a:r>
              <a:rPr lang="en-US" dirty="0"/>
              <a:t>Ari published a technical brief at SIGGRAPH Asia last year on using ray guiding to improve the quality of our lightmaps (equal bake time images shown – ray guiding converges much quicker than uniform sampling at the same cost – depending on the map it is often 2-10x better). This was critical for the dark maps in particular, where illumination is very localized. One important difference compared to much of the path guiding literature is that the data-structures / PDF’s needed for ray guiding were never stored in a global data structure, they would always be produced and consumed within a thread working on blocks of </a:t>
            </a:r>
            <a:r>
              <a:rPr lang="en-US" dirty="0" err="1"/>
              <a:t>texels</a:t>
            </a:r>
            <a:r>
              <a:rPr lang="en-US" dirty="0"/>
              <a:t>. This made it easier to scale – it didn’t have any memory pressure and there was no synchronization between threads. See the paper for details.</a:t>
            </a:r>
          </a:p>
        </p:txBody>
      </p:sp>
      <p:sp>
        <p:nvSpPr>
          <p:cNvPr id="4" name="Slide Number Placeholder 3"/>
          <p:cNvSpPr>
            <a:spLocks noGrp="1"/>
          </p:cNvSpPr>
          <p:nvPr>
            <p:ph type="sldNum" sz="quarter" idx="5"/>
          </p:nvPr>
        </p:nvSpPr>
        <p:spPr/>
        <p:txBody>
          <a:bodyPr/>
          <a:lstStyle/>
          <a:p>
            <a:fld id="{2E5AB429-17D0-4B0E-BD0E-547212FFB7D0}" type="slidenum">
              <a:rPr lang="en-US" smtClean="0"/>
              <a:t>10</a:t>
            </a:fld>
            <a:endParaRPr lang="en-US"/>
          </a:p>
        </p:txBody>
      </p:sp>
    </p:spTree>
    <p:extLst>
      <p:ext uri="{BB962C8B-B14F-4D97-AF65-F5344CB8AC3E}">
        <p14:creationId xmlns:p14="http://schemas.microsoft.com/office/powerpoint/2010/main" val="12024215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at the beginning, Dario has a talk in the technical papers program on the system, and this part will complement that going into some implementation details.</a:t>
            </a:r>
          </a:p>
          <a:p>
            <a:endParaRPr lang="en-US" dirty="0"/>
          </a:p>
          <a:p>
            <a:r>
              <a:rPr lang="en-US" dirty="0"/>
              <a:t>We have been moving towards a more dynamic system for a while. There was an old system called “A/B” lighting, that could swap geo/lighting out for a part of a map, usually while a bunch of smoke happened. It was always resident, painful to setup – you had to mark lights/geometry, there was often a seam when you turned it on/off, etc. It also made the bake more complicated than I would like.</a:t>
            </a:r>
          </a:p>
          <a:p>
            <a:endParaRPr lang="en-US" dirty="0"/>
          </a:p>
          <a:p>
            <a:r>
              <a:rPr lang="en-US" dirty="0"/>
              <a:t>Our goals to replace it were to make it simpler to use and update the lighting data we have instead of swapping all geo/etc. We first shipped this in 2017, but we were evolving towards these type of changes – this is part of the motivation for the static model evolution I referred to, and why we killed vertex baking.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This is a video from Call of Duty WWII, the first iteration of this tech was used in a handful of maps in this game.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91</a:t>
            </a:fld>
            <a:endParaRPr lang="en-US"/>
          </a:p>
        </p:txBody>
      </p:sp>
    </p:spTree>
    <p:extLst>
      <p:ext uri="{BB962C8B-B14F-4D97-AF65-F5344CB8AC3E}">
        <p14:creationId xmlns:p14="http://schemas.microsoft.com/office/powerpoint/2010/main" val="3131782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before we had stealth game play mechanics, and needed to be able to update indirect lighting if you shot out, or turned off lights.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92</a:t>
            </a:fld>
            <a:endParaRPr lang="en-US"/>
          </a:p>
        </p:txBody>
      </p:sp>
    </p:spTree>
    <p:extLst>
      <p:ext uri="{BB962C8B-B14F-4D97-AF65-F5344CB8AC3E}">
        <p14:creationId xmlns:p14="http://schemas.microsoft.com/office/powerpoint/2010/main" val="6131499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from the game, with the light on.</a:t>
            </a:r>
          </a:p>
        </p:txBody>
      </p:sp>
      <p:sp>
        <p:nvSpPr>
          <p:cNvPr id="4" name="Slide Number Placeholder 3"/>
          <p:cNvSpPr>
            <a:spLocks noGrp="1"/>
          </p:cNvSpPr>
          <p:nvPr>
            <p:ph type="sldNum" sz="quarter" idx="5"/>
          </p:nvPr>
        </p:nvSpPr>
        <p:spPr/>
        <p:txBody>
          <a:bodyPr/>
          <a:lstStyle/>
          <a:p>
            <a:fld id="{2E5AB429-17D0-4B0E-BD0E-547212FFB7D0}" type="slidenum">
              <a:rPr lang="en-US" smtClean="0"/>
              <a:t>93</a:t>
            </a:fld>
            <a:endParaRPr lang="en-US"/>
          </a:p>
        </p:txBody>
      </p:sp>
    </p:spTree>
    <p:extLst>
      <p:ext uri="{BB962C8B-B14F-4D97-AF65-F5344CB8AC3E}">
        <p14:creationId xmlns:p14="http://schemas.microsoft.com/office/powerpoint/2010/main" val="11257037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light shot out – unsurprisingly things get dark when you turn the lights off. If we cranked the exposure you could see the light from the other room (which also can get shot out in this instance.)</a:t>
            </a:r>
          </a:p>
        </p:txBody>
      </p:sp>
      <p:sp>
        <p:nvSpPr>
          <p:cNvPr id="4" name="Slide Number Placeholder 3"/>
          <p:cNvSpPr>
            <a:spLocks noGrp="1"/>
          </p:cNvSpPr>
          <p:nvPr>
            <p:ph type="sldNum" sz="quarter" idx="5"/>
          </p:nvPr>
        </p:nvSpPr>
        <p:spPr/>
        <p:txBody>
          <a:bodyPr/>
          <a:lstStyle/>
          <a:p>
            <a:fld id="{2E5AB429-17D0-4B0E-BD0E-547212FFB7D0}" type="slidenum">
              <a:rPr lang="en-US" smtClean="0"/>
              <a:t>94</a:t>
            </a:fld>
            <a:endParaRPr lang="en-US"/>
          </a:p>
        </p:txBody>
      </p:sp>
    </p:spTree>
    <p:extLst>
      <p:ext uri="{BB962C8B-B14F-4D97-AF65-F5344CB8AC3E}">
        <p14:creationId xmlns:p14="http://schemas.microsoft.com/office/powerpoint/2010/main" val="22167439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doors, here is an example of a dark room with the door open but GI updates from the door disabled.</a:t>
            </a:r>
          </a:p>
        </p:txBody>
      </p:sp>
      <p:sp>
        <p:nvSpPr>
          <p:cNvPr id="4" name="Slide Number Placeholder 3"/>
          <p:cNvSpPr>
            <a:spLocks noGrp="1"/>
          </p:cNvSpPr>
          <p:nvPr>
            <p:ph type="sldNum" sz="quarter" idx="5"/>
          </p:nvPr>
        </p:nvSpPr>
        <p:spPr/>
        <p:txBody>
          <a:bodyPr/>
          <a:lstStyle/>
          <a:p>
            <a:fld id="{2E5AB429-17D0-4B0E-BD0E-547212FFB7D0}" type="slidenum">
              <a:rPr lang="en-US" smtClean="0"/>
              <a:t>95</a:t>
            </a:fld>
            <a:endParaRPr lang="en-US"/>
          </a:p>
        </p:txBody>
      </p:sp>
    </p:spTree>
    <p:extLst>
      <p:ext uri="{BB962C8B-B14F-4D97-AF65-F5344CB8AC3E}">
        <p14:creationId xmlns:p14="http://schemas.microsoft.com/office/powerpoint/2010/main" val="8294553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with the lighting from the door.</a:t>
            </a:r>
          </a:p>
          <a:p>
            <a:endParaRPr lang="en-US" dirty="0"/>
          </a:p>
          <a:p>
            <a:r>
              <a:rPr lang="en-US" dirty="0"/>
              <a:t>Our systems paper describes how we arrived at this point, and details about sampling for doors. Please see that and Dario’s talk in the papers track at SIGGRAPH. I am going to cover more implementation details.</a:t>
            </a:r>
          </a:p>
        </p:txBody>
      </p:sp>
      <p:sp>
        <p:nvSpPr>
          <p:cNvPr id="4" name="Slide Number Placeholder 3"/>
          <p:cNvSpPr>
            <a:spLocks noGrp="1"/>
          </p:cNvSpPr>
          <p:nvPr>
            <p:ph type="sldNum" sz="quarter" idx="5"/>
          </p:nvPr>
        </p:nvSpPr>
        <p:spPr/>
        <p:txBody>
          <a:bodyPr/>
          <a:lstStyle/>
          <a:p>
            <a:fld id="{2E5AB429-17D0-4B0E-BD0E-547212FFB7D0}" type="slidenum">
              <a:rPr lang="en-US" smtClean="0"/>
              <a:t>96</a:t>
            </a:fld>
            <a:endParaRPr lang="en-US"/>
          </a:p>
        </p:txBody>
      </p:sp>
    </p:spTree>
    <p:extLst>
      <p:ext uri="{BB962C8B-B14F-4D97-AF65-F5344CB8AC3E}">
        <p14:creationId xmlns:p14="http://schemas.microsoft.com/office/powerpoint/2010/main" val="1929421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very early example from Call of Duty: WW2, there is a system of tunnels, and we show two sections that are in different “</a:t>
            </a:r>
            <a:r>
              <a:rPr lang="en-US" dirty="0" err="1"/>
              <a:t>lightsets</a:t>
            </a:r>
            <a:r>
              <a:rPr lang="en-US" dirty="0"/>
              <a:t>”, the left is combined lighting, the middle is each set on and the right are influence masks generated during the bake (so that when we limit the influence it doesn’t have a harsh transition.)</a:t>
            </a:r>
          </a:p>
        </p:txBody>
      </p:sp>
      <p:sp>
        <p:nvSpPr>
          <p:cNvPr id="4" name="Slide Number Placeholder 3"/>
          <p:cNvSpPr>
            <a:spLocks noGrp="1"/>
          </p:cNvSpPr>
          <p:nvPr>
            <p:ph type="sldNum" sz="quarter" idx="5"/>
          </p:nvPr>
        </p:nvSpPr>
        <p:spPr/>
        <p:txBody>
          <a:bodyPr/>
          <a:lstStyle/>
          <a:p>
            <a:fld id="{2E5AB429-17D0-4B0E-BD0E-547212FFB7D0}" type="slidenum">
              <a:rPr lang="en-US" smtClean="0"/>
              <a:t>97</a:t>
            </a:fld>
            <a:endParaRPr lang="en-US"/>
          </a:p>
        </p:txBody>
      </p:sp>
    </p:spTree>
    <p:extLst>
      <p:ext uri="{BB962C8B-B14F-4D97-AF65-F5344CB8AC3E}">
        <p14:creationId xmlns:p14="http://schemas.microsoft.com/office/powerpoint/2010/main" val="14812397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I started coding something up to track blocks of </a:t>
            </a:r>
            <a:r>
              <a:rPr lang="en-US" dirty="0" err="1"/>
              <a:t>texels</a:t>
            </a:r>
            <a:r>
              <a:rPr lang="en-US" dirty="0"/>
              <a:t>, but pretty quickly I realized that would be problematic. We have many small charts, the images on the left are lightmap tiles for one level, and on the right is the “influence mask” for a single </a:t>
            </a:r>
            <a:r>
              <a:rPr lang="en-US" dirty="0" err="1"/>
              <a:t>lightset</a:t>
            </a:r>
            <a:r>
              <a:rPr lang="en-US" dirty="0"/>
              <a:t> – it spread through 6 of the 7 lightmaps for this level (7</a:t>
            </a:r>
            <a:r>
              <a:rPr lang="en-US" baseline="30000" dirty="0"/>
              <a:t>th</a:t>
            </a:r>
            <a:r>
              <a:rPr lang="en-US" dirty="0"/>
              <a:t> not shown.)</a:t>
            </a:r>
          </a:p>
        </p:txBody>
      </p:sp>
      <p:sp>
        <p:nvSpPr>
          <p:cNvPr id="4" name="Slide Number Placeholder 3"/>
          <p:cNvSpPr>
            <a:spLocks noGrp="1"/>
          </p:cNvSpPr>
          <p:nvPr>
            <p:ph type="sldNum" sz="quarter" idx="5"/>
          </p:nvPr>
        </p:nvSpPr>
        <p:spPr/>
        <p:txBody>
          <a:bodyPr/>
          <a:lstStyle/>
          <a:p>
            <a:fld id="{2E5AB429-17D0-4B0E-BD0E-547212FFB7D0}" type="slidenum">
              <a:rPr lang="en-US" smtClean="0"/>
              <a:t>98</a:t>
            </a:fld>
            <a:endParaRPr lang="en-US"/>
          </a:p>
        </p:txBody>
      </p:sp>
    </p:spTree>
    <p:extLst>
      <p:ext uri="{BB962C8B-B14F-4D97-AF65-F5344CB8AC3E}">
        <p14:creationId xmlns:p14="http://schemas.microsoft.com/office/powerpoint/2010/main" val="25290164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just one of the zoomed up. It’s spare, but not compact. </a:t>
            </a:r>
          </a:p>
          <a:p>
            <a:endParaRPr lang="en-US" dirty="0"/>
          </a:p>
          <a:p>
            <a:r>
              <a:rPr lang="en-US" dirty="0"/>
              <a:t>I will probably revisit this in the future, but it steered me to a different solution. In that game these 512x512 pages were later packed.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99</a:t>
            </a:fld>
            <a:endParaRPr lang="en-US"/>
          </a:p>
        </p:txBody>
      </p:sp>
    </p:spTree>
    <p:extLst>
      <p:ext uri="{BB962C8B-B14F-4D97-AF65-F5344CB8AC3E}">
        <p14:creationId xmlns:p14="http://schemas.microsoft.com/office/powerpoint/2010/main" val="22245872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for lighters is fairly straightforward. Lights are tagged to be in </a:t>
            </a:r>
            <a:r>
              <a:rPr lang="en-US" dirty="0" err="1"/>
              <a:t>dynamiclightset</a:t>
            </a:r>
            <a:r>
              <a:rPr lang="en-US" dirty="0"/>
              <a:t>. On the right we see a pair of light fixtures, that contains a static omni light and an in game light pointing down (so we don’t need an omni shadow map), so the baking includes the indirect response to both lights, and the direct response to the omni (so this is simulating the light leaving the fixture through the shade in particular.)</a:t>
            </a:r>
          </a:p>
          <a:p>
            <a:endParaRPr lang="en-US" dirty="0"/>
          </a:p>
          <a:p>
            <a:r>
              <a:rPr lang="en-US" dirty="0"/>
              <a:t>This helps with run-time performance, and the light above the fixture often isn’t interacted with by players/etc.</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100</a:t>
            </a:fld>
            <a:endParaRPr lang="en-US"/>
          </a:p>
        </p:txBody>
      </p:sp>
    </p:spTree>
    <p:extLst>
      <p:ext uri="{BB962C8B-B14F-4D97-AF65-F5344CB8AC3E}">
        <p14:creationId xmlns:p14="http://schemas.microsoft.com/office/powerpoint/2010/main" val="1484271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5F8FF-42B8-8543-ADEE-5E54C0527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A98B98-9001-EC4F-B734-7CF45C9852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9015" y="1713001"/>
            <a:ext cx="6418051" cy="1574239"/>
          </a:xfrm>
          <a:prstGeom prst="rect">
            <a:avLst/>
          </a:prstGeom>
        </p:spPr>
      </p:pic>
      <p:sp>
        <p:nvSpPr>
          <p:cNvPr id="2" name="Title 1">
            <a:extLst>
              <a:ext uri="{FF2B5EF4-FFF2-40B4-BE49-F238E27FC236}">
                <a16:creationId xmlns:a16="http://schemas.microsoft.com/office/drawing/2014/main" id="{62B92407-B675-EC4C-8E6B-56FE90672AAF}"/>
              </a:ext>
            </a:extLst>
          </p:cNvPr>
          <p:cNvSpPr>
            <a:spLocks noGrp="1"/>
          </p:cNvSpPr>
          <p:nvPr>
            <p:ph type="ctrTitle" hasCustomPrompt="1"/>
          </p:nvPr>
        </p:nvSpPr>
        <p:spPr>
          <a:xfrm>
            <a:off x="5358836" y="4064000"/>
            <a:ext cx="6111486" cy="685553"/>
          </a:xfrm>
        </p:spPr>
        <p:txBody>
          <a:bodyPr tIns="0" bIns="0" anchor="b" anchorCtr="0">
            <a:normAutofit/>
          </a:bodyPr>
          <a:lstStyle>
            <a:lvl1pPr algn="l">
              <a:defRPr sz="3600">
                <a:solidFill>
                  <a:schemeClr val="bg1"/>
                </a:solidFill>
              </a:defRPr>
            </a:lvl1pPr>
          </a:lstStyle>
          <a:p>
            <a:r>
              <a:rPr lang="en-US" dirty="0"/>
              <a:t>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5358836" y="4763979"/>
            <a:ext cx="6121964" cy="840756"/>
          </a:xfrm>
        </p:spPr>
        <p:txBody>
          <a:bodyPr lIns="0" rIns="0">
            <a:normAutofit/>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2" name="Straight Connector 11">
            <a:extLst>
              <a:ext uri="{FF2B5EF4-FFF2-40B4-BE49-F238E27FC236}">
                <a16:creationId xmlns:a16="http://schemas.microsoft.com/office/drawing/2014/main" id="{2FB767E6-C2F0-5F46-96F8-51521B59639E}"/>
              </a:ext>
            </a:extLst>
          </p:cNvPr>
          <p:cNvCxnSpPr/>
          <p:nvPr userDrawn="1"/>
        </p:nvCxnSpPr>
        <p:spPr>
          <a:xfrm>
            <a:off x="5373511" y="3838222"/>
            <a:ext cx="611857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437EEDD-53B4-4F83-9BDF-AF1EF39CC14C}"/>
              </a:ext>
            </a:extLst>
          </p:cNvPr>
          <p:cNvSpPr>
            <a:spLocks noGrp="1"/>
          </p:cNvSpPr>
          <p:nvPr>
            <p:ph type="sldNum" sz="quarter" idx="11"/>
          </p:nvPr>
        </p:nvSpPr>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10400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llag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4347556" cy="4504267"/>
          </a:xfrm>
          <a:solidFill>
            <a:schemeClr val="bg1">
              <a:lumMod val="95000"/>
            </a:schemeClr>
          </a:solidFill>
        </p:spPr>
        <p:txBody>
          <a:bodyPr anchor="ctr" anchorCtr="0"/>
          <a:lstStyle>
            <a:lvl1pPr marL="0" indent="0" algn="ctr">
              <a:buNone/>
              <a:defRPr/>
            </a:lvl1pPr>
          </a:lstStyle>
          <a:p>
            <a:endParaRPr lang="en-US" dirty="0"/>
          </a:p>
        </p:txBody>
      </p:sp>
      <p:sp>
        <p:nvSpPr>
          <p:cNvPr id="12" name="Picture Placeholder 6">
            <a:extLst>
              <a:ext uri="{FF2B5EF4-FFF2-40B4-BE49-F238E27FC236}">
                <a16:creationId xmlns:a16="http://schemas.microsoft.com/office/drawing/2014/main" id="{AC3B2C1B-C9F3-F343-AC6B-C5845B97CEB4}"/>
              </a:ext>
            </a:extLst>
          </p:cNvPr>
          <p:cNvSpPr>
            <a:spLocks noGrp="1"/>
          </p:cNvSpPr>
          <p:nvPr>
            <p:ph type="pic" sz="quarter" idx="15"/>
          </p:nvPr>
        </p:nvSpPr>
        <p:spPr>
          <a:xfrm>
            <a:off x="4428837" y="1433689"/>
            <a:ext cx="3900516" cy="2190661"/>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6">
            <a:extLst>
              <a:ext uri="{FF2B5EF4-FFF2-40B4-BE49-F238E27FC236}">
                <a16:creationId xmlns:a16="http://schemas.microsoft.com/office/drawing/2014/main" id="{F16E4257-086B-DB4F-8EB6-C81CABF79880}"/>
              </a:ext>
            </a:extLst>
          </p:cNvPr>
          <p:cNvSpPr>
            <a:spLocks noGrp="1"/>
          </p:cNvSpPr>
          <p:nvPr>
            <p:ph type="pic" sz="quarter" idx="16"/>
          </p:nvPr>
        </p:nvSpPr>
        <p:spPr>
          <a:xfrm>
            <a:off x="4428837" y="3714043"/>
            <a:ext cx="3900516" cy="2223913"/>
          </a:xfrm>
          <a:solidFill>
            <a:schemeClr val="bg1">
              <a:lumMod val="95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8410634" y="1433690"/>
            <a:ext cx="3781367"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927869" y="1851378"/>
            <a:ext cx="2751369"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2485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9DFC-5825-405E-B342-E33417673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D4A10-51B2-407C-AAA0-A3CF1F6C3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E0353-E1BF-4E99-BD74-7E5C977D41F0}"/>
              </a:ext>
            </a:extLst>
          </p:cNvPr>
          <p:cNvSpPr>
            <a:spLocks noGrp="1"/>
          </p:cNvSpPr>
          <p:nvPr>
            <p:ph type="dt" sz="half" idx="10"/>
          </p:nvPr>
        </p:nvSpPr>
        <p:spPr/>
        <p:txBody>
          <a:bodyPr/>
          <a:lstStyle/>
          <a:p>
            <a:fld id="{CF250BAC-7FF5-413A-9C7B-BC3AAB5EA8C6}" type="datetime1">
              <a:rPr lang="en-US" smtClean="0"/>
              <a:t>8/3/2020</a:t>
            </a:fld>
            <a:endParaRPr lang="en-US"/>
          </a:p>
        </p:txBody>
      </p:sp>
      <p:sp>
        <p:nvSpPr>
          <p:cNvPr id="5" name="Footer Placeholder 4">
            <a:extLst>
              <a:ext uri="{FF2B5EF4-FFF2-40B4-BE49-F238E27FC236}">
                <a16:creationId xmlns:a16="http://schemas.microsoft.com/office/drawing/2014/main" id="{7BCBDBAF-12A1-4AE4-855B-194542469EA2}"/>
              </a:ext>
            </a:extLst>
          </p:cNvPr>
          <p:cNvSpPr>
            <a:spLocks noGrp="1"/>
          </p:cNvSpPr>
          <p:nvPr>
            <p:ph type="ftr" sz="quarter" idx="11"/>
          </p:nvPr>
        </p:nvSpPr>
        <p:spPr/>
        <p:txBody>
          <a:bodyPr/>
          <a:lstStyle/>
          <a:p>
            <a:r>
              <a:rPr lang="en-US" dirty="0"/>
              <a:t>© 2020 Activision Publishing, Inc.</a:t>
            </a:r>
          </a:p>
        </p:txBody>
      </p:sp>
      <p:sp>
        <p:nvSpPr>
          <p:cNvPr id="6" name="Slide Number Placeholder 5">
            <a:extLst>
              <a:ext uri="{FF2B5EF4-FFF2-40B4-BE49-F238E27FC236}">
                <a16:creationId xmlns:a16="http://schemas.microsoft.com/office/drawing/2014/main" id="{67672804-9D0A-4AAE-B26F-A0C1A3FEEF2A}"/>
              </a:ext>
            </a:extLst>
          </p:cNvPr>
          <p:cNvSpPr>
            <a:spLocks noGrp="1"/>
          </p:cNvSpPr>
          <p:nvPr>
            <p:ph type="sldNum" sz="quarter" idx="12"/>
          </p:nvPr>
        </p:nvSpPr>
        <p:spPr/>
        <p:txBody>
          <a:bodyPr/>
          <a:lstStyle/>
          <a:p>
            <a:fld id="{AB30F89B-424B-44E9-999B-1A6D7E226F33}" type="slidenum">
              <a:rPr lang="en-US" smtClean="0"/>
              <a:t>‹#›</a:t>
            </a:fld>
            <a:endParaRPr lang="en-US"/>
          </a:p>
        </p:txBody>
      </p:sp>
    </p:spTree>
    <p:extLst>
      <p:ext uri="{BB962C8B-B14F-4D97-AF65-F5344CB8AC3E}">
        <p14:creationId xmlns:p14="http://schemas.microsoft.com/office/powerpoint/2010/main" val="914618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8FE6-E166-41A0-B478-01D1F6073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870CCB-DE13-4778-818D-A59952BFB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D16CE7-A180-48B7-A558-531725E44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AAE56-0261-4847-945B-84035DFB0D7A}"/>
              </a:ext>
            </a:extLst>
          </p:cNvPr>
          <p:cNvSpPr>
            <a:spLocks noGrp="1"/>
          </p:cNvSpPr>
          <p:nvPr>
            <p:ph type="dt" sz="half" idx="10"/>
          </p:nvPr>
        </p:nvSpPr>
        <p:spPr/>
        <p:txBody>
          <a:bodyPr/>
          <a:lstStyle/>
          <a:p>
            <a:fld id="{88CF1783-552C-496C-8BBA-1DDAACFE428D}" type="datetime1">
              <a:rPr lang="en-US" smtClean="0"/>
              <a:t>8/3/2020</a:t>
            </a:fld>
            <a:endParaRPr lang="en-US"/>
          </a:p>
        </p:txBody>
      </p:sp>
      <p:sp>
        <p:nvSpPr>
          <p:cNvPr id="6" name="Footer Placeholder 5">
            <a:extLst>
              <a:ext uri="{FF2B5EF4-FFF2-40B4-BE49-F238E27FC236}">
                <a16:creationId xmlns:a16="http://schemas.microsoft.com/office/drawing/2014/main" id="{59227AA9-D159-46C4-9B38-7C293CC78DAB}"/>
              </a:ext>
            </a:extLst>
          </p:cNvPr>
          <p:cNvSpPr>
            <a:spLocks noGrp="1"/>
          </p:cNvSpPr>
          <p:nvPr>
            <p:ph type="ftr" sz="quarter" idx="11"/>
          </p:nvPr>
        </p:nvSpPr>
        <p:spPr/>
        <p:txBody>
          <a:bodyPr/>
          <a:lstStyle/>
          <a:p>
            <a:r>
              <a:rPr lang="en-US" dirty="0"/>
              <a:t>© 2020 Activision Publishing, Inc.</a:t>
            </a:r>
          </a:p>
        </p:txBody>
      </p:sp>
      <p:sp>
        <p:nvSpPr>
          <p:cNvPr id="7" name="Slide Number Placeholder 6">
            <a:extLst>
              <a:ext uri="{FF2B5EF4-FFF2-40B4-BE49-F238E27FC236}">
                <a16:creationId xmlns:a16="http://schemas.microsoft.com/office/drawing/2014/main" id="{ED39B4E8-DC16-44F4-B1A9-D5C4EAE7CF4B}"/>
              </a:ext>
            </a:extLst>
          </p:cNvPr>
          <p:cNvSpPr>
            <a:spLocks noGrp="1"/>
          </p:cNvSpPr>
          <p:nvPr>
            <p:ph type="sldNum" sz="quarter" idx="12"/>
          </p:nvPr>
        </p:nvSpPr>
        <p:spPr/>
        <p:txBody>
          <a:bodyPr/>
          <a:lstStyle/>
          <a:p>
            <a:fld id="{AB30F89B-424B-44E9-999B-1A6D7E226F33}" type="slidenum">
              <a:rPr lang="en-US" smtClean="0"/>
              <a:t>‹#›</a:t>
            </a:fld>
            <a:endParaRPr lang="en-US"/>
          </a:p>
        </p:txBody>
      </p:sp>
    </p:spTree>
    <p:extLst>
      <p:ext uri="{BB962C8B-B14F-4D97-AF65-F5344CB8AC3E}">
        <p14:creationId xmlns:p14="http://schemas.microsoft.com/office/powerpoint/2010/main" val="12827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A25431-C3E8-3A4E-9E63-197FD5AFB7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58000"/>
          </a:xfrm>
          <a:prstGeom prst="rect">
            <a:avLst/>
          </a:prstGeom>
        </p:spPr>
      </p:pic>
      <p:pic>
        <p:nvPicPr>
          <p:cNvPr id="11" name="Picture 10">
            <a:extLst>
              <a:ext uri="{FF2B5EF4-FFF2-40B4-BE49-F238E27FC236}">
                <a16:creationId xmlns:a16="http://schemas.microsoft.com/office/drawing/2014/main" id="{09BC7DF0-BD17-CE4B-8B14-ED0591457A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95894" y="440926"/>
            <a:ext cx="2062713" cy="505948"/>
          </a:xfrm>
          <a:prstGeom prst="rect">
            <a:avLst/>
          </a:prstGeom>
        </p:spPr>
      </p:pic>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8455378" y="3009845"/>
            <a:ext cx="3298472" cy="479079"/>
          </a:xfrm>
        </p:spPr>
        <p:txBody>
          <a:bodyPr lIns="0" tIns="0" rIns="0" bIns="0" anchor="b" anchorCtr="0">
            <a:normAutofit/>
          </a:bodyPr>
          <a:lstStyle>
            <a:lvl1pPr marL="0" indent="0" algn="l">
              <a:buFont typeface="Arial" panose="020B0604020202020204" pitchFamily="34" charset="0"/>
              <a:buNone/>
              <a:defRPr sz="28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8461845" y="3543879"/>
            <a:ext cx="3292005" cy="1055688"/>
          </a:xfrm>
        </p:spPr>
        <p:txBody>
          <a:bodyPr lIns="0" tIns="0" rIns="0" bIns="0">
            <a:normAutofit/>
          </a:bodyPr>
          <a:lstStyle>
            <a:lvl1pPr marL="0" indent="0" algn="l">
              <a:buFont typeface="Arial" panose="020B0604020202020204" pitchFamily="34" charset="0"/>
              <a:buNone/>
              <a:defRPr sz="2000">
                <a:solidFill>
                  <a:schemeClr val="accent4"/>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cxnSp>
        <p:nvCxnSpPr>
          <p:cNvPr id="9" name="Straight Connector 8">
            <a:extLst>
              <a:ext uri="{FF2B5EF4-FFF2-40B4-BE49-F238E27FC236}">
                <a16:creationId xmlns:a16="http://schemas.microsoft.com/office/drawing/2014/main" id="{BA4BC26B-803F-CB4D-92A7-9D30B809C7E2}"/>
              </a:ext>
            </a:extLst>
          </p:cNvPr>
          <p:cNvCxnSpPr>
            <a:cxnSpLocks/>
          </p:cNvCxnSpPr>
          <p:nvPr userDrawn="1"/>
        </p:nvCxnSpPr>
        <p:spPr>
          <a:xfrm>
            <a:off x="8432800" y="2720622"/>
            <a:ext cx="33210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882040"/>
      </p:ext>
    </p:extLst>
  </p:cSld>
  <p:clrMapOvr>
    <a:masterClrMapping/>
  </p:clrMapOvr>
  <p:extLst>
    <p:ext uri="{DCECCB84-F9BA-43D5-87BE-67443E8EF086}">
      <p15:sldGuideLst xmlns:p15="http://schemas.microsoft.com/office/powerpoint/2012/main">
        <p15:guide id="3" pos="74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440266" y="428978"/>
            <a:ext cx="4332901" cy="5520266"/>
          </a:xfrm>
          <a:solidFill>
            <a:schemeClr val="bg1">
              <a:lumMod val="95000"/>
            </a:schemeClr>
          </a:solidFill>
        </p:spPr>
        <p:txBody>
          <a:bodyPr anchor="ctr" anchorCtr="0"/>
          <a:lstStyle>
            <a:lvl1pPr marL="0" indent="0" algn="ctr">
              <a:buNone/>
              <a:defRPr>
                <a:solidFill>
                  <a:schemeClr val="tx1"/>
                </a:solidFill>
              </a:defRPr>
            </a:lvl1pPr>
          </a:lstStyle>
          <a:p>
            <a:endParaRPr lang="en-US" dirty="0"/>
          </a:p>
        </p:txBody>
      </p:sp>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2208107"/>
            <a:ext cx="5988685" cy="648393"/>
          </a:xfrm>
        </p:spPr>
        <p:txBody>
          <a:bodyPr lIns="0" tIns="0" rIns="0" bIns="0" anchor="b" anchorCtr="0">
            <a:normAutofit/>
          </a:bodyPr>
          <a:lstStyle>
            <a:lvl1pPr marL="0" indent="0">
              <a:buNone/>
              <a:defRPr sz="2400" b="1" cap="all" baseline="0">
                <a:solidFill>
                  <a:schemeClr val="accent2"/>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971422"/>
            <a:ext cx="5988685" cy="268489"/>
          </a:xfrm>
        </p:spPr>
        <p:txBody>
          <a:bodyPr lIns="0" tIns="0" rIns="0" bIns="0" anchor="ctr">
            <a:normAutofit/>
          </a:bodyPr>
          <a:lstStyle>
            <a:lvl1pPr marL="0" indent="0">
              <a:buNone/>
              <a:defRPr sz="1800" b="1" cap="all" baseline="0">
                <a:solidFill>
                  <a:schemeClr val="accent4"/>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3304446"/>
            <a:ext cx="5988685" cy="390409"/>
          </a:xfrm>
        </p:spPr>
        <p:txBody>
          <a:bodyPr lIns="0" tIns="0" rIns="0" bIns="0">
            <a:normAutofit/>
          </a:bodyPr>
          <a:lstStyle>
            <a:lvl1pPr marL="0" indent="0">
              <a:buNone/>
              <a:defRPr sz="1600" b="0" i="0" cap="none" baseline="0">
                <a:solidFill>
                  <a:schemeClr val="accent2"/>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804357"/>
            <a:ext cx="5988685" cy="2144887"/>
          </a:xfrm>
        </p:spPr>
        <p:txBody>
          <a:bodyPr lIns="0" tIns="0" rIns="0" bIns="0">
            <a:normAutofit/>
          </a:bodyPr>
          <a:lstStyle>
            <a:lvl1pPr marL="0" indent="0">
              <a:lnSpc>
                <a:spcPct val="100000"/>
              </a:lnSpc>
              <a:buNone/>
              <a:defRPr sz="1800" b="0" i="0" cap="none" baseline="0">
                <a:solidFill>
                  <a:schemeClr val="accent2"/>
                </a:solidFill>
              </a:defRPr>
            </a:lvl1pPr>
          </a:lstStyle>
          <a:p>
            <a:pPr lvl="0"/>
            <a:r>
              <a:rPr lang="en-US" dirty="0"/>
              <a:t>Short Biography</a:t>
            </a:r>
          </a:p>
        </p:txBody>
      </p:sp>
      <p:sp>
        <p:nvSpPr>
          <p:cNvPr id="17" name="Slide Number Placeholder 3">
            <a:extLst>
              <a:ext uri="{FF2B5EF4-FFF2-40B4-BE49-F238E27FC236}">
                <a16:creationId xmlns:a16="http://schemas.microsoft.com/office/drawing/2014/main" id="{B9284170-65A4-A147-93CD-BF938AA7E732}"/>
              </a:ext>
            </a:extLst>
          </p:cNvPr>
          <p:cNvSpPr>
            <a:spLocks noGrp="1"/>
          </p:cNvSpPr>
          <p:nvPr>
            <p:ph type="sldNum" sz="quarter" idx="18"/>
          </p:nvPr>
        </p:nvSpPr>
        <p:spPr>
          <a:xfrm>
            <a:off x="11325128" y="6327876"/>
            <a:ext cx="436520" cy="365125"/>
          </a:xfrm>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72142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090D-9721-1E44-816F-12288D985DF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AD942A-F780-834E-9151-C1E34A620C61}"/>
              </a:ext>
            </a:extLst>
          </p:cNvPr>
          <p:cNvSpPr>
            <a:spLocks noGrp="1"/>
          </p:cNvSpPr>
          <p:nvPr>
            <p:ph type="ftr" sz="quarter" idx="10"/>
          </p:nvPr>
        </p:nvSpPr>
        <p:spPr/>
        <p:txBody>
          <a:bodyPr/>
          <a:lstStyle/>
          <a:p>
            <a:r>
              <a:rPr lang="en-US" dirty="0"/>
              <a:t>© 2020 Activision Publishing, Inc.</a:t>
            </a:r>
          </a:p>
        </p:txBody>
      </p:sp>
      <p:sp>
        <p:nvSpPr>
          <p:cNvPr id="4" name="Slide Number Placeholder 3">
            <a:extLst>
              <a:ext uri="{FF2B5EF4-FFF2-40B4-BE49-F238E27FC236}">
                <a16:creationId xmlns:a16="http://schemas.microsoft.com/office/drawing/2014/main" id="{423C0F66-4B25-744D-B250-372DB6FCFC2B}"/>
              </a:ext>
            </a:extLst>
          </p:cNvPr>
          <p:cNvSpPr>
            <a:spLocks noGrp="1"/>
          </p:cNvSpPr>
          <p:nvPr>
            <p:ph type="sldNum" sz="quarter" idx="11"/>
          </p:nvPr>
        </p:nvSpPr>
        <p:spPr/>
        <p:txBody>
          <a:bodyPr/>
          <a:lstStyle/>
          <a:p>
            <a:fld id="{ED7F4C82-5684-9D49-BB71-7E0F578F0248}" type="slidenum">
              <a:rPr lang="en-US" smtClean="0"/>
              <a:pPr/>
              <a:t>‹#›</a:t>
            </a:fld>
            <a:endParaRPr lang="en-US" dirty="0"/>
          </a:p>
        </p:txBody>
      </p:sp>
      <p:sp>
        <p:nvSpPr>
          <p:cNvPr id="6" name="Text Placeholder 5">
            <a:extLst>
              <a:ext uri="{FF2B5EF4-FFF2-40B4-BE49-F238E27FC236}">
                <a16:creationId xmlns:a16="http://schemas.microsoft.com/office/drawing/2014/main" id="{33A61238-323A-D04B-A571-CD03ED04FEA1}"/>
              </a:ext>
            </a:extLst>
          </p:cNvPr>
          <p:cNvSpPr>
            <a:spLocks noGrp="1"/>
          </p:cNvSpPr>
          <p:nvPr>
            <p:ph type="body" sz="quarter" idx="12"/>
          </p:nvPr>
        </p:nvSpPr>
        <p:spPr>
          <a:xfrm>
            <a:off x="452439" y="1826582"/>
            <a:ext cx="11317874" cy="4099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7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94003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00BCA9-933B-144D-933F-DA1B95BAE065}"/>
              </a:ext>
            </a:extLst>
          </p:cNvPr>
          <p:cNvSpPr>
            <a:spLocks noGrp="1"/>
          </p:cNvSpPr>
          <p:nvPr>
            <p:ph type="ftr" sz="quarter" idx="11"/>
          </p:nvPr>
        </p:nvSpPr>
        <p:spPr/>
        <p:txBody>
          <a:bodyPr/>
          <a:lstStyle/>
          <a:p>
            <a:r>
              <a:rPr lang="en-US" dirty="0"/>
              <a:t>© 2020 Activision Publishing, Inc.</a:t>
            </a:r>
          </a:p>
        </p:txBody>
      </p:sp>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327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7534656" y="1433690"/>
            <a:ext cx="4657345"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7534656" cy="4504267"/>
          </a:xfrm>
          <a:solidFill>
            <a:schemeClr val="bg1">
              <a:lumMod val="95000"/>
            </a:schemeClr>
          </a:solidFill>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054975" y="1851378"/>
            <a:ext cx="3624263"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61986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5202936"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5202936"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6560852" y="1753987"/>
            <a:ext cx="5202936"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6560852" y="1753986"/>
            <a:ext cx="5202936"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8432"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8432"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4" name="Text Placeholder 13">
            <a:extLst>
              <a:ext uri="{FF2B5EF4-FFF2-40B4-BE49-F238E27FC236}">
                <a16:creationId xmlns:a16="http://schemas.microsoft.com/office/drawing/2014/main" id="{6EA717DE-5448-6C4A-9156-E8940D495121}"/>
              </a:ext>
            </a:extLst>
          </p:cNvPr>
          <p:cNvSpPr>
            <a:spLocks noGrp="1"/>
          </p:cNvSpPr>
          <p:nvPr>
            <p:ph type="body" sz="quarter" idx="17" hasCustomPrompt="1"/>
          </p:nvPr>
        </p:nvSpPr>
        <p:spPr>
          <a:xfrm>
            <a:off x="6848253"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25" name="Text Placeholder 17">
            <a:extLst>
              <a:ext uri="{FF2B5EF4-FFF2-40B4-BE49-F238E27FC236}">
                <a16:creationId xmlns:a16="http://schemas.microsoft.com/office/drawing/2014/main" id="{09078BAA-09D8-FC4D-A59B-4D9D6477F78D}"/>
              </a:ext>
            </a:extLst>
          </p:cNvPr>
          <p:cNvSpPr>
            <a:spLocks noGrp="1"/>
          </p:cNvSpPr>
          <p:nvPr>
            <p:ph type="body" sz="quarter" idx="18"/>
          </p:nvPr>
        </p:nvSpPr>
        <p:spPr>
          <a:xfrm>
            <a:off x="6848253"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3166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3319272"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3319272"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918C67-9BB3-3C47-920B-BBACB2453AD6}"/>
              </a:ext>
            </a:extLst>
          </p:cNvPr>
          <p:cNvSpPr/>
          <p:nvPr userDrawn="1"/>
        </p:nvSpPr>
        <p:spPr>
          <a:xfrm>
            <a:off x="4434840" y="1753987"/>
            <a:ext cx="3319272"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6884D95-47F0-DF42-B30F-4BC40FDE0BA7}"/>
              </a:ext>
            </a:extLst>
          </p:cNvPr>
          <p:cNvSpPr/>
          <p:nvPr userDrawn="1"/>
        </p:nvSpPr>
        <p:spPr>
          <a:xfrm>
            <a:off x="4434840" y="1753986"/>
            <a:ext cx="3319272"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8444089" y="1753987"/>
            <a:ext cx="3319272" cy="3849624"/>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8444089" y="1753986"/>
            <a:ext cx="3319272" cy="10332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9471"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9471"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19" name="Text Placeholder 13">
            <a:extLst>
              <a:ext uri="{FF2B5EF4-FFF2-40B4-BE49-F238E27FC236}">
                <a16:creationId xmlns:a16="http://schemas.microsoft.com/office/drawing/2014/main" id="{796C6857-61A1-1546-8E3F-9F1C35891730}"/>
              </a:ext>
            </a:extLst>
          </p:cNvPr>
          <p:cNvSpPr>
            <a:spLocks noGrp="1"/>
          </p:cNvSpPr>
          <p:nvPr>
            <p:ph type="body" sz="quarter" idx="17" hasCustomPrompt="1"/>
          </p:nvPr>
        </p:nvSpPr>
        <p:spPr>
          <a:xfrm>
            <a:off x="4718720"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0" name="Text Placeholder 17">
            <a:extLst>
              <a:ext uri="{FF2B5EF4-FFF2-40B4-BE49-F238E27FC236}">
                <a16:creationId xmlns:a16="http://schemas.microsoft.com/office/drawing/2014/main" id="{D06273A8-D479-4649-8EA0-8AFB5F45EDEF}"/>
              </a:ext>
            </a:extLst>
          </p:cNvPr>
          <p:cNvSpPr>
            <a:spLocks noGrp="1"/>
          </p:cNvSpPr>
          <p:nvPr>
            <p:ph type="body" sz="quarter" idx="18"/>
          </p:nvPr>
        </p:nvSpPr>
        <p:spPr>
          <a:xfrm>
            <a:off x="4718720"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1" name="Text Placeholder 13">
            <a:extLst>
              <a:ext uri="{FF2B5EF4-FFF2-40B4-BE49-F238E27FC236}">
                <a16:creationId xmlns:a16="http://schemas.microsoft.com/office/drawing/2014/main" id="{980327B0-36EB-6842-A40B-15BF5AEBD5A0}"/>
              </a:ext>
            </a:extLst>
          </p:cNvPr>
          <p:cNvSpPr>
            <a:spLocks noGrp="1"/>
          </p:cNvSpPr>
          <p:nvPr>
            <p:ph type="body" sz="quarter" idx="19" hasCustomPrompt="1"/>
          </p:nvPr>
        </p:nvSpPr>
        <p:spPr>
          <a:xfrm>
            <a:off x="8727969"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2" name="Text Placeholder 17">
            <a:extLst>
              <a:ext uri="{FF2B5EF4-FFF2-40B4-BE49-F238E27FC236}">
                <a16:creationId xmlns:a16="http://schemas.microsoft.com/office/drawing/2014/main" id="{5FF52BCF-74AA-0442-A653-ECEC9F305EBD}"/>
              </a:ext>
            </a:extLst>
          </p:cNvPr>
          <p:cNvSpPr>
            <a:spLocks noGrp="1"/>
          </p:cNvSpPr>
          <p:nvPr>
            <p:ph type="body" sz="quarter" idx="20"/>
          </p:nvPr>
        </p:nvSpPr>
        <p:spPr>
          <a:xfrm>
            <a:off x="8727969"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02607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E20ED6-0E87-764C-B013-CC7857F7EED6}"/>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B6CE2AD-D331-8544-81DE-E7CE2C339303}"/>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9695895" y="440926"/>
            <a:ext cx="2062711" cy="505948"/>
          </a:xfrm>
          <a:prstGeom prst="rect">
            <a:avLst/>
          </a:prstGeom>
        </p:spPr>
      </p:pic>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447040" y="284480"/>
            <a:ext cx="9001760" cy="904240"/>
          </a:xfrm>
          <a:prstGeom prst="rect">
            <a:avLst/>
          </a:prstGeom>
        </p:spPr>
        <p:txBody>
          <a:bodyPr vert="horz" lIns="0" tIns="457200" rIns="0" bIns="4572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447039" y="1828800"/>
            <a:ext cx="11322929" cy="40913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A74265-0D13-4A4C-BA2C-6588E38CF972}"/>
              </a:ext>
            </a:extLst>
          </p:cNvPr>
          <p:cNvSpPr>
            <a:spLocks noGrp="1"/>
          </p:cNvSpPr>
          <p:nvPr>
            <p:ph type="ftr" sz="quarter" idx="3"/>
          </p:nvPr>
        </p:nvSpPr>
        <p:spPr>
          <a:xfrm>
            <a:off x="430352" y="6492240"/>
            <a:ext cx="4114800" cy="365760"/>
          </a:xfrm>
          <a:prstGeom prst="rect">
            <a:avLst/>
          </a:prstGeom>
        </p:spPr>
        <p:txBody>
          <a:bodyPr vert="horz" lIns="0" tIns="45720" rIns="91440" bIns="45720" rtlCol="0" anchor="ctr"/>
          <a:lstStyle>
            <a:lvl1pPr algn="l">
              <a:defRPr sz="700" cap="all" spc="130" baseline="0">
                <a:solidFill>
                  <a:schemeClr val="accent1"/>
                </a:solidFill>
              </a:defRPr>
            </a:lvl1pPr>
          </a:lstStyle>
          <a:p>
            <a:r>
              <a:rPr lang="en-US" dirty="0"/>
              <a:t>© 2020 Activision Publishing, Inc.           </a:t>
            </a:r>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11325128" y="6327876"/>
            <a:ext cx="436520" cy="365125"/>
          </a:xfrm>
          <a:prstGeom prst="rect">
            <a:avLst/>
          </a:prstGeom>
        </p:spPr>
        <p:txBody>
          <a:bodyPr vert="horz" lIns="0" tIns="0" rIns="0" bIns="0" rtlCol="0" anchor="ctr"/>
          <a:lstStyle>
            <a:lvl1pPr algn="r">
              <a:defRPr sz="900" b="1">
                <a:solidFill>
                  <a:schemeClr val="accent4"/>
                </a:solidFill>
              </a:defRPr>
            </a:lvl1pPr>
          </a:lstStyle>
          <a:p>
            <a:fld id="{ED7F4C82-5684-9D49-BB71-7E0F578F0248}" type="slidenum">
              <a:rPr lang="en-US" smtClean="0"/>
              <a:pPr/>
              <a:t>‹#›</a:t>
            </a:fld>
            <a:endParaRPr lang="en-US" dirty="0"/>
          </a:p>
        </p:txBody>
      </p:sp>
      <p:sp>
        <p:nvSpPr>
          <p:cNvPr id="4" name="TextBox 3">
            <a:extLst>
              <a:ext uri="{FF2B5EF4-FFF2-40B4-BE49-F238E27FC236}">
                <a16:creationId xmlns:a16="http://schemas.microsoft.com/office/drawing/2014/main" id="{A500A867-38D0-4F06-AA2B-ED3BB88B60A8}"/>
              </a:ext>
            </a:extLst>
          </p:cNvPr>
          <p:cNvSpPr txBox="1"/>
          <p:nvPr userDrawn="1"/>
        </p:nvSpPr>
        <p:spPr>
          <a:xfrm>
            <a:off x="8471279" y="6573520"/>
            <a:ext cx="3474028" cy="200055"/>
          </a:xfrm>
          <a:prstGeom prst="rect">
            <a:avLst/>
          </a:prstGeom>
          <a:noFill/>
        </p:spPr>
        <p:txBody>
          <a:bodyPr wrap="none" rtlCol="0">
            <a:spAutoFit/>
          </a:bodyPr>
          <a:lstStyle/>
          <a:p>
            <a:r>
              <a:rPr lang="en-US" sz="700" b="0" i="0" kern="1200" cap="all" baseline="0" dirty="0">
                <a:solidFill>
                  <a:schemeClr val="tx1"/>
                </a:solidFill>
                <a:effectLst/>
                <a:latin typeface="+mn-lt"/>
                <a:ea typeface="+mn-ea"/>
                <a:cs typeface="+mn-cs"/>
              </a:rPr>
              <a:t>Advances in Real-Time Rendering in Games course</a:t>
            </a:r>
            <a:r>
              <a:rPr lang="en-US" sz="700" b="0" i="1" kern="1200" cap="all" baseline="0" dirty="0">
                <a:solidFill>
                  <a:schemeClr val="tx1"/>
                </a:solidFill>
                <a:effectLst/>
                <a:latin typeface="+mn-lt"/>
                <a:ea typeface="+mn-ea"/>
                <a:cs typeface="+mn-cs"/>
              </a:rPr>
              <a:t>, </a:t>
            </a:r>
            <a:r>
              <a:rPr lang="en-US" sz="700" b="0" i="0" kern="1200" cap="all" baseline="0" dirty="0">
                <a:solidFill>
                  <a:schemeClr val="tx1"/>
                </a:solidFill>
                <a:effectLst/>
                <a:latin typeface="+mn-lt"/>
                <a:ea typeface="+mn-ea"/>
                <a:cs typeface="+mn-cs"/>
              </a:rPr>
              <a:t>SIGGRAPH 2020</a:t>
            </a:r>
            <a:endParaRPr lang="en-US" sz="700" cap="all" baseline="0" dirty="0"/>
          </a:p>
        </p:txBody>
      </p:sp>
    </p:spTree>
    <p:extLst>
      <p:ext uri="{BB962C8B-B14F-4D97-AF65-F5344CB8AC3E}">
        <p14:creationId xmlns:p14="http://schemas.microsoft.com/office/powerpoint/2010/main" val="2028089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2800" b="1" kern="1200" cap="all" baseline="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11.xml"/><Relationship Id="rId5" Type="http://schemas.openxmlformats.org/officeDocument/2006/relationships/image" Target="../media/image136.png"/><Relationship Id="rId4" Type="http://schemas.openxmlformats.org/officeDocument/2006/relationships/image" Target="../media/image134.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9.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3.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11.xml"/><Relationship Id="rId5" Type="http://schemas.openxmlformats.org/officeDocument/2006/relationships/image" Target="../media/image1370.png"/><Relationship Id="rId4" Type="http://schemas.openxmlformats.org/officeDocument/2006/relationships/image" Target="../media/image139.png"/></Relationships>
</file>

<file path=ppt/slides/_rels/slide1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8" Type="http://schemas.openxmlformats.org/officeDocument/2006/relationships/hyperlink" Target="http://www.ppsloan.org/publications/CoD_IW.pptx" TargetMode="External"/><Relationship Id="rId13" Type="http://schemas.openxmlformats.org/officeDocument/2006/relationships/hyperlink" Target="http://computationalbiophotonics.org/references/2.3.pdf" TargetMode="External"/><Relationship Id="rId3" Type="http://schemas.openxmlformats.org/officeDocument/2006/relationships/hyperlink" Target="https://www.shadertoy.com/view/WlBcWy" TargetMode="External"/><Relationship Id="rId7" Type="http://schemas.openxmlformats.org/officeDocument/2006/relationships/hyperlink" Target="https://grahamhazel.com/blog/2017/12/22/converting-sh-radiance-to-irradiance/" TargetMode="External"/><Relationship Id="rId12" Type="http://schemas.openxmlformats.org/officeDocument/2006/relationships/hyperlink" Target="http://www.ppsloan.org/publications/lmap-sabrief18.pdf" TargetMode="External"/><Relationship Id="rId2" Type="http://schemas.openxmlformats.org/officeDocument/2006/relationships/hyperlink" Target="https://www.shadertoy.com/view/3ljyRt" TargetMode="External"/><Relationship Id="rId1" Type="http://schemas.openxmlformats.org/officeDocument/2006/relationships/slideLayout" Target="../slideLayouts/slideLayout11.xml"/><Relationship Id="rId6" Type="http://schemas.openxmlformats.org/officeDocument/2006/relationships/hyperlink" Target="https://grahamhazel.com/blog/2017/12/18/alternative-definition-of-spherical-harmonics-for-lighting/" TargetMode="External"/><Relationship Id="rId11" Type="http://schemas.openxmlformats.org/officeDocument/2006/relationships/hyperlink" Target="http://www.ppsloan.org/publications/seyb20uberbake.pdf" TargetMode="External"/><Relationship Id="rId5" Type="http://schemas.openxmlformats.org/officeDocument/2006/relationships/hyperlink" Target="https://research.activision.com/publications/archives/material-advances-in-call-of-dutywwii" TargetMode="External"/><Relationship Id="rId10" Type="http://schemas.openxmlformats.org/officeDocument/2006/relationships/hyperlink" Target="https://blog.selfshadow.com/publications/s2013-shading-course/#course_content" TargetMode="External"/><Relationship Id="rId4" Type="http://schemas.openxmlformats.org/officeDocument/2006/relationships/hyperlink" Target="http://www.ppsloan.org/publications/rayguideSA.pdf" TargetMode="External"/><Relationship Id="rId9" Type="http://schemas.openxmlformats.org/officeDocument/2006/relationships/hyperlink" Target="http://www.ppsloan.org/publications/AmbientDice.pdf" TargetMode="External"/><Relationship Id="rId14" Type="http://schemas.openxmlformats.org/officeDocument/2006/relationships/hyperlink" Target="https://research.cs.cornell.edu/translucency/#similarity-sg14"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0.xml"/><Relationship Id="rId1" Type="http://schemas.openxmlformats.org/officeDocument/2006/relationships/slideLayout" Target="../slideLayouts/slideLayout11.xml"/><Relationship Id="rId4" Type="http://schemas.openxmlformats.org/officeDocument/2006/relationships/image" Target="../media/image14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60.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371.png"/><Relationship Id="rId4" Type="http://schemas.openxmlformats.org/officeDocument/2006/relationships/image" Target="../media/image360.png"/></Relationships>
</file>

<file path=ppt/slides/_rels/slide28.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91.png"/><Relationship Id="rId5" Type="http://schemas.openxmlformats.org/officeDocument/2006/relationships/image" Target="../media/image380.png"/><Relationship Id="rId4" Type="http://schemas.openxmlformats.org/officeDocument/2006/relationships/image" Target="../media/image360.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461.png"/><Relationship Id="rId18" Type="http://schemas.openxmlformats.org/officeDocument/2006/relationships/image" Target="../media/image51.png"/><Relationship Id="rId3" Type="http://schemas.openxmlformats.org/officeDocument/2006/relationships/notesSlide" Target="../notesSlides/notesSlide35.xml"/><Relationship Id="rId7" Type="http://schemas.openxmlformats.org/officeDocument/2006/relationships/image" Target="../media/image40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slideLayout" Target="../slideLayouts/slideLayout5.xml"/><Relationship Id="rId16" Type="http://schemas.openxmlformats.org/officeDocument/2006/relationships/image" Target="../media/image49.png"/><Relationship Id="rId1" Type="http://schemas.openxmlformats.org/officeDocument/2006/relationships/vmlDrawing" Target="../drawings/vmlDrawing1.vml"/><Relationship Id="rId6" Type="http://schemas.openxmlformats.org/officeDocument/2006/relationships/image" Target="../media/image390.png"/><Relationship Id="rId11" Type="http://schemas.openxmlformats.org/officeDocument/2006/relationships/image" Target="../media/image44.png"/><Relationship Id="rId5" Type="http://schemas.openxmlformats.org/officeDocument/2006/relationships/image" Target="../media/image49.emf"/><Relationship Id="rId15" Type="http://schemas.openxmlformats.org/officeDocument/2006/relationships/image" Target="../media/image480.png"/><Relationship Id="rId10" Type="http://schemas.openxmlformats.org/officeDocument/2006/relationships/image" Target="../media/image431.png"/><Relationship Id="rId4" Type="http://schemas.openxmlformats.org/officeDocument/2006/relationships/package" Target="../embeddings/Microsoft_Word_Document.docx"/><Relationship Id="rId9" Type="http://schemas.openxmlformats.org/officeDocument/2006/relationships/image" Target="../media/image421.png"/><Relationship Id="rId14" Type="http://schemas.openxmlformats.org/officeDocument/2006/relationships/image" Target="../media/image470.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36.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49.emf"/><Relationship Id="rId10" Type="http://schemas.openxmlformats.org/officeDocument/2006/relationships/image" Target="../media/image56.png"/><Relationship Id="rId4" Type="http://schemas.openxmlformats.org/officeDocument/2006/relationships/package" Target="../embeddings/Microsoft_Word_Document1.docx"/><Relationship Id="rId9" Type="http://schemas.openxmlformats.org/officeDocument/2006/relationships/image" Target="../media/image55.png"/><Relationship Id="rId1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kv"/><Relationship Id="rId1" Type="http://schemas.microsoft.com/office/2007/relationships/media" Target="../media/media2.mkv"/><Relationship Id="rId5" Type="http://schemas.openxmlformats.org/officeDocument/2006/relationships/image" Target="../media/image75.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kv"/><Relationship Id="rId1" Type="http://schemas.microsoft.com/office/2007/relationships/media" Target="../media/media3.mkv"/><Relationship Id="rId5" Type="http://schemas.openxmlformats.org/officeDocument/2006/relationships/image" Target="../media/image77.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kv"/><Relationship Id="rId1" Type="http://schemas.microsoft.com/office/2007/relationships/media" Target="../media/media3.mkv"/><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10.png"/></Relationships>
</file>

<file path=ppt/slides/_rels/slide6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kv"/><Relationship Id="rId1" Type="http://schemas.microsoft.com/office/2007/relationships/media" Target="../media/media4.mkv"/><Relationship Id="rId5" Type="http://schemas.openxmlformats.org/officeDocument/2006/relationships/image" Target="../media/image84.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hyperlink" Target="https://grahamhazel.com/blog/2017/12/22/converting-sh-radiance-to-irradiance/"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460.png"/><Relationship Id="rId4" Type="http://schemas.openxmlformats.org/officeDocument/2006/relationships/hyperlink" Target="https://grahamhazel.com/blog/2017/12/18/alternative-definition-of-spherical-harmonics-for-ligh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hyperlink" Target="https://grahamhazel.com/blog/2017/12/22/converting-sh-radiance-to-irradiance/" TargetMode="External"/><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460.png"/><Relationship Id="rId4" Type="http://schemas.openxmlformats.org/officeDocument/2006/relationships/hyperlink" Target="https://grahamhazel.com/blog/2017/12/18/alternative-definition-of-spherical-harmonics-for-lighti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4.png"/><Relationship Id="rId4"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5.png"/><Relationship Id="rId4"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5.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png"/><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jpeg"/><Relationship Id="rId14" Type="http://schemas.openxmlformats.org/officeDocument/2006/relationships/image" Target="../media/image126.png"/></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0272-69DA-4BEB-B2C0-BC1D073895FF}"/>
              </a:ext>
            </a:extLst>
          </p:cNvPr>
          <p:cNvSpPr>
            <a:spLocks noGrp="1"/>
          </p:cNvSpPr>
          <p:nvPr>
            <p:ph type="ctrTitle"/>
          </p:nvPr>
        </p:nvSpPr>
        <p:spPr/>
        <p:txBody>
          <a:bodyPr>
            <a:noAutofit/>
          </a:bodyPr>
          <a:lstStyle/>
          <a:p>
            <a:r>
              <a:rPr lang="en-US" sz="2400" dirty="0"/>
              <a:t>Precomputed Lighting Advances in Call of Duty: Modern Warfare</a:t>
            </a:r>
          </a:p>
        </p:txBody>
      </p:sp>
      <p:sp>
        <p:nvSpPr>
          <p:cNvPr id="3" name="Subtitle 2">
            <a:extLst>
              <a:ext uri="{FF2B5EF4-FFF2-40B4-BE49-F238E27FC236}">
                <a16:creationId xmlns:a16="http://schemas.microsoft.com/office/drawing/2014/main" id="{69E84266-59A5-4F5D-ABA6-68D9D919B78F}"/>
              </a:ext>
            </a:extLst>
          </p:cNvPr>
          <p:cNvSpPr>
            <a:spLocks noGrp="1"/>
          </p:cNvSpPr>
          <p:nvPr>
            <p:ph type="subTitle" idx="1"/>
          </p:nvPr>
        </p:nvSpPr>
        <p:spPr/>
        <p:txBody>
          <a:bodyPr/>
          <a:lstStyle/>
          <a:p>
            <a:r>
              <a:rPr lang="en-US" dirty="0"/>
              <a:t>Peter-Pike Sloan, Ari Silvennoinen</a:t>
            </a:r>
          </a:p>
        </p:txBody>
      </p:sp>
      <p:sp>
        <p:nvSpPr>
          <p:cNvPr id="4" name="Footer Placeholder 3">
            <a:extLst>
              <a:ext uri="{FF2B5EF4-FFF2-40B4-BE49-F238E27FC236}">
                <a16:creationId xmlns:a16="http://schemas.microsoft.com/office/drawing/2014/main" id="{789D0B53-1AA2-4825-851E-35D70B6B8823}"/>
              </a:ext>
            </a:extLst>
          </p:cNvPr>
          <p:cNvSpPr>
            <a:spLocks noGrp="1"/>
          </p:cNvSpPr>
          <p:nvPr>
            <p:ph type="ftr" sz="quarter" idx="4294967295"/>
          </p:nvPr>
        </p:nvSpPr>
        <p:spPr>
          <a:xfrm>
            <a:off x="490582" y="6491252"/>
            <a:ext cx="4114800" cy="365760"/>
          </a:xfrm>
        </p:spPr>
        <p:txBody>
          <a:bodyPr/>
          <a:lstStyle/>
          <a:p>
            <a:r>
              <a:rPr lang="en-US"/>
              <a:t>© 2020 Activision Publishing, Inc.</a:t>
            </a:r>
            <a:endParaRPr lang="en-US" dirty="0"/>
          </a:p>
        </p:txBody>
      </p:sp>
    </p:spTree>
    <p:extLst>
      <p:ext uri="{BB962C8B-B14F-4D97-AF65-F5344CB8AC3E}">
        <p14:creationId xmlns:p14="http://schemas.microsoft.com/office/powerpoint/2010/main" val="136888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Generic Baking Improvements</a:t>
            </a:r>
          </a:p>
        </p:txBody>
      </p:sp>
      <p:sp>
        <p:nvSpPr>
          <p:cNvPr id="12" name="Content Placeholder 11">
            <a:extLst>
              <a:ext uri="{FF2B5EF4-FFF2-40B4-BE49-F238E27FC236}">
                <a16:creationId xmlns:a16="http://schemas.microsoft.com/office/drawing/2014/main" id="{71B39094-55D6-4E47-93CF-41CC4CE171E1}"/>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pic>
        <p:nvPicPr>
          <p:cNvPr id="4" name="Picture 3">
            <a:extLst>
              <a:ext uri="{FF2B5EF4-FFF2-40B4-BE49-F238E27FC236}">
                <a16:creationId xmlns:a16="http://schemas.microsoft.com/office/drawing/2014/main" id="{867C3F6B-CA8F-4167-9B33-0B1E1B0578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6994" y="1378444"/>
            <a:ext cx="4114800" cy="2567670"/>
          </a:xfrm>
          <a:prstGeom prst="rect">
            <a:avLst/>
          </a:prstGeom>
        </p:spPr>
      </p:pic>
      <p:pic>
        <p:nvPicPr>
          <p:cNvPr id="5" name="Picture 4">
            <a:extLst>
              <a:ext uri="{FF2B5EF4-FFF2-40B4-BE49-F238E27FC236}">
                <a16:creationId xmlns:a16="http://schemas.microsoft.com/office/drawing/2014/main" id="{668B5C09-1E89-49E5-8284-4CA557563B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1595" y="3984258"/>
            <a:ext cx="4114800" cy="2567669"/>
          </a:xfrm>
          <a:prstGeom prst="rect">
            <a:avLst/>
          </a:prstGeom>
        </p:spPr>
      </p:pic>
      <p:pic>
        <p:nvPicPr>
          <p:cNvPr id="6" name="Picture 5">
            <a:extLst>
              <a:ext uri="{FF2B5EF4-FFF2-40B4-BE49-F238E27FC236}">
                <a16:creationId xmlns:a16="http://schemas.microsoft.com/office/drawing/2014/main" id="{B7749123-BC95-4584-945F-24DBECE543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1962" y="1999497"/>
            <a:ext cx="1480843" cy="1325563"/>
          </a:xfrm>
          <a:prstGeom prst="rect">
            <a:avLst/>
          </a:prstGeom>
        </p:spPr>
      </p:pic>
      <p:pic>
        <p:nvPicPr>
          <p:cNvPr id="7" name="Picture 6">
            <a:extLst>
              <a:ext uri="{FF2B5EF4-FFF2-40B4-BE49-F238E27FC236}">
                <a16:creationId xmlns:a16="http://schemas.microsoft.com/office/drawing/2014/main" id="{8732415A-D259-4C2D-BE5E-038F4AE98F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61477" y="4605152"/>
            <a:ext cx="1481328" cy="1325880"/>
          </a:xfrm>
          <a:prstGeom prst="rect">
            <a:avLst/>
          </a:prstGeom>
        </p:spPr>
      </p:pic>
      <p:sp>
        <p:nvSpPr>
          <p:cNvPr id="8" name="Rectangle 7">
            <a:extLst>
              <a:ext uri="{FF2B5EF4-FFF2-40B4-BE49-F238E27FC236}">
                <a16:creationId xmlns:a16="http://schemas.microsoft.com/office/drawing/2014/main" id="{8EC9565E-08FA-4D73-AB0E-9693658035FC}"/>
              </a:ext>
            </a:extLst>
          </p:cNvPr>
          <p:cNvSpPr/>
          <p:nvPr/>
        </p:nvSpPr>
        <p:spPr>
          <a:xfrm>
            <a:off x="0" y="2554701"/>
            <a:ext cx="4087419" cy="33654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9947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6A28-E3EA-48DA-8A85-545355F9CC80}"/>
              </a:ext>
            </a:extLst>
          </p:cNvPr>
          <p:cNvSpPr>
            <a:spLocks noGrp="1"/>
          </p:cNvSpPr>
          <p:nvPr>
            <p:ph type="title"/>
          </p:nvPr>
        </p:nvSpPr>
        <p:spPr/>
        <p:txBody>
          <a:bodyPr>
            <a:normAutofit fontScale="90000"/>
          </a:bodyPr>
          <a:lstStyle/>
          <a:p>
            <a:r>
              <a:rPr lang="en-US" dirty="0"/>
              <a:t>Workflow</a:t>
            </a:r>
          </a:p>
        </p:txBody>
      </p:sp>
      <p:sp>
        <p:nvSpPr>
          <p:cNvPr id="4" name="Content Placeholder 3">
            <a:extLst>
              <a:ext uri="{FF2B5EF4-FFF2-40B4-BE49-F238E27FC236}">
                <a16:creationId xmlns:a16="http://schemas.microsoft.com/office/drawing/2014/main" id="{BBE329B3-EE2A-40AA-9C70-9E5F8DD31504}"/>
              </a:ext>
            </a:extLst>
          </p:cNvPr>
          <p:cNvSpPr>
            <a:spLocks noGrp="1"/>
          </p:cNvSpPr>
          <p:nvPr>
            <p:ph idx="1"/>
          </p:nvPr>
        </p:nvSpPr>
        <p:spPr>
          <a:xfrm>
            <a:off x="447040" y="1828800"/>
            <a:ext cx="4741906" cy="4091354"/>
          </a:xfrm>
        </p:spPr>
        <p:txBody>
          <a:bodyPr/>
          <a:lstStyle/>
          <a:p>
            <a:r>
              <a:rPr lang="en-US" dirty="0"/>
              <a:t>Lights are tagged to be in a set</a:t>
            </a:r>
          </a:p>
          <a:p>
            <a:pPr lvl="1"/>
            <a:r>
              <a:rPr lang="en-US" dirty="0"/>
              <a:t>Often mix of bake only and run-time lights</a:t>
            </a:r>
          </a:p>
          <a:p>
            <a:pPr lvl="1"/>
            <a:r>
              <a:rPr lang="en-US" dirty="0"/>
              <a:t>Grouping reduces overhead, often controlled together (bank of lights)</a:t>
            </a:r>
          </a:p>
          <a:p>
            <a:r>
              <a:rPr lang="en-US" dirty="0"/>
              <a:t>Intensity set in the editor is “default”, average ratio of run-time light to editor light is “basis function” RGB</a:t>
            </a:r>
          </a:p>
          <a:p>
            <a:pPr lvl="1"/>
            <a:r>
              <a:rPr lang="en-US" dirty="0"/>
              <a:t>Lights can be removed from this average computation – </a:t>
            </a:r>
            <a:r>
              <a:rPr lang="en-US" dirty="0" err="1"/>
              <a:t>ie</a:t>
            </a:r>
            <a:r>
              <a:rPr lang="en-US" dirty="0"/>
              <a:t>: pull a buzzing light out, indirect won’t update from it</a:t>
            </a:r>
          </a:p>
        </p:txBody>
      </p:sp>
      <p:sp>
        <p:nvSpPr>
          <p:cNvPr id="3" name="Footer Placeholder 2">
            <a:extLst>
              <a:ext uri="{FF2B5EF4-FFF2-40B4-BE49-F238E27FC236}">
                <a16:creationId xmlns:a16="http://schemas.microsoft.com/office/drawing/2014/main" id="{58C01A07-68BE-4AE0-B0E7-DF303920AB09}"/>
              </a:ext>
            </a:extLst>
          </p:cNvPr>
          <p:cNvSpPr>
            <a:spLocks noGrp="1"/>
          </p:cNvSpPr>
          <p:nvPr>
            <p:ph type="ftr" sz="quarter" idx="11"/>
          </p:nvPr>
        </p:nvSpPr>
        <p:spPr/>
        <p:txBody>
          <a:bodyPr/>
          <a:lstStyle/>
          <a:p>
            <a:r>
              <a:rPr lang="en-US"/>
              <a:t>© 2020 Activision Publishing, Inc.</a:t>
            </a:r>
            <a:endParaRPr lang="en-US" dirty="0"/>
          </a:p>
        </p:txBody>
      </p:sp>
      <p:pic>
        <p:nvPicPr>
          <p:cNvPr id="6" name="Picture 5" descr="A room filled with furniture and a fire place&#10;&#10;Description automatically generated">
            <a:extLst>
              <a:ext uri="{FF2B5EF4-FFF2-40B4-BE49-F238E27FC236}">
                <a16:creationId xmlns:a16="http://schemas.microsoft.com/office/drawing/2014/main" id="{50E30CF2-71CB-41A3-B3C8-12384E8E77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1456" y="1674564"/>
            <a:ext cx="2743200" cy="3328736"/>
          </a:xfrm>
          <a:prstGeom prst="rect">
            <a:avLst/>
          </a:prstGeom>
        </p:spPr>
      </p:pic>
      <p:pic>
        <p:nvPicPr>
          <p:cNvPr id="8" name="Picture 7" descr="A bed in a dark room&#10;&#10;Description automatically generated">
            <a:extLst>
              <a:ext uri="{FF2B5EF4-FFF2-40B4-BE49-F238E27FC236}">
                <a16:creationId xmlns:a16="http://schemas.microsoft.com/office/drawing/2014/main" id="{A301CDB9-FBAF-4785-9769-132EBEC819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85243" y="1674174"/>
            <a:ext cx="2743200" cy="3329126"/>
          </a:xfrm>
          <a:prstGeom prst="rect">
            <a:avLst/>
          </a:prstGeom>
        </p:spPr>
      </p:pic>
      <p:sp>
        <p:nvSpPr>
          <p:cNvPr id="9" name="TextBox 8">
            <a:extLst>
              <a:ext uri="{FF2B5EF4-FFF2-40B4-BE49-F238E27FC236}">
                <a16:creationId xmlns:a16="http://schemas.microsoft.com/office/drawing/2014/main" id="{AA535F7B-6311-414D-B611-071F5F6E06AE}"/>
              </a:ext>
            </a:extLst>
          </p:cNvPr>
          <p:cNvSpPr txBox="1"/>
          <p:nvPr/>
        </p:nvSpPr>
        <p:spPr>
          <a:xfrm>
            <a:off x="6378526" y="5304478"/>
            <a:ext cx="1249060" cy="369332"/>
          </a:xfrm>
          <a:prstGeom prst="rect">
            <a:avLst/>
          </a:prstGeom>
          <a:noFill/>
        </p:spPr>
        <p:txBody>
          <a:bodyPr wrap="none" rtlCol="0">
            <a:spAutoFit/>
          </a:bodyPr>
          <a:lstStyle/>
          <a:p>
            <a:r>
              <a:rPr lang="en-US" dirty="0"/>
              <a:t>Bake Only</a:t>
            </a:r>
          </a:p>
        </p:txBody>
      </p:sp>
      <p:sp>
        <p:nvSpPr>
          <p:cNvPr id="10" name="TextBox 9">
            <a:extLst>
              <a:ext uri="{FF2B5EF4-FFF2-40B4-BE49-F238E27FC236}">
                <a16:creationId xmlns:a16="http://schemas.microsoft.com/office/drawing/2014/main" id="{AAE5ADD3-757B-4BBC-9CBF-DB4619F6D09D}"/>
              </a:ext>
            </a:extLst>
          </p:cNvPr>
          <p:cNvSpPr txBox="1"/>
          <p:nvPr/>
        </p:nvSpPr>
        <p:spPr>
          <a:xfrm>
            <a:off x="9652776" y="5304088"/>
            <a:ext cx="1608133" cy="369332"/>
          </a:xfrm>
          <a:prstGeom prst="rect">
            <a:avLst/>
          </a:prstGeom>
          <a:noFill/>
        </p:spPr>
        <p:txBody>
          <a:bodyPr wrap="none" rtlCol="0">
            <a:spAutoFit/>
          </a:bodyPr>
          <a:lstStyle/>
          <a:p>
            <a:r>
              <a:rPr lang="en-US" dirty="0"/>
              <a:t>In Game Only</a:t>
            </a:r>
          </a:p>
        </p:txBody>
      </p:sp>
    </p:spTree>
    <p:extLst>
      <p:ext uri="{BB962C8B-B14F-4D97-AF65-F5344CB8AC3E}">
        <p14:creationId xmlns:p14="http://schemas.microsoft.com/office/powerpoint/2010/main" val="4199738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edroom with a bed in a dark room&#10;&#10;Description automatically generated">
            <a:extLst>
              <a:ext uri="{FF2B5EF4-FFF2-40B4-BE49-F238E27FC236}">
                <a16:creationId xmlns:a16="http://schemas.microsoft.com/office/drawing/2014/main" id="{37EB361C-B4E0-413D-B2C7-5C5E3E7263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5242" y="1674174"/>
            <a:ext cx="2743200" cy="3329126"/>
          </a:xfrm>
          <a:prstGeom prst="rect">
            <a:avLst/>
          </a:prstGeom>
        </p:spPr>
      </p:pic>
      <p:sp>
        <p:nvSpPr>
          <p:cNvPr id="2" name="Title 1">
            <a:extLst>
              <a:ext uri="{FF2B5EF4-FFF2-40B4-BE49-F238E27FC236}">
                <a16:creationId xmlns:a16="http://schemas.microsoft.com/office/drawing/2014/main" id="{84D96A28-E3EA-48DA-8A85-545355F9CC80}"/>
              </a:ext>
            </a:extLst>
          </p:cNvPr>
          <p:cNvSpPr>
            <a:spLocks noGrp="1"/>
          </p:cNvSpPr>
          <p:nvPr>
            <p:ph type="title"/>
          </p:nvPr>
        </p:nvSpPr>
        <p:spPr/>
        <p:txBody>
          <a:bodyPr>
            <a:normAutofit fontScale="90000"/>
          </a:bodyPr>
          <a:lstStyle/>
          <a:p>
            <a:r>
              <a:rPr lang="en-US" dirty="0"/>
              <a:t>Workflow</a:t>
            </a:r>
          </a:p>
        </p:txBody>
      </p:sp>
      <p:sp>
        <p:nvSpPr>
          <p:cNvPr id="4" name="Content Placeholder 3">
            <a:extLst>
              <a:ext uri="{FF2B5EF4-FFF2-40B4-BE49-F238E27FC236}">
                <a16:creationId xmlns:a16="http://schemas.microsoft.com/office/drawing/2014/main" id="{BBE329B3-EE2A-40AA-9C70-9E5F8DD31504}"/>
              </a:ext>
            </a:extLst>
          </p:cNvPr>
          <p:cNvSpPr>
            <a:spLocks noGrp="1"/>
          </p:cNvSpPr>
          <p:nvPr>
            <p:ph idx="1"/>
          </p:nvPr>
        </p:nvSpPr>
        <p:spPr>
          <a:xfrm>
            <a:off x="447040" y="1828800"/>
            <a:ext cx="4741906" cy="4091354"/>
          </a:xfrm>
        </p:spPr>
        <p:txBody>
          <a:bodyPr/>
          <a:lstStyle/>
          <a:p>
            <a:r>
              <a:rPr lang="en-US" dirty="0"/>
              <a:t>Lights are tagged to be in a set</a:t>
            </a:r>
          </a:p>
          <a:p>
            <a:pPr lvl="1"/>
            <a:r>
              <a:rPr lang="en-US" dirty="0"/>
              <a:t>Often mix of bake only and run-time lights</a:t>
            </a:r>
          </a:p>
          <a:p>
            <a:pPr lvl="1"/>
            <a:r>
              <a:rPr lang="en-US" dirty="0"/>
              <a:t>Grouping reduces overhead, often controlled together (bank of lights)</a:t>
            </a:r>
          </a:p>
          <a:p>
            <a:r>
              <a:rPr lang="en-US" dirty="0"/>
              <a:t>Intensity set in the editor is “default”, average ratio of run-time light to editor light is “basis function” RGB</a:t>
            </a:r>
          </a:p>
          <a:p>
            <a:pPr lvl="1"/>
            <a:r>
              <a:rPr lang="en-US" dirty="0"/>
              <a:t>Lights can be removed from this average computation – </a:t>
            </a:r>
            <a:r>
              <a:rPr lang="en-US" dirty="0" err="1"/>
              <a:t>ie</a:t>
            </a:r>
            <a:r>
              <a:rPr lang="en-US" dirty="0"/>
              <a:t>: pull a buzzing light out, indirect won’t update from it</a:t>
            </a:r>
          </a:p>
        </p:txBody>
      </p:sp>
      <p:sp>
        <p:nvSpPr>
          <p:cNvPr id="3" name="Footer Placeholder 2">
            <a:extLst>
              <a:ext uri="{FF2B5EF4-FFF2-40B4-BE49-F238E27FC236}">
                <a16:creationId xmlns:a16="http://schemas.microsoft.com/office/drawing/2014/main" id="{58C01A07-68BE-4AE0-B0E7-DF303920AB09}"/>
              </a:ext>
            </a:extLst>
          </p:cNvPr>
          <p:cNvSpPr>
            <a:spLocks noGrp="1"/>
          </p:cNvSpPr>
          <p:nvPr>
            <p:ph type="ftr" sz="quarter" idx="11"/>
          </p:nvPr>
        </p:nvSpPr>
        <p:spPr/>
        <p:txBody>
          <a:bodyPr/>
          <a:lstStyle/>
          <a:p>
            <a:r>
              <a:rPr lang="en-US"/>
              <a:t>© 2020 Activision Publishing, Inc.</a:t>
            </a:r>
            <a:endParaRPr lang="en-US" dirty="0"/>
          </a:p>
        </p:txBody>
      </p:sp>
      <p:pic>
        <p:nvPicPr>
          <p:cNvPr id="6" name="Picture 5" descr="A room filled with furniture and a fire place&#10;&#10;Description automatically generated">
            <a:extLst>
              <a:ext uri="{FF2B5EF4-FFF2-40B4-BE49-F238E27FC236}">
                <a16:creationId xmlns:a16="http://schemas.microsoft.com/office/drawing/2014/main" id="{50E30CF2-71CB-41A3-B3C8-12384E8E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1456" y="1674564"/>
            <a:ext cx="2743200" cy="3328736"/>
          </a:xfrm>
          <a:prstGeom prst="rect">
            <a:avLst/>
          </a:prstGeom>
        </p:spPr>
      </p:pic>
      <p:sp>
        <p:nvSpPr>
          <p:cNvPr id="9" name="TextBox 8">
            <a:extLst>
              <a:ext uri="{FF2B5EF4-FFF2-40B4-BE49-F238E27FC236}">
                <a16:creationId xmlns:a16="http://schemas.microsoft.com/office/drawing/2014/main" id="{AA535F7B-6311-414D-B611-071F5F6E06AE}"/>
              </a:ext>
            </a:extLst>
          </p:cNvPr>
          <p:cNvSpPr txBox="1"/>
          <p:nvPr/>
        </p:nvSpPr>
        <p:spPr>
          <a:xfrm>
            <a:off x="6378526" y="5304478"/>
            <a:ext cx="1249060" cy="369332"/>
          </a:xfrm>
          <a:prstGeom prst="rect">
            <a:avLst/>
          </a:prstGeom>
          <a:noFill/>
        </p:spPr>
        <p:txBody>
          <a:bodyPr wrap="none" rtlCol="0">
            <a:spAutoFit/>
          </a:bodyPr>
          <a:lstStyle/>
          <a:p>
            <a:r>
              <a:rPr lang="en-US" dirty="0"/>
              <a:t>Bake Only</a:t>
            </a:r>
          </a:p>
        </p:txBody>
      </p:sp>
      <p:sp>
        <p:nvSpPr>
          <p:cNvPr id="10" name="TextBox 9">
            <a:extLst>
              <a:ext uri="{FF2B5EF4-FFF2-40B4-BE49-F238E27FC236}">
                <a16:creationId xmlns:a16="http://schemas.microsoft.com/office/drawing/2014/main" id="{AAE5ADD3-757B-4BBC-9CBF-DB4619F6D09D}"/>
              </a:ext>
            </a:extLst>
          </p:cNvPr>
          <p:cNvSpPr txBox="1"/>
          <p:nvPr/>
        </p:nvSpPr>
        <p:spPr>
          <a:xfrm>
            <a:off x="9424027" y="5298826"/>
            <a:ext cx="2065630" cy="369332"/>
          </a:xfrm>
          <a:prstGeom prst="rect">
            <a:avLst/>
          </a:prstGeom>
          <a:noFill/>
        </p:spPr>
        <p:txBody>
          <a:bodyPr wrap="none" rtlCol="0">
            <a:spAutoFit/>
          </a:bodyPr>
          <a:lstStyle/>
          <a:p>
            <a:r>
              <a:rPr lang="en-US" dirty="0"/>
              <a:t>Left Off Bake Only</a:t>
            </a:r>
          </a:p>
        </p:txBody>
      </p:sp>
    </p:spTree>
    <p:extLst>
      <p:ext uri="{BB962C8B-B14F-4D97-AF65-F5344CB8AC3E}">
        <p14:creationId xmlns:p14="http://schemas.microsoft.com/office/powerpoint/2010/main" val="39509485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C884-C84C-4A4A-86F3-71BA3FF0BABC}"/>
              </a:ext>
            </a:extLst>
          </p:cNvPr>
          <p:cNvSpPr>
            <a:spLocks noGrp="1"/>
          </p:cNvSpPr>
          <p:nvPr>
            <p:ph type="title"/>
          </p:nvPr>
        </p:nvSpPr>
        <p:spPr/>
        <p:txBody>
          <a:bodyPr>
            <a:normAutofit fontScale="90000"/>
          </a:bodyPr>
          <a:lstStyle/>
          <a:p>
            <a:r>
              <a:rPr lang="en-US" dirty="0"/>
              <a:t>Changes to Baking Code</a:t>
            </a:r>
          </a:p>
        </p:txBody>
      </p:sp>
      <p:sp>
        <p:nvSpPr>
          <p:cNvPr id="3" name="Content Placeholder 2">
            <a:extLst>
              <a:ext uri="{FF2B5EF4-FFF2-40B4-BE49-F238E27FC236}">
                <a16:creationId xmlns:a16="http://schemas.microsoft.com/office/drawing/2014/main" id="{3EEE5836-263D-4C27-BB55-6F4C3C1720BA}"/>
              </a:ext>
            </a:extLst>
          </p:cNvPr>
          <p:cNvSpPr>
            <a:spLocks noGrp="1"/>
          </p:cNvSpPr>
          <p:nvPr>
            <p:ph idx="1"/>
          </p:nvPr>
        </p:nvSpPr>
        <p:spPr>
          <a:xfrm>
            <a:off x="447039" y="1828800"/>
            <a:ext cx="10691014" cy="2897436"/>
          </a:xfrm>
        </p:spPr>
        <p:txBody>
          <a:bodyPr/>
          <a:lstStyle/>
          <a:p>
            <a:r>
              <a:rPr lang="en-US" dirty="0"/>
              <a:t>Iterate over </a:t>
            </a:r>
            <a:r>
              <a:rPr lang="en-US" dirty="0" err="1"/>
              <a:t>lightsets</a:t>
            </a:r>
            <a:endParaRPr lang="en-US" dirty="0"/>
          </a:p>
          <a:p>
            <a:pPr lvl="1"/>
            <a:r>
              <a:rPr lang="en-US" dirty="0"/>
              <a:t>Bake 2 “regular” bounces</a:t>
            </a:r>
          </a:p>
          <a:p>
            <a:pPr lvl="1"/>
            <a:r>
              <a:rPr lang="en-US" dirty="0"/>
              <a:t>Threshold indirect light in directly lit </a:t>
            </a:r>
            <a:r>
              <a:rPr lang="en-US" dirty="0" err="1"/>
              <a:t>texels</a:t>
            </a:r>
            <a:r>
              <a:rPr lang="en-US" dirty="0"/>
              <a:t> – determines cut-off intensity</a:t>
            </a:r>
          </a:p>
          <a:p>
            <a:pPr lvl="1"/>
            <a:r>
              <a:rPr lang="en-US" dirty="0"/>
              <a:t>Blur this mask (see [Seyb20] for details)</a:t>
            </a:r>
          </a:p>
          <a:p>
            <a:pPr lvl="1"/>
            <a:r>
              <a:rPr lang="en-US" dirty="0"/>
              <a:t>Only run final gather (most expensive part of bake) on non-zero mask</a:t>
            </a:r>
          </a:p>
          <a:p>
            <a:r>
              <a:rPr lang="en-US" dirty="0"/>
              <a:t>LG samples in volume of stored data</a:t>
            </a:r>
          </a:p>
          <a:p>
            <a:r>
              <a:rPr lang="en-US" dirty="0"/>
              <a:t>See </a:t>
            </a:r>
            <a:r>
              <a:rPr lang="en-US" dirty="0" err="1"/>
              <a:t>Darios</a:t>
            </a:r>
            <a:r>
              <a:rPr lang="en-US" dirty="0"/>
              <a:t> talk and the paper for sampling strategy for doors</a:t>
            </a:r>
          </a:p>
          <a:p>
            <a:endParaRPr lang="en-US" dirty="0"/>
          </a:p>
        </p:txBody>
      </p:sp>
      <p:sp>
        <p:nvSpPr>
          <p:cNvPr id="4" name="Footer Placeholder 3">
            <a:extLst>
              <a:ext uri="{FF2B5EF4-FFF2-40B4-BE49-F238E27FC236}">
                <a16:creationId xmlns:a16="http://schemas.microsoft.com/office/drawing/2014/main" id="{91B4AF71-BB35-4D9C-8FE0-75B17DA8EB75}"/>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A48ECE1F-FA29-429C-B926-DAD232F8735E}"/>
              </a:ext>
            </a:extLst>
          </p:cNvPr>
          <p:cNvPicPr>
            <a:picLocks noChangeAspect="1"/>
          </p:cNvPicPr>
          <p:nvPr/>
        </p:nvPicPr>
        <p:blipFill>
          <a:blip r:embed="rId3"/>
          <a:stretch>
            <a:fillRect/>
          </a:stretch>
        </p:blipFill>
        <p:spPr>
          <a:xfrm>
            <a:off x="266700" y="4385241"/>
            <a:ext cx="11658600" cy="1962150"/>
          </a:xfrm>
          <a:prstGeom prst="rect">
            <a:avLst/>
          </a:prstGeom>
        </p:spPr>
      </p:pic>
    </p:spTree>
    <p:extLst>
      <p:ext uri="{BB962C8B-B14F-4D97-AF65-F5344CB8AC3E}">
        <p14:creationId xmlns:p14="http://schemas.microsoft.com/office/powerpoint/2010/main" val="34199639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C884-C84C-4A4A-86F3-71BA3FF0BABC}"/>
              </a:ext>
            </a:extLst>
          </p:cNvPr>
          <p:cNvSpPr>
            <a:spLocks noGrp="1"/>
          </p:cNvSpPr>
          <p:nvPr>
            <p:ph type="title"/>
          </p:nvPr>
        </p:nvSpPr>
        <p:spPr/>
        <p:txBody>
          <a:bodyPr>
            <a:normAutofit fontScale="90000"/>
          </a:bodyPr>
          <a:lstStyle/>
          <a:p>
            <a:r>
              <a:rPr lang="en-US" dirty="0"/>
              <a:t>Changes to </a:t>
            </a:r>
            <a:r>
              <a:rPr lang="en-US"/>
              <a:t>Baking Code</a:t>
            </a:r>
            <a:endParaRPr lang="en-US" dirty="0"/>
          </a:p>
        </p:txBody>
      </p:sp>
      <p:sp>
        <p:nvSpPr>
          <p:cNvPr id="4" name="Footer Placeholder 3">
            <a:extLst>
              <a:ext uri="{FF2B5EF4-FFF2-40B4-BE49-F238E27FC236}">
                <a16:creationId xmlns:a16="http://schemas.microsoft.com/office/drawing/2014/main" id="{91B4AF71-BB35-4D9C-8FE0-75B17DA8EB75}"/>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A48ECE1F-FA29-429C-B926-DAD232F8735E}"/>
              </a:ext>
            </a:extLst>
          </p:cNvPr>
          <p:cNvPicPr>
            <a:picLocks noChangeAspect="1"/>
          </p:cNvPicPr>
          <p:nvPr/>
        </p:nvPicPr>
        <p:blipFill>
          <a:blip r:embed="rId3"/>
          <a:stretch>
            <a:fillRect/>
          </a:stretch>
        </p:blipFill>
        <p:spPr>
          <a:xfrm>
            <a:off x="266700" y="4385241"/>
            <a:ext cx="11658600" cy="1962150"/>
          </a:xfrm>
          <a:prstGeom prst="rect">
            <a:avLst/>
          </a:prstGeom>
        </p:spPr>
      </p:pic>
      <p:graphicFrame>
        <p:nvGraphicFramePr>
          <p:cNvPr id="7" name="Table 9">
            <a:extLst>
              <a:ext uri="{FF2B5EF4-FFF2-40B4-BE49-F238E27FC236}">
                <a16:creationId xmlns:a16="http://schemas.microsoft.com/office/drawing/2014/main" id="{49549BBC-63E4-442B-B3DD-A748179C10FE}"/>
              </a:ext>
            </a:extLst>
          </p:cNvPr>
          <p:cNvGraphicFramePr>
            <a:graphicFrameLocks noGrp="1"/>
          </p:cNvGraphicFramePr>
          <p:nvPr>
            <p:extLst>
              <p:ext uri="{D42A27DB-BD31-4B8C-83A1-F6EECF244321}">
                <p14:modId xmlns:p14="http://schemas.microsoft.com/office/powerpoint/2010/main" val="2083225943"/>
              </p:ext>
            </p:extLst>
          </p:nvPr>
        </p:nvGraphicFramePr>
        <p:xfrm>
          <a:off x="7755875" y="1755617"/>
          <a:ext cx="3775800" cy="2455577"/>
        </p:xfrm>
        <a:graphic>
          <a:graphicData uri="http://schemas.openxmlformats.org/drawingml/2006/table">
            <a:tbl>
              <a:tblPr firstRow="1" bandRow="1">
                <a:tableStyleId>{5C22544A-7EE6-4342-B048-85BDC9FD1C3A}</a:tableStyleId>
              </a:tblPr>
              <a:tblGrid>
                <a:gridCol w="1619479">
                  <a:extLst>
                    <a:ext uri="{9D8B030D-6E8A-4147-A177-3AD203B41FA5}">
                      <a16:colId xmlns:a16="http://schemas.microsoft.com/office/drawing/2014/main" val="557179492"/>
                    </a:ext>
                  </a:extLst>
                </a:gridCol>
                <a:gridCol w="1046603">
                  <a:extLst>
                    <a:ext uri="{9D8B030D-6E8A-4147-A177-3AD203B41FA5}">
                      <a16:colId xmlns:a16="http://schemas.microsoft.com/office/drawing/2014/main" val="4180629348"/>
                    </a:ext>
                  </a:extLst>
                </a:gridCol>
                <a:gridCol w="1109718">
                  <a:extLst>
                    <a:ext uri="{9D8B030D-6E8A-4147-A177-3AD203B41FA5}">
                      <a16:colId xmlns:a16="http://schemas.microsoft.com/office/drawing/2014/main" val="955787354"/>
                    </a:ext>
                  </a:extLst>
                </a:gridCol>
              </a:tblGrid>
              <a:tr h="610882">
                <a:tc>
                  <a:txBody>
                    <a:bodyPr/>
                    <a:lstStyle/>
                    <a:p>
                      <a:r>
                        <a:rPr lang="en-US" dirty="0"/>
                        <a:t># </a:t>
                      </a:r>
                      <a:r>
                        <a:rPr lang="en-US" dirty="0" err="1"/>
                        <a:t>sets+doors</a:t>
                      </a:r>
                      <a:endParaRPr lang="en-US" dirty="0"/>
                    </a:p>
                  </a:txBody>
                  <a:tcPr/>
                </a:tc>
                <a:tc>
                  <a:txBody>
                    <a:bodyPr/>
                    <a:lstStyle/>
                    <a:p>
                      <a:r>
                        <a:rPr lang="en-US" dirty="0"/>
                        <a:t>Fast</a:t>
                      </a:r>
                    </a:p>
                  </a:txBody>
                  <a:tcPr/>
                </a:tc>
                <a:tc>
                  <a:txBody>
                    <a:bodyPr/>
                    <a:lstStyle/>
                    <a:p>
                      <a:r>
                        <a:rPr lang="en-US" dirty="0"/>
                        <a:t>Ship</a:t>
                      </a:r>
                    </a:p>
                  </a:txBody>
                  <a:tcPr/>
                </a:tc>
                <a:extLst>
                  <a:ext uri="{0D108BD9-81ED-4DB2-BD59-A6C34878D82A}">
                    <a16:rowId xmlns:a16="http://schemas.microsoft.com/office/drawing/2014/main" val="782444791"/>
                  </a:ext>
                </a:extLst>
              </a:tr>
              <a:tr h="368939">
                <a:tc>
                  <a:txBody>
                    <a:bodyPr/>
                    <a:lstStyle/>
                    <a:p>
                      <a:r>
                        <a:rPr lang="en-US" dirty="0"/>
                        <a:t>132</a:t>
                      </a:r>
                    </a:p>
                  </a:txBody>
                  <a:tcPr/>
                </a:tc>
                <a:tc>
                  <a:txBody>
                    <a:bodyPr/>
                    <a:lstStyle/>
                    <a:p>
                      <a:r>
                        <a:rPr lang="en-US" dirty="0"/>
                        <a:t>3.3x</a:t>
                      </a:r>
                    </a:p>
                  </a:txBody>
                  <a:tcPr/>
                </a:tc>
                <a:tc>
                  <a:txBody>
                    <a:bodyPr/>
                    <a:lstStyle/>
                    <a:p>
                      <a:r>
                        <a:rPr lang="en-US" dirty="0"/>
                        <a:t>6.7x</a:t>
                      </a:r>
                    </a:p>
                  </a:txBody>
                  <a:tcPr/>
                </a:tc>
                <a:extLst>
                  <a:ext uri="{0D108BD9-81ED-4DB2-BD59-A6C34878D82A}">
                    <a16:rowId xmlns:a16="http://schemas.microsoft.com/office/drawing/2014/main" val="3086734056"/>
                  </a:ext>
                </a:extLst>
              </a:tr>
              <a:tr h="368939">
                <a:tc>
                  <a:txBody>
                    <a:bodyPr/>
                    <a:lstStyle/>
                    <a:p>
                      <a:r>
                        <a:rPr lang="en-US" dirty="0"/>
                        <a:t>61</a:t>
                      </a:r>
                    </a:p>
                  </a:txBody>
                  <a:tcPr/>
                </a:tc>
                <a:tc>
                  <a:txBody>
                    <a:bodyPr/>
                    <a:lstStyle/>
                    <a:p>
                      <a:r>
                        <a:rPr lang="en-US" dirty="0"/>
                        <a:t>2.1x</a:t>
                      </a:r>
                    </a:p>
                  </a:txBody>
                  <a:tcPr/>
                </a:tc>
                <a:tc>
                  <a:txBody>
                    <a:bodyPr/>
                    <a:lstStyle/>
                    <a:p>
                      <a:r>
                        <a:rPr lang="en-US" dirty="0"/>
                        <a:t>2.6x</a:t>
                      </a:r>
                    </a:p>
                  </a:txBody>
                  <a:tcPr/>
                </a:tc>
                <a:extLst>
                  <a:ext uri="{0D108BD9-81ED-4DB2-BD59-A6C34878D82A}">
                    <a16:rowId xmlns:a16="http://schemas.microsoft.com/office/drawing/2014/main" val="431728292"/>
                  </a:ext>
                </a:extLst>
              </a:tr>
              <a:tr h="368939">
                <a:tc>
                  <a:txBody>
                    <a:bodyPr/>
                    <a:lstStyle/>
                    <a:p>
                      <a:r>
                        <a:rPr lang="en-US" dirty="0"/>
                        <a:t>24+1</a:t>
                      </a:r>
                    </a:p>
                  </a:txBody>
                  <a:tcPr/>
                </a:tc>
                <a:tc>
                  <a:txBody>
                    <a:bodyPr/>
                    <a:lstStyle/>
                    <a:p>
                      <a:r>
                        <a:rPr lang="en-US" dirty="0"/>
                        <a:t>1.8x</a:t>
                      </a:r>
                    </a:p>
                  </a:txBody>
                  <a:tcPr/>
                </a:tc>
                <a:tc>
                  <a:txBody>
                    <a:bodyPr/>
                    <a:lstStyle/>
                    <a:p>
                      <a:r>
                        <a:rPr lang="en-US" dirty="0"/>
                        <a:t>2.4x</a:t>
                      </a:r>
                    </a:p>
                  </a:txBody>
                  <a:tcPr/>
                </a:tc>
                <a:extLst>
                  <a:ext uri="{0D108BD9-81ED-4DB2-BD59-A6C34878D82A}">
                    <a16:rowId xmlns:a16="http://schemas.microsoft.com/office/drawing/2014/main" val="2190708684"/>
                  </a:ext>
                </a:extLst>
              </a:tr>
              <a:tr h="368939">
                <a:tc>
                  <a:txBody>
                    <a:bodyPr/>
                    <a:lstStyle/>
                    <a:p>
                      <a:r>
                        <a:rPr lang="en-US" dirty="0"/>
                        <a:t>14+3</a:t>
                      </a:r>
                    </a:p>
                  </a:txBody>
                  <a:tcPr/>
                </a:tc>
                <a:tc>
                  <a:txBody>
                    <a:bodyPr/>
                    <a:lstStyle/>
                    <a:p>
                      <a:r>
                        <a:rPr lang="en-US" dirty="0"/>
                        <a:t>1.3x</a:t>
                      </a:r>
                    </a:p>
                  </a:txBody>
                  <a:tcPr/>
                </a:tc>
                <a:tc>
                  <a:txBody>
                    <a:bodyPr/>
                    <a:lstStyle/>
                    <a:p>
                      <a:r>
                        <a:rPr lang="en-US" dirty="0"/>
                        <a:t>1.9x</a:t>
                      </a:r>
                    </a:p>
                  </a:txBody>
                  <a:tcPr/>
                </a:tc>
                <a:extLst>
                  <a:ext uri="{0D108BD9-81ED-4DB2-BD59-A6C34878D82A}">
                    <a16:rowId xmlns:a16="http://schemas.microsoft.com/office/drawing/2014/main" val="3152583732"/>
                  </a:ext>
                </a:extLst>
              </a:tr>
              <a:tr h="368939">
                <a:tc>
                  <a:txBody>
                    <a:bodyPr/>
                    <a:lstStyle/>
                    <a:p>
                      <a:r>
                        <a:rPr lang="en-US" dirty="0"/>
                        <a:t>6</a:t>
                      </a:r>
                    </a:p>
                  </a:txBody>
                  <a:tcPr/>
                </a:tc>
                <a:tc>
                  <a:txBody>
                    <a:bodyPr/>
                    <a:lstStyle/>
                    <a:p>
                      <a:r>
                        <a:rPr lang="en-US" dirty="0"/>
                        <a:t>1.2x</a:t>
                      </a:r>
                    </a:p>
                  </a:txBody>
                  <a:tcPr/>
                </a:tc>
                <a:tc>
                  <a:txBody>
                    <a:bodyPr/>
                    <a:lstStyle/>
                    <a:p>
                      <a:r>
                        <a:rPr lang="en-US" dirty="0"/>
                        <a:t>1.2x</a:t>
                      </a:r>
                    </a:p>
                  </a:txBody>
                  <a:tcPr/>
                </a:tc>
                <a:extLst>
                  <a:ext uri="{0D108BD9-81ED-4DB2-BD59-A6C34878D82A}">
                    <a16:rowId xmlns:a16="http://schemas.microsoft.com/office/drawing/2014/main" val="2466966638"/>
                  </a:ext>
                </a:extLst>
              </a:tr>
            </a:tbl>
          </a:graphicData>
        </a:graphic>
      </p:graphicFrame>
      <p:sp>
        <p:nvSpPr>
          <p:cNvPr id="9" name="Content Placeholder 2">
            <a:extLst>
              <a:ext uri="{FF2B5EF4-FFF2-40B4-BE49-F238E27FC236}">
                <a16:creationId xmlns:a16="http://schemas.microsoft.com/office/drawing/2014/main" id="{E017858B-E801-4850-8A80-2D4190D157BB}"/>
              </a:ext>
            </a:extLst>
          </p:cNvPr>
          <p:cNvSpPr>
            <a:spLocks noGrp="1"/>
          </p:cNvSpPr>
          <p:nvPr>
            <p:ph idx="1"/>
          </p:nvPr>
        </p:nvSpPr>
        <p:spPr>
          <a:xfrm>
            <a:off x="447039" y="1828800"/>
            <a:ext cx="10691014" cy="2897436"/>
          </a:xfrm>
        </p:spPr>
        <p:txBody>
          <a:bodyPr/>
          <a:lstStyle/>
          <a:p>
            <a:r>
              <a:rPr lang="en-US" dirty="0"/>
              <a:t>Iterate over </a:t>
            </a:r>
            <a:r>
              <a:rPr lang="en-US" dirty="0" err="1"/>
              <a:t>lightsets</a:t>
            </a:r>
            <a:endParaRPr lang="en-US" dirty="0"/>
          </a:p>
          <a:p>
            <a:pPr lvl="1"/>
            <a:r>
              <a:rPr lang="en-US" dirty="0"/>
              <a:t>Bake 2 “regular” bounces</a:t>
            </a:r>
          </a:p>
          <a:p>
            <a:pPr lvl="1"/>
            <a:r>
              <a:rPr lang="en-US" dirty="0"/>
              <a:t>Threshold indirect light in directly lit </a:t>
            </a:r>
            <a:r>
              <a:rPr lang="en-US" dirty="0" err="1"/>
              <a:t>texels</a:t>
            </a:r>
            <a:r>
              <a:rPr lang="en-US" dirty="0"/>
              <a:t> – determines cut-off intensity</a:t>
            </a:r>
          </a:p>
          <a:p>
            <a:pPr lvl="1"/>
            <a:r>
              <a:rPr lang="en-US" dirty="0"/>
              <a:t>Blur this mask (see [Seyb20] for details)</a:t>
            </a:r>
          </a:p>
          <a:p>
            <a:pPr lvl="1"/>
            <a:r>
              <a:rPr lang="en-US" dirty="0"/>
              <a:t>Only run final gather (most expensive part of bake) on non-zero mask</a:t>
            </a:r>
          </a:p>
          <a:p>
            <a:r>
              <a:rPr lang="en-US" dirty="0"/>
              <a:t>LG samples in volume of stored data</a:t>
            </a:r>
          </a:p>
          <a:p>
            <a:r>
              <a:rPr lang="en-US" dirty="0"/>
              <a:t>See </a:t>
            </a:r>
            <a:r>
              <a:rPr lang="en-US" dirty="0" err="1"/>
              <a:t>Darios</a:t>
            </a:r>
            <a:r>
              <a:rPr lang="en-US" dirty="0"/>
              <a:t> talk and the paper for sampling strategy for doors</a:t>
            </a:r>
          </a:p>
          <a:p>
            <a:endParaRPr lang="en-US" dirty="0"/>
          </a:p>
        </p:txBody>
      </p:sp>
    </p:spTree>
    <p:extLst>
      <p:ext uri="{BB962C8B-B14F-4D97-AF65-F5344CB8AC3E}">
        <p14:creationId xmlns:p14="http://schemas.microsoft.com/office/powerpoint/2010/main" val="32075730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C228-819A-4B04-8C36-959155ADAAB2}"/>
              </a:ext>
            </a:extLst>
          </p:cNvPr>
          <p:cNvSpPr>
            <a:spLocks noGrp="1"/>
          </p:cNvSpPr>
          <p:nvPr>
            <p:ph type="title"/>
          </p:nvPr>
        </p:nvSpPr>
        <p:spPr/>
        <p:txBody>
          <a:bodyPr>
            <a:normAutofit fontScale="90000"/>
          </a:bodyPr>
          <a:lstStyle/>
          <a:p>
            <a:r>
              <a:rPr lang="en-US" dirty="0"/>
              <a:t>How to Encode Data?</a:t>
            </a:r>
          </a:p>
        </p:txBody>
      </p:sp>
      <p:sp>
        <p:nvSpPr>
          <p:cNvPr id="3" name="Content Placeholder 2">
            <a:extLst>
              <a:ext uri="{FF2B5EF4-FFF2-40B4-BE49-F238E27FC236}">
                <a16:creationId xmlns:a16="http://schemas.microsoft.com/office/drawing/2014/main" id="{D379799F-1CB2-4C4C-9F3C-880B75B2D169}"/>
              </a:ext>
            </a:extLst>
          </p:cNvPr>
          <p:cNvSpPr>
            <a:spLocks noGrp="1"/>
          </p:cNvSpPr>
          <p:nvPr>
            <p:ph idx="1"/>
          </p:nvPr>
        </p:nvSpPr>
        <p:spPr>
          <a:xfrm>
            <a:off x="447039" y="1828800"/>
            <a:ext cx="4751978" cy="4091354"/>
          </a:xfrm>
        </p:spPr>
        <p:txBody>
          <a:bodyPr/>
          <a:lstStyle/>
          <a:p>
            <a:r>
              <a:rPr lang="en-US" dirty="0"/>
              <a:t>LG and LGV are simple</a:t>
            </a:r>
          </a:p>
          <a:p>
            <a:pPr lvl="1"/>
            <a:r>
              <a:rPr lang="en-US" dirty="0"/>
              <a:t>SH Encoding only used for this at first</a:t>
            </a:r>
          </a:p>
          <a:p>
            <a:r>
              <a:rPr lang="en-US" dirty="0"/>
              <a:t>LM was more challenging</a:t>
            </a:r>
          </a:p>
          <a:p>
            <a:pPr lvl="1"/>
            <a:r>
              <a:rPr lang="en-US" dirty="0"/>
              <a:t>Read modify write resource issues</a:t>
            </a:r>
          </a:p>
          <a:p>
            <a:pPr lvl="1"/>
            <a:r>
              <a:rPr lang="en-US" dirty="0"/>
              <a:t> Bulk of the data</a:t>
            </a:r>
          </a:p>
          <a:p>
            <a:r>
              <a:rPr lang="en-US" dirty="0"/>
              <a:t>New LM format was initially only for DLS</a:t>
            </a:r>
          </a:p>
          <a:p>
            <a:pPr lvl="1"/>
            <a:r>
              <a:rPr lang="en-US" dirty="0"/>
              <a:t>Texel size half of LM at the time</a:t>
            </a:r>
          </a:p>
          <a:p>
            <a:pPr lvl="1"/>
            <a:r>
              <a:rPr lang="en-US" dirty="0"/>
              <a:t>Started by looking at how to add AHD lobes</a:t>
            </a:r>
          </a:p>
        </p:txBody>
      </p:sp>
      <p:sp>
        <p:nvSpPr>
          <p:cNvPr id="4" name="Footer Placeholder 3">
            <a:extLst>
              <a:ext uri="{FF2B5EF4-FFF2-40B4-BE49-F238E27FC236}">
                <a16:creationId xmlns:a16="http://schemas.microsoft.com/office/drawing/2014/main" id="{4A1A5680-973E-4074-B0F9-3D695664CA85}"/>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554652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3336-6240-4E6D-94B1-8973A1C0227D}"/>
              </a:ext>
            </a:extLst>
          </p:cNvPr>
          <p:cNvSpPr>
            <a:spLocks noGrp="1"/>
          </p:cNvSpPr>
          <p:nvPr>
            <p:ph type="title"/>
          </p:nvPr>
        </p:nvSpPr>
        <p:spPr/>
        <p:txBody>
          <a:bodyPr>
            <a:normAutofit fontScale="90000"/>
          </a:bodyPr>
          <a:lstStyle/>
          <a:p>
            <a:r>
              <a:rPr lang="en-US" dirty="0"/>
              <a:t>Obvious Choices</a:t>
            </a:r>
          </a:p>
        </p:txBody>
      </p:sp>
      <p:sp>
        <p:nvSpPr>
          <p:cNvPr id="3" name="Content Placeholder 2">
            <a:extLst>
              <a:ext uri="{FF2B5EF4-FFF2-40B4-BE49-F238E27FC236}">
                <a16:creationId xmlns:a16="http://schemas.microsoft.com/office/drawing/2014/main" id="{CE4FB29B-EAA3-4108-99A0-CFE90E62CBCF}"/>
              </a:ext>
            </a:extLst>
          </p:cNvPr>
          <p:cNvSpPr>
            <a:spLocks noGrp="1"/>
          </p:cNvSpPr>
          <p:nvPr>
            <p:ph idx="1"/>
          </p:nvPr>
        </p:nvSpPr>
        <p:spPr>
          <a:xfrm>
            <a:off x="447041" y="1828800"/>
            <a:ext cx="5149528" cy="4091354"/>
          </a:xfrm>
        </p:spPr>
        <p:txBody>
          <a:bodyPr/>
          <a:lstStyle/>
          <a:p>
            <a:r>
              <a:rPr lang="en-US" dirty="0"/>
              <a:t>Store data per </a:t>
            </a:r>
            <a:r>
              <a:rPr lang="en-US" dirty="0" err="1"/>
              <a:t>lightset</a:t>
            </a:r>
            <a:r>
              <a:rPr lang="en-US" dirty="0"/>
              <a:t>, blend as they change</a:t>
            </a:r>
          </a:p>
          <a:p>
            <a:pPr lvl="1"/>
            <a:r>
              <a:rPr lang="en-US" dirty="0"/>
              <a:t>Location in LM is half the memory of lighting data, redundantly storing is very expensive</a:t>
            </a:r>
          </a:p>
          <a:p>
            <a:pPr lvl="1"/>
            <a:r>
              <a:rPr lang="en-US" dirty="0"/>
              <a:t>RW resources have issues, extra bandwidth (old-school vs. modern deferred rendering)</a:t>
            </a:r>
          </a:p>
          <a:p>
            <a:pPr lvl="1"/>
            <a:r>
              <a:rPr lang="en-US" dirty="0"/>
              <a:t>Blend is non-linear, need code to do properly</a:t>
            </a:r>
          </a:p>
          <a:p>
            <a:pPr lvl="1"/>
            <a:r>
              <a:rPr lang="en-US" dirty="0"/>
              <a:t>Easy to disable </a:t>
            </a:r>
            <a:r>
              <a:rPr lang="en-US" dirty="0" err="1"/>
              <a:t>lightsets</a:t>
            </a:r>
            <a:r>
              <a:rPr lang="en-US" dirty="0"/>
              <a:t>, shaders would be simple</a:t>
            </a:r>
          </a:p>
          <a:p>
            <a:r>
              <a:rPr lang="en-US" dirty="0"/>
              <a:t>“Matrix Palette Skinning”</a:t>
            </a:r>
          </a:p>
          <a:p>
            <a:pPr lvl="1"/>
            <a:r>
              <a:rPr lang="en-US" dirty="0"/>
              <a:t>No RW, store # blends, bf index per </a:t>
            </a:r>
            <a:r>
              <a:rPr lang="en-US" dirty="0" err="1"/>
              <a:t>texel</a:t>
            </a:r>
            <a:endParaRPr lang="en-US" dirty="0"/>
          </a:p>
          <a:p>
            <a:pPr lvl="1"/>
            <a:r>
              <a:rPr lang="en-US" dirty="0"/>
              <a:t>How to get start address? Fixed size?</a:t>
            </a:r>
          </a:p>
          <a:p>
            <a:pPr lvl="1"/>
            <a:r>
              <a:rPr lang="en-US" dirty="0"/>
              <a:t>Not GPU friendly – caches or SIMD</a:t>
            </a:r>
          </a:p>
          <a:p>
            <a:pPr lvl="1"/>
            <a:r>
              <a:rPr lang="en-US" dirty="0"/>
              <a:t>Hard to “skip work” if a </a:t>
            </a:r>
            <a:r>
              <a:rPr lang="en-US" dirty="0" err="1"/>
              <a:t>lightset</a:t>
            </a:r>
            <a:r>
              <a:rPr lang="en-US" dirty="0"/>
              <a:t> is off or not changing</a:t>
            </a:r>
          </a:p>
        </p:txBody>
      </p:sp>
      <p:sp>
        <p:nvSpPr>
          <p:cNvPr id="4" name="Footer Placeholder 3">
            <a:extLst>
              <a:ext uri="{FF2B5EF4-FFF2-40B4-BE49-F238E27FC236}">
                <a16:creationId xmlns:a16="http://schemas.microsoft.com/office/drawing/2014/main" id="{AA93C3DA-B09E-4319-8B7B-9F51777F8B28}"/>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94FE39E6-E536-4F3C-8A03-D26FD497875A}"/>
              </a:ext>
            </a:extLst>
          </p:cNvPr>
          <p:cNvSpPr/>
          <p:nvPr/>
        </p:nvSpPr>
        <p:spPr>
          <a:xfrm>
            <a:off x="6501759" y="3091677"/>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27,12</a:t>
            </a:r>
          </a:p>
        </p:txBody>
      </p:sp>
      <p:sp>
        <p:nvSpPr>
          <p:cNvPr id="6" name="Rectangle 5">
            <a:extLst>
              <a:ext uri="{FF2B5EF4-FFF2-40B4-BE49-F238E27FC236}">
                <a16:creationId xmlns:a16="http://schemas.microsoft.com/office/drawing/2014/main" id="{29A33269-8EAC-4190-AE42-E8D4F726D71B}"/>
              </a:ext>
            </a:extLst>
          </p:cNvPr>
          <p:cNvSpPr/>
          <p:nvPr/>
        </p:nvSpPr>
        <p:spPr>
          <a:xfrm>
            <a:off x="7717085" y="1481935"/>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x.y</a:t>
            </a:r>
            <a:endParaRPr lang="en-US" sz="1400" dirty="0">
              <a:solidFill>
                <a:schemeClr val="tx1"/>
              </a:solidFill>
            </a:endParaRPr>
          </a:p>
        </p:txBody>
      </p:sp>
      <p:sp>
        <p:nvSpPr>
          <p:cNvPr id="7" name="TextBox 6">
            <a:extLst>
              <a:ext uri="{FF2B5EF4-FFF2-40B4-BE49-F238E27FC236}">
                <a16:creationId xmlns:a16="http://schemas.microsoft.com/office/drawing/2014/main" id="{849EAEE4-AFEB-4FDA-AB1B-A8A19DCAC02E}"/>
              </a:ext>
            </a:extLst>
          </p:cNvPr>
          <p:cNvSpPr txBox="1"/>
          <p:nvPr/>
        </p:nvSpPr>
        <p:spPr>
          <a:xfrm>
            <a:off x="5837582" y="1487610"/>
            <a:ext cx="1967333" cy="369332"/>
          </a:xfrm>
          <a:prstGeom prst="rect">
            <a:avLst/>
          </a:prstGeom>
          <a:noFill/>
        </p:spPr>
        <p:txBody>
          <a:bodyPr wrap="none" rtlCol="0">
            <a:spAutoFit/>
          </a:bodyPr>
          <a:lstStyle/>
          <a:p>
            <a:r>
              <a:rPr lang="en-US" dirty="0"/>
              <a:t>Texel Address 2B</a:t>
            </a:r>
          </a:p>
        </p:txBody>
      </p:sp>
      <p:sp>
        <p:nvSpPr>
          <p:cNvPr id="8" name="Rectangle 7">
            <a:extLst>
              <a:ext uri="{FF2B5EF4-FFF2-40B4-BE49-F238E27FC236}">
                <a16:creationId xmlns:a16="http://schemas.microsoft.com/office/drawing/2014/main" id="{C7E5CE29-3151-4372-9135-B3CB3060B226}"/>
              </a:ext>
            </a:extLst>
          </p:cNvPr>
          <p:cNvSpPr/>
          <p:nvPr/>
        </p:nvSpPr>
        <p:spPr>
          <a:xfrm>
            <a:off x="7717085" y="202475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0" name="TextBox 9">
            <a:extLst>
              <a:ext uri="{FF2B5EF4-FFF2-40B4-BE49-F238E27FC236}">
                <a16:creationId xmlns:a16="http://schemas.microsoft.com/office/drawing/2014/main" id="{3C2C9E2F-CD71-4E2E-ADC1-14D2DB97BE13}"/>
              </a:ext>
            </a:extLst>
          </p:cNvPr>
          <p:cNvSpPr txBox="1"/>
          <p:nvPr/>
        </p:nvSpPr>
        <p:spPr>
          <a:xfrm>
            <a:off x="6288489" y="2076361"/>
            <a:ext cx="1454244" cy="369332"/>
          </a:xfrm>
          <a:prstGeom prst="rect">
            <a:avLst/>
          </a:prstGeom>
          <a:noFill/>
        </p:spPr>
        <p:txBody>
          <a:bodyPr wrap="none" rtlCol="0">
            <a:spAutoFit/>
          </a:bodyPr>
          <a:lstStyle/>
          <a:p>
            <a:r>
              <a:rPr lang="en-US" dirty="0"/>
              <a:t>BF Index 1B</a:t>
            </a:r>
          </a:p>
        </p:txBody>
      </p:sp>
      <p:sp>
        <p:nvSpPr>
          <p:cNvPr id="11" name="Rectangle 10">
            <a:extLst>
              <a:ext uri="{FF2B5EF4-FFF2-40B4-BE49-F238E27FC236}">
                <a16:creationId xmlns:a16="http://schemas.microsoft.com/office/drawing/2014/main" id="{15503D23-AFFC-4110-9A92-118AC1D02A17}"/>
              </a:ext>
            </a:extLst>
          </p:cNvPr>
          <p:cNvSpPr/>
          <p:nvPr/>
        </p:nvSpPr>
        <p:spPr>
          <a:xfrm>
            <a:off x="10157090" y="1481935"/>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TextBox 12">
            <a:extLst>
              <a:ext uri="{FF2B5EF4-FFF2-40B4-BE49-F238E27FC236}">
                <a16:creationId xmlns:a16="http://schemas.microsoft.com/office/drawing/2014/main" id="{64933F4E-05B3-4A48-B98F-6442720C734E}"/>
              </a:ext>
            </a:extLst>
          </p:cNvPr>
          <p:cNvSpPr txBox="1"/>
          <p:nvPr/>
        </p:nvSpPr>
        <p:spPr>
          <a:xfrm>
            <a:off x="8525533" y="1546870"/>
            <a:ext cx="1338828" cy="369332"/>
          </a:xfrm>
          <a:prstGeom prst="rect">
            <a:avLst/>
          </a:prstGeom>
          <a:noFill/>
        </p:spPr>
        <p:txBody>
          <a:bodyPr wrap="none" rtlCol="0">
            <a:spAutoFit/>
          </a:bodyPr>
          <a:lstStyle/>
          <a:p>
            <a:r>
              <a:rPr lang="en-US" dirty="0"/>
              <a:t>Lighting 8B</a:t>
            </a:r>
          </a:p>
        </p:txBody>
      </p:sp>
      <p:sp>
        <p:nvSpPr>
          <p:cNvPr id="14" name="TextBox 13">
            <a:extLst>
              <a:ext uri="{FF2B5EF4-FFF2-40B4-BE49-F238E27FC236}">
                <a16:creationId xmlns:a16="http://schemas.microsoft.com/office/drawing/2014/main" id="{BBAEAB1C-EBF0-4490-ACEF-E6005C4D8F12}"/>
              </a:ext>
            </a:extLst>
          </p:cNvPr>
          <p:cNvSpPr txBox="1"/>
          <p:nvPr/>
        </p:nvSpPr>
        <p:spPr>
          <a:xfrm>
            <a:off x="8525533" y="2076361"/>
            <a:ext cx="1313180" cy="369332"/>
          </a:xfrm>
          <a:prstGeom prst="rect">
            <a:avLst/>
          </a:prstGeom>
          <a:noFill/>
        </p:spPr>
        <p:txBody>
          <a:bodyPr wrap="none" rtlCol="0">
            <a:spAutoFit/>
          </a:bodyPr>
          <a:lstStyle/>
          <a:p>
            <a:r>
              <a:rPr lang="en-US" dirty="0"/>
              <a:t># Blend 1B</a:t>
            </a:r>
          </a:p>
        </p:txBody>
      </p:sp>
      <p:sp>
        <p:nvSpPr>
          <p:cNvPr id="15" name="Rectangle 14">
            <a:extLst>
              <a:ext uri="{FF2B5EF4-FFF2-40B4-BE49-F238E27FC236}">
                <a16:creationId xmlns:a16="http://schemas.microsoft.com/office/drawing/2014/main" id="{80AB7460-3E69-4D7A-B01D-F99239FC6951}"/>
              </a:ext>
            </a:extLst>
          </p:cNvPr>
          <p:cNvSpPr/>
          <p:nvPr/>
        </p:nvSpPr>
        <p:spPr>
          <a:xfrm>
            <a:off x="10157090" y="2011426"/>
            <a:ext cx="638978" cy="4992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6" name="Rectangle 15">
            <a:extLst>
              <a:ext uri="{FF2B5EF4-FFF2-40B4-BE49-F238E27FC236}">
                <a16:creationId xmlns:a16="http://schemas.microsoft.com/office/drawing/2014/main" id="{44C57591-DE6E-4E14-819F-47DB4CAABFE3}"/>
              </a:ext>
            </a:extLst>
          </p:cNvPr>
          <p:cNvSpPr/>
          <p:nvPr/>
        </p:nvSpPr>
        <p:spPr>
          <a:xfrm>
            <a:off x="6499922" y="3739840"/>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28,12</a:t>
            </a:r>
          </a:p>
        </p:txBody>
      </p:sp>
      <p:sp>
        <p:nvSpPr>
          <p:cNvPr id="17" name="Rectangle 16">
            <a:extLst>
              <a:ext uri="{FF2B5EF4-FFF2-40B4-BE49-F238E27FC236}">
                <a16:creationId xmlns:a16="http://schemas.microsoft.com/office/drawing/2014/main" id="{D18B6A20-93B8-441A-B590-BD9C798B8878}"/>
              </a:ext>
            </a:extLst>
          </p:cNvPr>
          <p:cNvSpPr/>
          <p:nvPr/>
        </p:nvSpPr>
        <p:spPr>
          <a:xfrm>
            <a:off x="6499921" y="4345762"/>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29,12</a:t>
            </a:r>
          </a:p>
        </p:txBody>
      </p:sp>
      <p:sp>
        <p:nvSpPr>
          <p:cNvPr id="18" name="Rectangle 17">
            <a:extLst>
              <a:ext uri="{FF2B5EF4-FFF2-40B4-BE49-F238E27FC236}">
                <a16:creationId xmlns:a16="http://schemas.microsoft.com/office/drawing/2014/main" id="{ECD0E667-CE2B-4B8B-957F-EEBA62744AF6}"/>
              </a:ext>
            </a:extLst>
          </p:cNvPr>
          <p:cNvSpPr/>
          <p:nvPr/>
        </p:nvSpPr>
        <p:spPr>
          <a:xfrm>
            <a:off x="6498084" y="4993925"/>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31,13</a:t>
            </a:r>
          </a:p>
        </p:txBody>
      </p:sp>
      <p:sp>
        <p:nvSpPr>
          <p:cNvPr id="19" name="Rectangle 18">
            <a:extLst>
              <a:ext uri="{FF2B5EF4-FFF2-40B4-BE49-F238E27FC236}">
                <a16:creationId xmlns:a16="http://schemas.microsoft.com/office/drawing/2014/main" id="{0339D49C-3CAB-4426-B8AA-C2FD7F10E805}"/>
              </a:ext>
            </a:extLst>
          </p:cNvPr>
          <p:cNvSpPr/>
          <p:nvPr/>
        </p:nvSpPr>
        <p:spPr>
          <a:xfrm>
            <a:off x="7237851" y="3101961"/>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 name="Rectangle 19">
            <a:extLst>
              <a:ext uri="{FF2B5EF4-FFF2-40B4-BE49-F238E27FC236}">
                <a16:creationId xmlns:a16="http://schemas.microsoft.com/office/drawing/2014/main" id="{80F7B648-A6DF-4919-8C3F-DCAFB9B89ED0}"/>
              </a:ext>
            </a:extLst>
          </p:cNvPr>
          <p:cNvSpPr/>
          <p:nvPr/>
        </p:nvSpPr>
        <p:spPr>
          <a:xfrm>
            <a:off x="7237851" y="3758229"/>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a:extLst>
              <a:ext uri="{FF2B5EF4-FFF2-40B4-BE49-F238E27FC236}">
                <a16:creationId xmlns:a16="http://schemas.microsoft.com/office/drawing/2014/main" id="{1FA5604B-C55D-41C8-BEBE-CAAF9738C447}"/>
              </a:ext>
            </a:extLst>
          </p:cNvPr>
          <p:cNvSpPr/>
          <p:nvPr/>
        </p:nvSpPr>
        <p:spPr>
          <a:xfrm>
            <a:off x="7237851" y="434576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 name="Rectangle 21">
            <a:extLst>
              <a:ext uri="{FF2B5EF4-FFF2-40B4-BE49-F238E27FC236}">
                <a16:creationId xmlns:a16="http://schemas.microsoft.com/office/drawing/2014/main" id="{13DD409E-8295-4162-81D4-DCFF966A2162}"/>
              </a:ext>
            </a:extLst>
          </p:cNvPr>
          <p:cNvSpPr/>
          <p:nvPr/>
        </p:nvSpPr>
        <p:spPr>
          <a:xfrm>
            <a:off x="7237316" y="4993925"/>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a:extLst>
              <a:ext uri="{FF2B5EF4-FFF2-40B4-BE49-F238E27FC236}">
                <a16:creationId xmlns:a16="http://schemas.microsoft.com/office/drawing/2014/main" id="{3156BC18-EF33-43FA-8EFF-E63177528168}"/>
              </a:ext>
            </a:extLst>
          </p:cNvPr>
          <p:cNvSpPr/>
          <p:nvPr/>
        </p:nvSpPr>
        <p:spPr>
          <a:xfrm>
            <a:off x="8512147" y="3093698"/>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27,12</a:t>
            </a:r>
          </a:p>
        </p:txBody>
      </p:sp>
      <p:sp>
        <p:nvSpPr>
          <p:cNvPr id="24" name="Rectangle 23">
            <a:extLst>
              <a:ext uri="{FF2B5EF4-FFF2-40B4-BE49-F238E27FC236}">
                <a16:creationId xmlns:a16="http://schemas.microsoft.com/office/drawing/2014/main" id="{C7F3114A-D89A-4C9A-81E2-677756AE6FC9}"/>
              </a:ext>
            </a:extLst>
          </p:cNvPr>
          <p:cNvSpPr/>
          <p:nvPr/>
        </p:nvSpPr>
        <p:spPr>
          <a:xfrm>
            <a:off x="8510310" y="3741861"/>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28,12</a:t>
            </a:r>
          </a:p>
        </p:txBody>
      </p:sp>
      <p:sp>
        <p:nvSpPr>
          <p:cNvPr id="25" name="Rectangle 24">
            <a:extLst>
              <a:ext uri="{FF2B5EF4-FFF2-40B4-BE49-F238E27FC236}">
                <a16:creationId xmlns:a16="http://schemas.microsoft.com/office/drawing/2014/main" id="{CEA0C867-63A8-4271-86BE-3076E636BB9D}"/>
              </a:ext>
            </a:extLst>
          </p:cNvPr>
          <p:cNvSpPr/>
          <p:nvPr/>
        </p:nvSpPr>
        <p:spPr>
          <a:xfrm>
            <a:off x="8510309" y="4347783"/>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30,13</a:t>
            </a:r>
          </a:p>
        </p:txBody>
      </p:sp>
      <p:sp>
        <p:nvSpPr>
          <p:cNvPr id="26" name="Rectangle 25">
            <a:extLst>
              <a:ext uri="{FF2B5EF4-FFF2-40B4-BE49-F238E27FC236}">
                <a16:creationId xmlns:a16="http://schemas.microsoft.com/office/drawing/2014/main" id="{78E16D8F-4AFA-4EAD-96B6-F18236DCBF58}"/>
              </a:ext>
            </a:extLst>
          </p:cNvPr>
          <p:cNvSpPr/>
          <p:nvPr/>
        </p:nvSpPr>
        <p:spPr>
          <a:xfrm>
            <a:off x="8508472" y="4995946"/>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31,13</a:t>
            </a:r>
          </a:p>
        </p:txBody>
      </p:sp>
      <p:sp>
        <p:nvSpPr>
          <p:cNvPr id="27" name="Rectangle 26">
            <a:extLst>
              <a:ext uri="{FF2B5EF4-FFF2-40B4-BE49-F238E27FC236}">
                <a16:creationId xmlns:a16="http://schemas.microsoft.com/office/drawing/2014/main" id="{4216F568-AF82-4638-97F9-88C58B8E0DCB}"/>
              </a:ext>
            </a:extLst>
          </p:cNvPr>
          <p:cNvSpPr/>
          <p:nvPr/>
        </p:nvSpPr>
        <p:spPr>
          <a:xfrm>
            <a:off x="9248239" y="310398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68AF0FF-108D-42D0-802E-C2A3479D5B39}"/>
              </a:ext>
            </a:extLst>
          </p:cNvPr>
          <p:cNvSpPr/>
          <p:nvPr/>
        </p:nvSpPr>
        <p:spPr>
          <a:xfrm>
            <a:off x="9248239" y="376025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Rectangle 28">
            <a:extLst>
              <a:ext uri="{FF2B5EF4-FFF2-40B4-BE49-F238E27FC236}">
                <a16:creationId xmlns:a16="http://schemas.microsoft.com/office/drawing/2014/main" id="{AAAA2C39-5B9B-465D-A8A3-6B165A54257F}"/>
              </a:ext>
            </a:extLst>
          </p:cNvPr>
          <p:cNvSpPr/>
          <p:nvPr/>
        </p:nvSpPr>
        <p:spPr>
          <a:xfrm>
            <a:off x="9248239" y="4347783"/>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 name="Rectangle 29">
            <a:extLst>
              <a:ext uri="{FF2B5EF4-FFF2-40B4-BE49-F238E27FC236}">
                <a16:creationId xmlns:a16="http://schemas.microsoft.com/office/drawing/2014/main" id="{18BB4C0F-998D-4171-8A49-6A39978D5448}"/>
              </a:ext>
            </a:extLst>
          </p:cNvPr>
          <p:cNvSpPr/>
          <p:nvPr/>
        </p:nvSpPr>
        <p:spPr>
          <a:xfrm>
            <a:off x="9247704" y="4995946"/>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Rectangle 30">
            <a:extLst>
              <a:ext uri="{FF2B5EF4-FFF2-40B4-BE49-F238E27FC236}">
                <a16:creationId xmlns:a16="http://schemas.microsoft.com/office/drawing/2014/main" id="{9784A799-6F5C-4FA6-BE0A-3A42FD111170}"/>
              </a:ext>
            </a:extLst>
          </p:cNvPr>
          <p:cNvSpPr/>
          <p:nvPr/>
        </p:nvSpPr>
        <p:spPr>
          <a:xfrm>
            <a:off x="6232657" y="2986978"/>
            <a:ext cx="1842707" cy="31273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07679CC-9EC3-4309-897E-05CFCFA183AF}"/>
              </a:ext>
            </a:extLst>
          </p:cNvPr>
          <p:cNvSpPr/>
          <p:nvPr/>
        </p:nvSpPr>
        <p:spPr>
          <a:xfrm>
            <a:off x="8273593" y="2986978"/>
            <a:ext cx="1842707" cy="31273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B3D726F-11F0-4BA2-A557-D03C9690EFAB}"/>
              </a:ext>
            </a:extLst>
          </p:cNvPr>
          <p:cNvSpPr txBox="1"/>
          <p:nvPr/>
        </p:nvSpPr>
        <p:spPr>
          <a:xfrm>
            <a:off x="6946261" y="5593732"/>
            <a:ext cx="415498" cy="369332"/>
          </a:xfrm>
          <a:prstGeom prst="rect">
            <a:avLst/>
          </a:prstGeom>
          <a:noFill/>
        </p:spPr>
        <p:txBody>
          <a:bodyPr wrap="none" rtlCol="0">
            <a:spAutoFit/>
          </a:bodyPr>
          <a:lstStyle/>
          <a:p>
            <a:r>
              <a:rPr lang="en-US" dirty="0"/>
              <a:t>…</a:t>
            </a:r>
          </a:p>
        </p:txBody>
      </p:sp>
      <p:sp>
        <p:nvSpPr>
          <p:cNvPr id="34" name="TextBox 33">
            <a:extLst>
              <a:ext uri="{FF2B5EF4-FFF2-40B4-BE49-F238E27FC236}">
                <a16:creationId xmlns:a16="http://schemas.microsoft.com/office/drawing/2014/main" id="{D0380D9C-6924-44C8-A083-127D52010DA2}"/>
              </a:ext>
            </a:extLst>
          </p:cNvPr>
          <p:cNvSpPr txBox="1"/>
          <p:nvPr/>
        </p:nvSpPr>
        <p:spPr>
          <a:xfrm>
            <a:off x="8987197" y="5548429"/>
            <a:ext cx="415498" cy="369332"/>
          </a:xfrm>
          <a:prstGeom prst="rect">
            <a:avLst/>
          </a:prstGeom>
          <a:noFill/>
        </p:spPr>
        <p:txBody>
          <a:bodyPr wrap="none" rtlCol="0">
            <a:spAutoFit/>
          </a:bodyPr>
          <a:lstStyle/>
          <a:p>
            <a:r>
              <a:rPr lang="en-US" dirty="0"/>
              <a:t>…</a:t>
            </a:r>
          </a:p>
        </p:txBody>
      </p:sp>
      <p:sp>
        <p:nvSpPr>
          <p:cNvPr id="35" name="TextBox 34">
            <a:extLst>
              <a:ext uri="{FF2B5EF4-FFF2-40B4-BE49-F238E27FC236}">
                <a16:creationId xmlns:a16="http://schemas.microsoft.com/office/drawing/2014/main" id="{A6759CC9-4367-4510-B7B5-7FC017F5381E}"/>
              </a:ext>
            </a:extLst>
          </p:cNvPr>
          <p:cNvSpPr txBox="1"/>
          <p:nvPr/>
        </p:nvSpPr>
        <p:spPr>
          <a:xfrm>
            <a:off x="6793406" y="2565279"/>
            <a:ext cx="671979" cy="369332"/>
          </a:xfrm>
          <a:prstGeom prst="rect">
            <a:avLst/>
          </a:prstGeom>
          <a:noFill/>
        </p:spPr>
        <p:txBody>
          <a:bodyPr wrap="none" rtlCol="0">
            <a:spAutoFit/>
          </a:bodyPr>
          <a:lstStyle/>
          <a:p>
            <a:r>
              <a:rPr lang="en-US" dirty="0"/>
              <a:t>BF 1</a:t>
            </a:r>
          </a:p>
        </p:txBody>
      </p:sp>
      <p:sp>
        <p:nvSpPr>
          <p:cNvPr id="36" name="TextBox 35">
            <a:extLst>
              <a:ext uri="{FF2B5EF4-FFF2-40B4-BE49-F238E27FC236}">
                <a16:creationId xmlns:a16="http://schemas.microsoft.com/office/drawing/2014/main" id="{B899EFA2-7569-4DCA-82E6-08E7DE649705}"/>
              </a:ext>
            </a:extLst>
          </p:cNvPr>
          <p:cNvSpPr txBox="1"/>
          <p:nvPr/>
        </p:nvSpPr>
        <p:spPr>
          <a:xfrm>
            <a:off x="8846133" y="2593218"/>
            <a:ext cx="671979" cy="369332"/>
          </a:xfrm>
          <a:prstGeom prst="rect">
            <a:avLst/>
          </a:prstGeom>
          <a:noFill/>
        </p:spPr>
        <p:txBody>
          <a:bodyPr wrap="none" rtlCol="0">
            <a:spAutoFit/>
          </a:bodyPr>
          <a:lstStyle/>
          <a:p>
            <a:r>
              <a:rPr lang="en-US" dirty="0"/>
              <a:t>BF 2</a:t>
            </a:r>
          </a:p>
        </p:txBody>
      </p:sp>
      <p:sp>
        <p:nvSpPr>
          <p:cNvPr id="9" name="Rectangle 8">
            <a:extLst>
              <a:ext uri="{FF2B5EF4-FFF2-40B4-BE49-F238E27FC236}">
                <a16:creationId xmlns:a16="http://schemas.microsoft.com/office/drawing/2014/main" id="{2A90ACB9-A511-4E77-8EC9-0449794C53A1}"/>
              </a:ext>
            </a:extLst>
          </p:cNvPr>
          <p:cNvSpPr/>
          <p:nvPr/>
        </p:nvSpPr>
        <p:spPr>
          <a:xfrm>
            <a:off x="430352" y="4010297"/>
            <a:ext cx="5166217" cy="2312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401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3336-6240-4E6D-94B1-8973A1C0227D}"/>
              </a:ext>
            </a:extLst>
          </p:cNvPr>
          <p:cNvSpPr>
            <a:spLocks noGrp="1"/>
          </p:cNvSpPr>
          <p:nvPr>
            <p:ph type="title"/>
          </p:nvPr>
        </p:nvSpPr>
        <p:spPr/>
        <p:txBody>
          <a:bodyPr>
            <a:normAutofit fontScale="90000"/>
          </a:bodyPr>
          <a:lstStyle/>
          <a:p>
            <a:r>
              <a:rPr lang="en-US" dirty="0"/>
              <a:t>Obvious Choices</a:t>
            </a:r>
          </a:p>
        </p:txBody>
      </p:sp>
      <p:sp>
        <p:nvSpPr>
          <p:cNvPr id="3" name="Content Placeholder 2">
            <a:extLst>
              <a:ext uri="{FF2B5EF4-FFF2-40B4-BE49-F238E27FC236}">
                <a16:creationId xmlns:a16="http://schemas.microsoft.com/office/drawing/2014/main" id="{CE4FB29B-EAA3-4108-99A0-CFE90E62CBCF}"/>
              </a:ext>
            </a:extLst>
          </p:cNvPr>
          <p:cNvSpPr>
            <a:spLocks noGrp="1"/>
          </p:cNvSpPr>
          <p:nvPr>
            <p:ph idx="1"/>
          </p:nvPr>
        </p:nvSpPr>
        <p:spPr>
          <a:xfrm>
            <a:off x="447041" y="1828800"/>
            <a:ext cx="5149528" cy="4091354"/>
          </a:xfrm>
        </p:spPr>
        <p:txBody>
          <a:bodyPr/>
          <a:lstStyle/>
          <a:p>
            <a:r>
              <a:rPr lang="en-US" dirty="0"/>
              <a:t>Store data per </a:t>
            </a:r>
            <a:r>
              <a:rPr lang="en-US" dirty="0" err="1"/>
              <a:t>lightset</a:t>
            </a:r>
            <a:r>
              <a:rPr lang="en-US" dirty="0"/>
              <a:t>, blend as they change</a:t>
            </a:r>
          </a:p>
          <a:p>
            <a:pPr lvl="1"/>
            <a:r>
              <a:rPr lang="en-US" dirty="0"/>
              <a:t>Location in LM is half the memory of lighting data, redundantly storing is very expensive</a:t>
            </a:r>
          </a:p>
          <a:p>
            <a:pPr lvl="1"/>
            <a:r>
              <a:rPr lang="en-US" dirty="0"/>
              <a:t>RW resources have issues, extra bandwidth (old-school vs. modern deferred rendering)</a:t>
            </a:r>
          </a:p>
          <a:p>
            <a:pPr lvl="1"/>
            <a:r>
              <a:rPr lang="en-US" dirty="0"/>
              <a:t>Blend is non-linear, need code to do properly</a:t>
            </a:r>
          </a:p>
          <a:p>
            <a:pPr lvl="1"/>
            <a:r>
              <a:rPr lang="en-US" dirty="0"/>
              <a:t>Easy to disable </a:t>
            </a:r>
            <a:r>
              <a:rPr lang="en-US" dirty="0" err="1"/>
              <a:t>lightsets</a:t>
            </a:r>
            <a:r>
              <a:rPr lang="en-US" dirty="0"/>
              <a:t>, shaders would be simple</a:t>
            </a:r>
          </a:p>
          <a:p>
            <a:r>
              <a:rPr lang="en-US" dirty="0"/>
              <a:t>“Matrix Palette Skinning”</a:t>
            </a:r>
          </a:p>
          <a:p>
            <a:pPr lvl="1"/>
            <a:r>
              <a:rPr lang="en-US" dirty="0"/>
              <a:t>No RW, store # blends, bf index per </a:t>
            </a:r>
            <a:r>
              <a:rPr lang="en-US" dirty="0" err="1"/>
              <a:t>texel</a:t>
            </a:r>
            <a:endParaRPr lang="en-US" dirty="0"/>
          </a:p>
          <a:p>
            <a:pPr lvl="1"/>
            <a:r>
              <a:rPr lang="en-US" dirty="0"/>
              <a:t>How to get start address? Fixed size?</a:t>
            </a:r>
          </a:p>
          <a:p>
            <a:pPr lvl="1"/>
            <a:r>
              <a:rPr lang="en-US" dirty="0"/>
              <a:t>Not GPU friendly – caches or SIMD</a:t>
            </a:r>
          </a:p>
          <a:p>
            <a:pPr lvl="1"/>
            <a:r>
              <a:rPr lang="en-US" dirty="0"/>
              <a:t>Hard to “skip work” if a </a:t>
            </a:r>
            <a:r>
              <a:rPr lang="en-US" dirty="0" err="1"/>
              <a:t>lightset</a:t>
            </a:r>
            <a:r>
              <a:rPr lang="en-US" dirty="0"/>
              <a:t> is off or not changing</a:t>
            </a:r>
          </a:p>
        </p:txBody>
      </p:sp>
      <p:sp>
        <p:nvSpPr>
          <p:cNvPr id="4" name="Footer Placeholder 3">
            <a:extLst>
              <a:ext uri="{FF2B5EF4-FFF2-40B4-BE49-F238E27FC236}">
                <a16:creationId xmlns:a16="http://schemas.microsoft.com/office/drawing/2014/main" id="{AA93C3DA-B09E-4319-8B7B-9F51777F8B28}"/>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94FE39E6-E536-4F3C-8A03-D26FD497875A}"/>
              </a:ext>
            </a:extLst>
          </p:cNvPr>
          <p:cNvSpPr/>
          <p:nvPr/>
        </p:nvSpPr>
        <p:spPr>
          <a:xfrm>
            <a:off x="6501759" y="3091677"/>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27,12</a:t>
            </a:r>
          </a:p>
        </p:txBody>
      </p:sp>
      <p:sp>
        <p:nvSpPr>
          <p:cNvPr id="6" name="Rectangle 5">
            <a:extLst>
              <a:ext uri="{FF2B5EF4-FFF2-40B4-BE49-F238E27FC236}">
                <a16:creationId xmlns:a16="http://schemas.microsoft.com/office/drawing/2014/main" id="{29A33269-8EAC-4190-AE42-E8D4F726D71B}"/>
              </a:ext>
            </a:extLst>
          </p:cNvPr>
          <p:cNvSpPr/>
          <p:nvPr/>
        </p:nvSpPr>
        <p:spPr>
          <a:xfrm>
            <a:off x="7717085" y="1481935"/>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x.y</a:t>
            </a:r>
            <a:endParaRPr lang="en-US" sz="1400" dirty="0">
              <a:solidFill>
                <a:schemeClr val="tx1"/>
              </a:solidFill>
            </a:endParaRPr>
          </a:p>
        </p:txBody>
      </p:sp>
      <p:sp>
        <p:nvSpPr>
          <p:cNvPr id="7" name="TextBox 6">
            <a:extLst>
              <a:ext uri="{FF2B5EF4-FFF2-40B4-BE49-F238E27FC236}">
                <a16:creationId xmlns:a16="http://schemas.microsoft.com/office/drawing/2014/main" id="{849EAEE4-AFEB-4FDA-AB1B-A8A19DCAC02E}"/>
              </a:ext>
            </a:extLst>
          </p:cNvPr>
          <p:cNvSpPr txBox="1"/>
          <p:nvPr/>
        </p:nvSpPr>
        <p:spPr>
          <a:xfrm>
            <a:off x="5837582" y="1487610"/>
            <a:ext cx="1967333" cy="369332"/>
          </a:xfrm>
          <a:prstGeom prst="rect">
            <a:avLst/>
          </a:prstGeom>
          <a:noFill/>
        </p:spPr>
        <p:txBody>
          <a:bodyPr wrap="none" rtlCol="0">
            <a:spAutoFit/>
          </a:bodyPr>
          <a:lstStyle/>
          <a:p>
            <a:r>
              <a:rPr lang="en-US" dirty="0"/>
              <a:t>Texel Address 2B</a:t>
            </a:r>
          </a:p>
        </p:txBody>
      </p:sp>
      <p:sp>
        <p:nvSpPr>
          <p:cNvPr id="8" name="Rectangle 7">
            <a:extLst>
              <a:ext uri="{FF2B5EF4-FFF2-40B4-BE49-F238E27FC236}">
                <a16:creationId xmlns:a16="http://schemas.microsoft.com/office/drawing/2014/main" id="{C7E5CE29-3151-4372-9135-B3CB3060B226}"/>
              </a:ext>
            </a:extLst>
          </p:cNvPr>
          <p:cNvSpPr/>
          <p:nvPr/>
        </p:nvSpPr>
        <p:spPr>
          <a:xfrm>
            <a:off x="7717085" y="202475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0" name="TextBox 9">
            <a:extLst>
              <a:ext uri="{FF2B5EF4-FFF2-40B4-BE49-F238E27FC236}">
                <a16:creationId xmlns:a16="http://schemas.microsoft.com/office/drawing/2014/main" id="{3C2C9E2F-CD71-4E2E-ADC1-14D2DB97BE13}"/>
              </a:ext>
            </a:extLst>
          </p:cNvPr>
          <p:cNvSpPr txBox="1"/>
          <p:nvPr/>
        </p:nvSpPr>
        <p:spPr>
          <a:xfrm>
            <a:off x="6288489" y="2076361"/>
            <a:ext cx="1454244" cy="369332"/>
          </a:xfrm>
          <a:prstGeom prst="rect">
            <a:avLst/>
          </a:prstGeom>
          <a:noFill/>
        </p:spPr>
        <p:txBody>
          <a:bodyPr wrap="none" rtlCol="0">
            <a:spAutoFit/>
          </a:bodyPr>
          <a:lstStyle/>
          <a:p>
            <a:r>
              <a:rPr lang="en-US" dirty="0"/>
              <a:t>BF Index 1B</a:t>
            </a:r>
          </a:p>
        </p:txBody>
      </p:sp>
      <p:sp>
        <p:nvSpPr>
          <p:cNvPr id="11" name="Rectangle 10">
            <a:extLst>
              <a:ext uri="{FF2B5EF4-FFF2-40B4-BE49-F238E27FC236}">
                <a16:creationId xmlns:a16="http://schemas.microsoft.com/office/drawing/2014/main" id="{15503D23-AFFC-4110-9A92-118AC1D02A17}"/>
              </a:ext>
            </a:extLst>
          </p:cNvPr>
          <p:cNvSpPr/>
          <p:nvPr/>
        </p:nvSpPr>
        <p:spPr>
          <a:xfrm>
            <a:off x="10157090" y="1481935"/>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TextBox 12">
            <a:extLst>
              <a:ext uri="{FF2B5EF4-FFF2-40B4-BE49-F238E27FC236}">
                <a16:creationId xmlns:a16="http://schemas.microsoft.com/office/drawing/2014/main" id="{64933F4E-05B3-4A48-B98F-6442720C734E}"/>
              </a:ext>
            </a:extLst>
          </p:cNvPr>
          <p:cNvSpPr txBox="1"/>
          <p:nvPr/>
        </p:nvSpPr>
        <p:spPr>
          <a:xfrm>
            <a:off x="8525533" y="1546870"/>
            <a:ext cx="1338828" cy="369332"/>
          </a:xfrm>
          <a:prstGeom prst="rect">
            <a:avLst/>
          </a:prstGeom>
          <a:noFill/>
        </p:spPr>
        <p:txBody>
          <a:bodyPr wrap="none" rtlCol="0">
            <a:spAutoFit/>
          </a:bodyPr>
          <a:lstStyle/>
          <a:p>
            <a:r>
              <a:rPr lang="en-US" dirty="0"/>
              <a:t>Lighting 8B</a:t>
            </a:r>
          </a:p>
        </p:txBody>
      </p:sp>
      <p:sp>
        <p:nvSpPr>
          <p:cNvPr id="14" name="TextBox 13">
            <a:extLst>
              <a:ext uri="{FF2B5EF4-FFF2-40B4-BE49-F238E27FC236}">
                <a16:creationId xmlns:a16="http://schemas.microsoft.com/office/drawing/2014/main" id="{BBAEAB1C-EBF0-4490-ACEF-E6005C4D8F12}"/>
              </a:ext>
            </a:extLst>
          </p:cNvPr>
          <p:cNvSpPr txBox="1"/>
          <p:nvPr/>
        </p:nvSpPr>
        <p:spPr>
          <a:xfrm>
            <a:off x="8525533" y="2076361"/>
            <a:ext cx="1313180" cy="369332"/>
          </a:xfrm>
          <a:prstGeom prst="rect">
            <a:avLst/>
          </a:prstGeom>
          <a:noFill/>
        </p:spPr>
        <p:txBody>
          <a:bodyPr wrap="none" rtlCol="0">
            <a:spAutoFit/>
          </a:bodyPr>
          <a:lstStyle/>
          <a:p>
            <a:r>
              <a:rPr lang="en-US" dirty="0"/>
              <a:t># Blend 1B</a:t>
            </a:r>
          </a:p>
        </p:txBody>
      </p:sp>
      <p:sp>
        <p:nvSpPr>
          <p:cNvPr id="15" name="Rectangle 14">
            <a:extLst>
              <a:ext uri="{FF2B5EF4-FFF2-40B4-BE49-F238E27FC236}">
                <a16:creationId xmlns:a16="http://schemas.microsoft.com/office/drawing/2014/main" id="{80AB7460-3E69-4D7A-B01D-F99239FC6951}"/>
              </a:ext>
            </a:extLst>
          </p:cNvPr>
          <p:cNvSpPr/>
          <p:nvPr/>
        </p:nvSpPr>
        <p:spPr>
          <a:xfrm>
            <a:off x="10157090" y="2011426"/>
            <a:ext cx="638978" cy="4992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6" name="Rectangle 15">
            <a:extLst>
              <a:ext uri="{FF2B5EF4-FFF2-40B4-BE49-F238E27FC236}">
                <a16:creationId xmlns:a16="http://schemas.microsoft.com/office/drawing/2014/main" id="{44C57591-DE6E-4E14-819F-47DB4CAABFE3}"/>
              </a:ext>
            </a:extLst>
          </p:cNvPr>
          <p:cNvSpPr/>
          <p:nvPr/>
        </p:nvSpPr>
        <p:spPr>
          <a:xfrm>
            <a:off x="6499922" y="3739840"/>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28,12</a:t>
            </a:r>
          </a:p>
        </p:txBody>
      </p:sp>
      <p:sp>
        <p:nvSpPr>
          <p:cNvPr id="17" name="Rectangle 16">
            <a:extLst>
              <a:ext uri="{FF2B5EF4-FFF2-40B4-BE49-F238E27FC236}">
                <a16:creationId xmlns:a16="http://schemas.microsoft.com/office/drawing/2014/main" id="{D18B6A20-93B8-441A-B590-BD9C798B8878}"/>
              </a:ext>
            </a:extLst>
          </p:cNvPr>
          <p:cNvSpPr/>
          <p:nvPr/>
        </p:nvSpPr>
        <p:spPr>
          <a:xfrm>
            <a:off x="6499921" y="4345762"/>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29,12</a:t>
            </a:r>
          </a:p>
        </p:txBody>
      </p:sp>
      <p:sp>
        <p:nvSpPr>
          <p:cNvPr id="18" name="Rectangle 17">
            <a:extLst>
              <a:ext uri="{FF2B5EF4-FFF2-40B4-BE49-F238E27FC236}">
                <a16:creationId xmlns:a16="http://schemas.microsoft.com/office/drawing/2014/main" id="{ECD0E667-CE2B-4B8B-957F-EEBA62744AF6}"/>
              </a:ext>
            </a:extLst>
          </p:cNvPr>
          <p:cNvSpPr/>
          <p:nvPr/>
        </p:nvSpPr>
        <p:spPr>
          <a:xfrm>
            <a:off x="6498084" y="5665953"/>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31,13</a:t>
            </a:r>
          </a:p>
        </p:txBody>
      </p:sp>
      <p:sp>
        <p:nvSpPr>
          <p:cNvPr id="19" name="Rectangle 18">
            <a:extLst>
              <a:ext uri="{FF2B5EF4-FFF2-40B4-BE49-F238E27FC236}">
                <a16:creationId xmlns:a16="http://schemas.microsoft.com/office/drawing/2014/main" id="{0339D49C-3CAB-4426-B8AA-C2FD7F10E805}"/>
              </a:ext>
            </a:extLst>
          </p:cNvPr>
          <p:cNvSpPr/>
          <p:nvPr/>
        </p:nvSpPr>
        <p:spPr>
          <a:xfrm>
            <a:off x="8691404" y="309167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a:extLst>
              <a:ext uri="{FF2B5EF4-FFF2-40B4-BE49-F238E27FC236}">
                <a16:creationId xmlns:a16="http://schemas.microsoft.com/office/drawing/2014/main" id="{1FA5604B-C55D-41C8-BEBE-CAAF9738C447}"/>
              </a:ext>
            </a:extLst>
          </p:cNvPr>
          <p:cNvSpPr/>
          <p:nvPr/>
        </p:nvSpPr>
        <p:spPr>
          <a:xfrm>
            <a:off x="8691404" y="434576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 name="Rectangle 21">
            <a:extLst>
              <a:ext uri="{FF2B5EF4-FFF2-40B4-BE49-F238E27FC236}">
                <a16:creationId xmlns:a16="http://schemas.microsoft.com/office/drawing/2014/main" id="{13DD409E-8295-4162-81D4-DCFF966A2162}"/>
              </a:ext>
            </a:extLst>
          </p:cNvPr>
          <p:cNvSpPr/>
          <p:nvPr/>
        </p:nvSpPr>
        <p:spPr>
          <a:xfrm>
            <a:off x="8685245" y="5665953"/>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Rectangle 24">
            <a:extLst>
              <a:ext uri="{FF2B5EF4-FFF2-40B4-BE49-F238E27FC236}">
                <a16:creationId xmlns:a16="http://schemas.microsoft.com/office/drawing/2014/main" id="{CEA0C867-63A8-4271-86BE-3076E636BB9D}"/>
              </a:ext>
            </a:extLst>
          </p:cNvPr>
          <p:cNvSpPr/>
          <p:nvPr/>
        </p:nvSpPr>
        <p:spPr>
          <a:xfrm>
            <a:off x="6495476" y="5005857"/>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30,13</a:t>
            </a:r>
          </a:p>
        </p:txBody>
      </p:sp>
      <p:sp>
        <p:nvSpPr>
          <p:cNvPr id="27" name="Rectangle 26">
            <a:extLst>
              <a:ext uri="{FF2B5EF4-FFF2-40B4-BE49-F238E27FC236}">
                <a16:creationId xmlns:a16="http://schemas.microsoft.com/office/drawing/2014/main" id="{4216F568-AF82-4638-97F9-88C58B8E0DCB}"/>
              </a:ext>
            </a:extLst>
          </p:cNvPr>
          <p:cNvSpPr/>
          <p:nvPr/>
        </p:nvSpPr>
        <p:spPr>
          <a:xfrm>
            <a:off x="9423972" y="309167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68AF0FF-108D-42D0-802E-C2A3479D5B39}"/>
              </a:ext>
            </a:extLst>
          </p:cNvPr>
          <p:cNvSpPr/>
          <p:nvPr/>
        </p:nvSpPr>
        <p:spPr>
          <a:xfrm>
            <a:off x="8691404" y="373984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Rectangle 28">
            <a:extLst>
              <a:ext uri="{FF2B5EF4-FFF2-40B4-BE49-F238E27FC236}">
                <a16:creationId xmlns:a16="http://schemas.microsoft.com/office/drawing/2014/main" id="{AAAA2C39-5B9B-465D-A8A3-6B165A54257F}"/>
              </a:ext>
            </a:extLst>
          </p:cNvPr>
          <p:cNvSpPr/>
          <p:nvPr/>
        </p:nvSpPr>
        <p:spPr>
          <a:xfrm>
            <a:off x="9418561" y="434576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30" name="Rectangle 29">
            <a:extLst>
              <a:ext uri="{FF2B5EF4-FFF2-40B4-BE49-F238E27FC236}">
                <a16:creationId xmlns:a16="http://schemas.microsoft.com/office/drawing/2014/main" id="{18BB4C0F-998D-4171-8A49-6A39978D5448}"/>
              </a:ext>
            </a:extLst>
          </p:cNvPr>
          <p:cNvSpPr/>
          <p:nvPr/>
        </p:nvSpPr>
        <p:spPr>
          <a:xfrm>
            <a:off x="9423972" y="373984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Rectangle 30">
            <a:extLst>
              <a:ext uri="{FF2B5EF4-FFF2-40B4-BE49-F238E27FC236}">
                <a16:creationId xmlns:a16="http://schemas.microsoft.com/office/drawing/2014/main" id="{9784A799-6F5C-4FA6-BE0A-3A42FD111170}"/>
              </a:ext>
            </a:extLst>
          </p:cNvPr>
          <p:cNvSpPr/>
          <p:nvPr/>
        </p:nvSpPr>
        <p:spPr>
          <a:xfrm>
            <a:off x="6232657" y="2986978"/>
            <a:ext cx="4167266" cy="35865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B3D726F-11F0-4BA2-A557-D03C9690EFAB}"/>
              </a:ext>
            </a:extLst>
          </p:cNvPr>
          <p:cNvSpPr txBox="1"/>
          <p:nvPr/>
        </p:nvSpPr>
        <p:spPr>
          <a:xfrm>
            <a:off x="8024791" y="6066224"/>
            <a:ext cx="415498" cy="369332"/>
          </a:xfrm>
          <a:prstGeom prst="rect">
            <a:avLst/>
          </a:prstGeom>
          <a:noFill/>
        </p:spPr>
        <p:txBody>
          <a:bodyPr wrap="none" rtlCol="0">
            <a:spAutoFit/>
          </a:bodyPr>
          <a:lstStyle/>
          <a:p>
            <a:r>
              <a:rPr lang="en-US" dirty="0"/>
              <a:t>…</a:t>
            </a:r>
          </a:p>
        </p:txBody>
      </p:sp>
      <p:sp>
        <p:nvSpPr>
          <p:cNvPr id="37" name="Rectangle 36">
            <a:extLst>
              <a:ext uri="{FF2B5EF4-FFF2-40B4-BE49-F238E27FC236}">
                <a16:creationId xmlns:a16="http://schemas.microsoft.com/office/drawing/2014/main" id="{F7D6C817-8D10-44A8-811F-EFEC28380D7E}"/>
              </a:ext>
            </a:extLst>
          </p:cNvPr>
          <p:cNvSpPr/>
          <p:nvPr/>
        </p:nvSpPr>
        <p:spPr>
          <a:xfrm>
            <a:off x="7251783" y="3103982"/>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38" name="Rectangle 37">
            <a:extLst>
              <a:ext uri="{FF2B5EF4-FFF2-40B4-BE49-F238E27FC236}">
                <a16:creationId xmlns:a16="http://schemas.microsoft.com/office/drawing/2014/main" id="{28B72DD0-3BE9-4E79-9984-1B2D0539D4BF}"/>
              </a:ext>
            </a:extLst>
          </p:cNvPr>
          <p:cNvSpPr/>
          <p:nvPr/>
        </p:nvSpPr>
        <p:spPr>
          <a:xfrm>
            <a:off x="7966085" y="3103982"/>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a:t>
            </a:r>
          </a:p>
        </p:txBody>
      </p:sp>
      <p:sp>
        <p:nvSpPr>
          <p:cNvPr id="39" name="Rectangle 38">
            <a:extLst>
              <a:ext uri="{FF2B5EF4-FFF2-40B4-BE49-F238E27FC236}">
                <a16:creationId xmlns:a16="http://schemas.microsoft.com/office/drawing/2014/main" id="{9A1089DB-D907-49D6-9989-DE44892E4A10}"/>
              </a:ext>
            </a:extLst>
          </p:cNvPr>
          <p:cNvSpPr/>
          <p:nvPr/>
        </p:nvSpPr>
        <p:spPr>
          <a:xfrm>
            <a:off x="7249945" y="3719096"/>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0" name="Rectangle 39">
            <a:extLst>
              <a:ext uri="{FF2B5EF4-FFF2-40B4-BE49-F238E27FC236}">
                <a16:creationId xmlns:a16="http://schemas.microsoft.com/office/drawing/2014/main" id="{2EB22FA6-72FD-4BBF-9D1E-E66E3001D404}"/>
              </a:ext>
            </a:extLst>
          </p:cNvPr>
          <p:cNvSpPr/>
          <p:nvPr/>
        </p:nvSpPr>
        <p:spPr>
          <a:xfrm>
            <a:off x="7964247" y="3719096"/>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a:t>
            </a:r>
          </a:p>
        </p:txBody>
      </p:sp>
      <p:sp>
        <p:nvSpPr>
          <p:cNvPr id="41" name="Rectangle 40">
            <a:extLst>
              <a:ext uri="{FF2B5EF4-FFF2-40B4-BE49-F238E27FC236}">
                <a16:creationId xmlns:a16="http://schemas.microsoft.com/office/drawing/2014/main" id="{A0255C22-E09E-4BDC-835F-BC4ABC96D2F8}"/>
              </a:ext>
            </a:extLst>
          </p:cNvPr>
          <p:cNvSpPr/>
          <p:nvPr/>
        </p:nvSpPr>
        <p:spPr>
          <a:xfrm>
            <a:off x="7249945" y="4358068"/>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2" name="Rectangle 41">
            <a:extLst>
              <a:ext uri="{FF2B5EF4-FFF2-40B4-BE49-F238E27FC236}">
                <a16:creationId xmlns:a16="http://schemas.microsoft.com/office/drawing/2014/main" id="{C0A7AA25-4871-4CD6-B2CD-6822449FE41A}"/>
              </a:ext>
            </a:extLst>
          </p:cNvPr>
          <p:cNvSpPr/>
          <p:nvPr/>
        </p:nvSpPr>
        <p:spPr>
          <a:xfrm>
            <a:off x="7964247" y="4358068"/>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43" name="Rectangle 42">
            <a:extLst>
              <a:ext uri="{FF2B5EF4-FFF2-40B4-BE49-F238E27FC236}">
                <a16:creationId xmlns:a16="http://schemas.microsoft.com/office/drawing/2014/main" id="{C684EE5C-D588-4D24-A2E9-D966FAAD1E2D}"/>
              </a:ext>
            </a:extLst>
          </p:cNvPr>
          <p:cNvSpPr/>
          <p:nvPr/>
        </p:nvSpPr>
        <p:spPr>
          <a:xfrm>
            <a:off x="7234513" y="5664784"/>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4" name="Rectangle 43">
            <a:extLst>
              <a:ext uri="{FF2B5EF4-FFF2-40B4-BE49-F238E27FC236}">
                <a16:creationId xmlns:a16="http://schemas.microsoft.com/office/drawing/2014/main" id="{E6595A3B-F765-4BC2-AE20-A396DEE3EC0D}"/>
              </a:ext>
            </a:extLst>
          </p:cNvPr>
          <p:cNvSpPr/>
          <p:nvPr/>
        </p:nvSpPr>
        <p:spPr>
          <a:xfrm>
            <a:off x="7948815" y="5664784"/>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a:t>
            </a:r>
          </a:p>
        </p:txBody>
      </p:sp>
      <p:sp>
        <p:nvSpPr>
          <p:cNvPr id="45" name="Rectangle 44">
            <a:extLst>
              <a:ext uri="{FF2B5EF4-FFF2-40B4-BE49-F238E27FC236}">
                <a16:creationId xmlns:a16="http://schemas.microsoft.com/office/drawing/2014/main" id="{CF849AC1-BE50-4AF3-BD4C-A233C291347F}"/>
              </a:ext>
            </a:extLst>
          </p:cNvPr>
          <p:cNvSpPr/>
          <p:nvPr/>
        </p:nvSpPr>
        <p:spPr>
          <a:xfrm>
            <a:off x="7234513" y="498486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6" name="Rectangle 45">
            <a:extLst>
              <a:ext uri="{FF2B5EF4-FFF2-40B4-BE49-F238E27FC236}">
                <a16:creationId xmlns:a16="http://schemas.microsoft.com/office/drawing/2014/main" id="{DBDAB9B6-7B65-4FF5-BA55-ED492D419AEB}"/>
              </a:ext>
            </a:extLst>
          </p:cNvPr>
          <p:cNvSpPr/>
          <p:nvPr/>
        </p:nvSpPr>
        <p:spPr>
          <a:xfrm>
            <a:off x="7948815" y="498486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47" name="Rectangle 46">
            <a:extLst>
              <a:ext uri="{FF2B5EF4-FFF2-40B4-BE49-F238E27FC236}">
                <a16:creationId xmlns:a16="http://schemas.microsoft.com/office/drawing/2014/main" id="{D588A4AA-FB02-402C-B8FD-35E664678244}"/>
              </a:ext>
            </a:extLst>
          </p:cNvPr>
          <p:cNvSpPr/>
          <p:nvPr/>
        </p:nvSpPr>
        <p:spPr>
          <a:xfrm>
            <a:off x="8674157" y="500585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8" name="Rectangle 47">
            <a:extLst>
              <a:ext uri="{FF2B5EF4-FFF2-40B4-BE49-F238E27FC236}">
                <a16:creationId xmlns:a16="http://schemas.microsoft.com/office/drawing/2014/main" id="{7D4AE6EC-573B-4AE0-A9A1-812E74FB7C81}"/>
              </a:ext>
            </a:extLst>
          </p:cNvPr>
          <p:cNvSpPr/>
          <p:nvPr/>
        </p:nvSpPr>
        <p:spPr>
          <a:xfrm>
            <a:off x="9401314" y="500585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49" name="Rectangle 48">
            <a:extLst>
              <a:ext uri="{FF2B5EF4-FFF2-40B4-BE49-F238E27FC236}">
                <a16:creationId xmlns:a16="http://schemas.microsoft.com/office/drawing/2014/main" id="{F1696645-AFA0-45C1-AF97-9C827503DC19}"/>
              </a:ext>
            </a:extLst>
          </p:cNvPr>
          <p:cNvSpPr/>
          <p:nvPr/>
        </p:nvSpPr>
        <p:spPr>
          <a:xfrm>
            <a:off x="9401314" y="565402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0" name="Rectangle 49">
            <a:extLst>
              <a:ext uri="{FF2B5EF4-FFF2-40B4-BE49-F238E27FC236}">
                <a16:creationId xmlns:a16="http://schemas.microsoft.com/office/drawing/2014/main" id="{4B80F97A-4528-4B79-A6CA-CC1B0D2157F9}"/>
              </a:ext>
            </a:extLst>
          </p:cNvPr>
          <p:cNvSpPr/>
          <p:nvPr/>
        </p:nvSpPr>
        <p:spPr>
          <a:xfrm>
            <a:off x="221758" y="1406969"/>
            <a:ext cx="5504778" cy="24857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6140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53BF-5A31-457F-947F-7EB11F0155A7}"/>
              </a:ext>
            </a:extLst>
          </p:cNvPr>
          <p:cNvSpPr>
            <a:spLocks noGrp="1"/>
          </p:cNvSpPr>
          <p:nvPr>
            <p:ph type="title"/>
          </p:nvPr>
        </p:nvSpPr>
        <p:spPr/>
        <p:txBody>
          <a:bodyPr>
            <a:normAutofit fontScale="90000"/>
          </a:bodyPr>
          <a:lstStyle/>
          <a:p>
            <a:r>
              <a:rPr lang="en-US" dirty="0"/>
              <a:t>Hybrid Solution V0</a:t>
            </a:r>
          </a:p>
        </p:txBody>
      </p:sp>
      <p:sp>
        <p:nvSpPr>
          <p:cNvPr id="3" name="Content Placeholder 2">
            <a:extLst>
              <a:ext uri="{FF2B5EF4-FFF2-40B4-BE49-F238E27FC236}">
                <a16:creationId xmlns:a16="http://schemas.microsoft.com/office/drawing/2014/main" id="{53EDB157-EC39-4F28-98C8-90AF4D027427}"/>
              </a:ext>
            </a:extLst>
          </p:cNvPr>
          <p:cNvSpPr>
            <a:spLocks noGrp="1"/>
          </p:cNvSpPr>
          <p:nvPr>
            <p:ph idx="1"/>
          </p:nvPr>
        </p:nvSpPr>
        <p:spPr/>
        <p:txBody>
          <a:bodyPr/>
          <a:lstStyle/>
          <a:p>
            <a:r>
              <a:rPr lang="en-US" dirty="0"/>
              <a:t>Loft state to per dispatch constants</a:t>
            </a:r>
          </a:p>
          <a:p>
            <a:pPr lvl="1"/>
            <a:r>
              <a:rPr lang="en-US" dirty="0"/>
              <a:t>Which </a:t>
            </a:r>
            <a:r>
              <a:rPr lang="en-US" dirty="0" err="1"/>
              <a:t>lightsets</a:t>
            </a:r>
            <a:r>
              <a:rPr lang="en-US" dirty="0"/>
              <a:t> are used, number of </a:t>
            </a:r>
            <a:r>
              <a:rPr lang="en-US" dirty="0" err="1"/>
              <a:t>lightsets</a:t>
            </a:r>
            <a:r>
              <a:rPr lang="en-US" dirty="0"/>
              <a:t> in a dispatch</a:t>
            </a:r>
          </a:p>
          <a:p>
            <a:pPr lvl="1"/>
            <a:r>
              <a:rPr lang="en-US" dirty="0"/>
              <a:t>Ability to skip entire sets if they are zero – reconfigure constants</a:t>
            </a:r>
          </a:p>
          <a:p>
            <a:r>
              <a:rPr lang="en-US" dirty="0"/>
              <a:t>Shaders for 1/2/3 blends, all with same </a:t>
            </a:r>
            <a:r>
              <a:rPr lang="en-US" dirty="0" err="1"/>
              <a:t>lightsets</a:t>
            </a:r>
            <a:endParaRPr lang="en-US" dirty="0"/>
          </a:p>
          <a:p>
            <a:pPr lvl="1"/>
            <a:r>
              <a:rPr lang="en-US" dirty="0"/>
              <a:t>Can demote if sets are off – all the way down to copy shader</a:t>
            </a:r>
          </a:p>
          <a:p>
            <a:r>
              <a:rPr lang="en-US" dirty="0"/>
              <a:t>Fall back shader &gt; 3 blends</a:t>
            </a:r>
          </a:p>
          <a:p>
            <a:pPr lvl="1"/>
            <a:r>
              <a:rPr lang="en-US" dirty="0"/>
              <a:t>Copy to FP RW buffer (64k entries), do blends, copy back to final LM</a:t>
            </a:r>
          </a:p>
          <a:p>
            <a:pPr lvl="1"/>
            <a:r>
              <a:rPr lang="en-US" dirty="0"/>
              <a:t>Make indices implicit as much as possible</a:t>
            </a:r>
          </a:p>
          <a:p>
            <a:pPr lvl="1"/>
            <a:endParaRPr lang="en-US" dirty="0"/>
          </a:p>
          <a:p>
            <a:pPr lvl="1"/>
            <a:endParaRPr lang="en-US" dirty="0"/>
          </a:p>
          <a:p>
            <a:r>
              <a:rPr lang="en-US" dirty="0"/>
              <a:t>Toughest map on Call of Duty: Modern Warfare has 132 sets, optimized V0 code takes 20ms on PS4</a:t>
            </a:r>
          </a:p>
          <a:p>
            <a:pPr marL="0" indent="0">
              <a:buNone/>
            </a:pP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BFF4F76-394C-4380-B54B-D172A514B464}"/>
              </a:ext>
            </a:extLst>
          </p:cNvPr>
          <p:cNvSpPr>
            <a:spLocks noGrp="1"/>
          </p:cNvSpPr>
          <p:nvPr>
            <p:ph type="ftr" sz="quarter" idx="11"/>
          </p:nvPr>
        </p:nvSpPr>
        <p:spPr/>
        <p:txBody>
          <a:bodyPr/>
          <a:lstStyle/>
          <a:p>
            <a:r>
              <a:rPr lang="en-US"/>
              <a:t>© 2020 Activision Publishing, Inc.</a:t>
            </a:r>
            <a:endParaRPr lang="en-US" dirty="0"/>
          </a:p>
        </p:txBody>
      </p:sp>
      <p:pic>
        <p:nvPicPr>
          <p:cNvPr id="8" name="Picture 7">
            <a:extLst>
              <a:ext uri="{FF2B5EF4-FFF2-40B4-BE49-F238E27FC236}">
                <a16:creationId xmlns:a16="http://schemas.microsoft.com/office/drawing/2014/main" id="{9176D18F-6E92-4D25-A80E-D5D1DEE12F52}"/>
              </a:ext>
            </a:extLst>
          </p:cNvPr>
          <p:cNvPicPr>
            <a:picLocks noChangeAspect="1"/>
          </p:cNvPicPr>
          <p:nvPr/>
        </p:nvPicPr>
        <p:blipFill>
          <a:blip r:embed="rId3"/>
          <a:stretch>
            <a:fillRect/>
          </a:stretch>
        </p:blipFill>
        <p:spPr>
          <a:xfrm>
            <a:off x="8428478" y="2009775"/>
            <a:ext cx="2914650" cy="1419225"/>
          </a:xfrm>
          <a:prstGeom prst="rect">
            <a:avLst/>
          </a:prstGeom>
        </p:spPr>
      </p:pic>
    </p:spTree>
    <p:extLst>
      <p:ext uri="{BB962C8B-B14F-4D97-AF65-F5344CB8AC3E}">
        <p14:creationId xmlns:p14="http://schemas.microsoft.com/office/powerpoint/2010/main" val="22874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CE47BE-21D2-4ECC-A97F-A21E05917430}"/>
              </a:ext>
            </a:extLst>
          </p:cNvPr>
          <p:cNvPicPr>
            <a:picLocks noChangeAspect="1"/>
          </p:cNvPicPr>
          <p:nvPr/>
        </p:nvPicPr>
        <p:blipFill>
          <a:blip r:embed="rId3"/>
          <a:stretch>
            <a:fillRect/>
          </a:stretch>
        </p:blipFill>
        <p:spPr>
          <a:xfrm>
            <a:off x="5973705" y="5634765"/>
            <a:ext cx="6000750" cy="895350"/>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sp>
        <p:nvSpPr>
          <p:cNvPr id="17" name="Rectangle 16">
            <a:extLst>
              <a:ext uri="{FF2B5EF4-FFF2-40B4-BE49-F238E27FC236}">
                <a16:creationId xmlns:a16="http://schemas.microsoft.com/office/drawing/2014/main" id="{2E411600-FE02-4F01-A495-A18D414E07F3}"/>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789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8" name="Rectangle 7">
            <a:extLst>
              <a:ext uri="{FF2B5EF4-FFF2-40B4-BE49-F238E27FC236}">
                <a16:creationId xmlns:a16="http://schemas.microsoft.com/office/drawing/2014/main" id="{D09F30D7-1795-40A7-A2B3-59BCD5FB3EBF}"/>
              </a:ext>
            </a:extLst>
          </p:cNvPr>
          <p:cNvSpPr/>
          <p:nvPr/>
        </p:nvSpPr>
        <p:spPr>
          <a:xfrm>
            <a:off x="0" y="2371726"/>
            <a:ext cx="12192000" cy="4201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88405F-750E-4571-AEDD-672FEEA82B3A}"/>
              </a:ext>
            </a:extLst>
          </p:cNvPr>
          <p:cNvSpPr/>
          <p:nvPr/>
        </p:nvSpPr>
        <p:spPr>
          <a:xfrm>
            <a:off x="0" y="3067050"/>
            <a:ext cx="6724650" cy="12934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FA6061-5BA4-4860-89F9-B3965F47B7D2}"/>
              </a:ext>
            </a:extLst>
          </p:cNvPr>
          <p:cNvPicPr>
            <a:picLocks noChangeAspect="1"/>
          </p:cNvPicPr>
          <p:nvPr/>
        </p:nvPicPr>
        <p:blipFill>
          <a:blip r:embed="rId5"/>
          <a:stretch>
            <a:fillRect/>
          </a:stretch>
        </p:blipFill>
        <p:spPr>
          <a:xfrm>
            <a:off x="180975" y="3182302"/>
            <a:ext cx="6372225" cy="1038225"/>
          </a:xfrm>
          <a:prstGeom prst="rect">
            <a:avLst/>
          </a:prstGeom>
        </p:spPr>
      </p:pic>
    </p:spTree>
    <p:extLst>
      <p:ext uri="{BB962C8B-B14F-4D97-AF65-F5344CB8AC3E}">
        <p14:creationId xmlns:p14="http://schemas.microsoft.com/office/powerpoint/2010/main" val="283343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Retracing Direct Light</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030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EC8C6A1-0CCD-4ADE-8B4A-4D07E128276D}"/>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a:p>
            <a:pPr marL="0" indent="0">
              <a:buNone/>
            </a:pPr>
            <a:endParaRPr lang="en-US" dirty="0"/>
          </a:p>
        </p:txBody>
      </p:sp>
      <p:sp>
        <p:nvSpPr>
          <p:cNvPr id="14" name="Rectangle 13">
            <a:extLst>
              <a:ext uri="{FF2B5EF4-FFF2-40B4-BE49-F238E27FC236}">
                <a16:creationId xmlns:a16="http://schemas.microsoft.com/office/drawing/2014/main" id="{9767039E-3D18-451F-AF9B-92EA48822A3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AEB202-0EEE-45B9-877E-A9A61BF1102D}"/>
              </a:ext>
            </a:extLst>
          </p:cNvPr>
          <p:cNvSpPr/>
          <p:nvPr/>
        </p:nvSpPr>
        <p:spPr>
          <a:xfrm>
            <a:off x="0" y="1556583"/>
            <a:ext cx="4087419" cy="8634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DA6E5F-4917-47DD-A07B-20527122AA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6222" y="3910111"/>
            <a:ext cx="2734687" cy="2624328"/>
          </a:xfrm>
          <a:prstGeom prst="rect">
            <a:avLst/>
          </a:prstGeom>
        </p:spPr>
      </p:pic>
      <p:pic>
        <p:nvPicPr>
          <p:cNvPr id="18" name="Picture 17">
            <a:extLst>
              <a:ext uri="{FF2B5EF4-FFF2-40B4-BE49-F238E27FC236}">
                <a16:creationId xmlns:a16="http://schemas.microsoft.com/office/drawing/2014/main" id="{2BC378B7-DFB7-4153-B016-61C2845EAD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84488" y="1113992"/>
            <a:ext cx="2736421" cy="2622310"/>
          </a:xfrm>
          <a:prstGeom prst="rect">
            <a:avLst/>
          </a:prstGeom>
        </p:spPr>
      </p:pic>
      <p:sp>
        <p:nvSpPr>
          <p:cNvPr id="20" name="Oval 19">
            <a:extLst>
              <a:ext uri="{FF2B5EF4-FFF2-40B4-BE49-F238E27FC236}">
                <a16:creationId xmlns:a16="http://schemas.microsoft.com/office/drawing/2014/main" id="{0B36AF91-2799-4DA5-A241-C3F574C0A241}"/>
              </a:ext>
            </a:extLst>
          </p:cNvPr>
          <p:cNvSpPr/>
          <p:nvPr/>
        </p:nvSpPr>
        <p:spPr>
          <a:xfrm>
            <a:off x="4992191" y="1460936"/>
            <a:ext cx="925133" cy="1660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DE6B6-199D-470A-9848-385F4665B73A}"/>
              </a:ext>
            </a:extLst>
          </p:cNvPr>
          <p:cNvSpPr/>
          <p:nvPr/>
        </p:nvSpPr>
        <p:spPr>
          <a:xfrm>
            <a:off x="4947920" y="4259518"/>
            <a:ext cx="925133" cy="16606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108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50" y="2524125"/>
            <a:ext cx="312420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6638925" y="6005512"/>
            <a:ext cx="1171575"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4905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50" y="3378041"/>
            <a:ext cx="5810250" cy="2828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7877175" y="6005512"/>
            <a:ext cx="133350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922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49" y="4016216"/>
            <a:ext cx="7496175" cy="2828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9229725" y="6005512"/>
            <a:ext cx="260985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8446C-9CE1-4C32-A77D-9582317DF12A}"/>
              </a:ext>
            </a:extLst>
          </p:cNvPr>
          <p:cNvSpPr/>
          <p:nvPr/>
        </p:nvSpPr>
        <p:spPr>
          <a:xfrm>
            <a:off x="6677025" y="5987918"/>
            <a:ext cx="1104899"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453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49" y="4392004"/>
            <a:ext cx="9963151" cy="5895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9229725" y="6005512"/>
            <a:ext cx="260985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8446C-9CE1-4C32-A77D-9582317DF12A}"/>
              </a:ext>
            </a:extLst>
          </p:cNvPr>
          <p:cNvSpPr/>
          <p:nvPr/>
        </p:nvSpPr>
        <p:spPr>
          <a:xfrm>
            <a:off x="6677025" y="5987918"/>
            <a:ext cx="1104899"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342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171451" y="5391149"/>
            <a:ext cx="4373702" cy="11389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8446C-9CE1-4C32-A77D-9582317DF12A}"/>
              </a:ext>
            </a:extLst>
          </p:cNvPr>
          <p:cNvSpPr/>
          <p:nvPr/>
        </p:nvSpPr>
        <p:spPr>
          <a:xfrm>
            <a:off x="7867650" y="5987918"/>
            <a:ext cx="1362075"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79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2D31BA-8314-4996-B877-C39E11A66027}"/>
              </a:ext>
            </a:extLst>
          </p:cNvPr>
          <p:cNvPicPr>
            <a:picLocks noChangeAspect="1"/>
          </p:cNvPicPr>
          <p:nvPr/>
        </p:nvPicPr>
        <p:blipFill>
          <a:blip r:embed="rId3"/>
          <a:stretch>
            <a:fillRect/>
          </a:stretch>
        </p:blipFill>
        <p:spPr>
          <a:xfrm>
            <a:off x="5466042" y="4591051"/>
            <a:ext cx="6533673" cy="2266950"/>
          </a:xfrm>
          <a:prstGeom prst="rect">
            <a:avLst/>
          </a:prstGeom>
        </p:spPr>
      </p:pic>
      <p:sp>
        <p:nvSpPr>
          <p:cNvPr id="2" name="Title 1">
            <a:extLst>
              <a:ext uri="{FF2B5EF4-FFF2-40B4-BE49-F238E27FC236}">
                <a16:creationId xmlns:a16="http://schemas.microsoft.com/office/drawing/2014/main" id="{39E8DA1B-02E9-46C9-947B-ABC7B1DE8142}"/>
              </a:ext>
            </a:extLst>
          </p:cNvPr>
          <p:cNvSpPr>
            <a:spLocks noGrp="1"/>
          </p:cNvSpPr>
          <p:nvPr>
            <p:ph type="title"/>
          </p:nvPr>
        </p:nvSpPr>
        <p:spPr/>
        <p:txBody>
          <a:bodyPr>
            <a:normAutofit fontScale="90000"/>
          </a:bodyPr>
          <a:lstStyle/>
          <a:p>
            <a:r>
              <a:rPr lang="en-US" dirty="0"/>
              <a:t>Small Dispatch Solution</a:t>
            </a:r>
          </a:p>
        </p:txBody>
      </p:sp>
      <p:sp>
        <p:nvSpPr>
          <p:cNvPr id="3" name="Content Placeholder 2">
            <a:extLst>
              <a:ext uri="{FF2B5EF4-FFF2-40B4-BE49-F238E27FC236}">
                <a16:creationId xmlns:a16="http://schemas.microsoft.com/office/drawing/2014/main" id="{65962B19-F5BB-47B6-AEA3-81619F99629D}"/>
              </a:ext>
            </a:extLst>
          </p:cNvPr>
          <p:cNvSpPr>
            <a:spLocks noGrp="1"/>
          </p:cNvSpPr>
          <p:nvPr>
            <p:ph idx="1"/>
          </p:nvPr>
        </p:nvSpPr>
        <p:spPr/>
        <p:txBody>
          <a:bodyPr/>
          <a:lstStyle/>
          <a:p>
            <a:r>
              <a:rPr lang="en-US" dirty="0"/>
              <a:t>Since we store BF index in the </a:t>
            </a:r>
            <a:r>
              <a:rPr lang="en-US" dirty="0" err="1"/>
              <a:t>texel</a:t>
            </a:r>
            <a:r>
              <a:rPr lang="en-US" dirty="0"/>
              <a:t>, any N blends from [1,8] can use the exact same shaders, just lose the ability to demote</a:t>
            </a:r>
          </a:p>
          <a:p>
            <a:pPr lvl="1"/>
            <a:r>
              <a:rPr lang="en-US" dirty="0"/>
              <a:t>Any unique blend combination with &lt; 64 </a:t>
            </a:r>
            <a:r>
              <a:rPr lang="en-US" dirty="0" err="1"/>
              <a:t>texels</a:t>
            </a:r>
            <a:r>
              <a:rPr lang="en-US" dirty="0"/>
              <a:t> uses this path</a:t>
            </a:r>
          </a:p>
          <a:p>
            <a:pPr lvl="1"/>
            <a:r>
              <a:rPr lang="en-US" dirty="0"/>
              <a:t>Want to minimize the total number of basis functions in a dispatch (so it fires as infrequently as possible.)</a:t>
            </a:r>
          </a:p>
          <a:p>
            <a:pPr lvl="1"/>
            <a:r>
              <a:rPr lang="en-US" dirty="0"/>
              <a:t>Clustering problem assuming M-sets</a:t>
            </a:r>
          </a:p>
          <a:p>
            <a:pPr lvl="2"/>
            <a:r>
              <a:rPr lang="en-US" dirty="0"/>
              <a:t>Any unique blend is a bit vector in an M-bit number, and has a “weight” that is the number of </a:t>
            </a:r>
            <a:r>
              <a:rPr lang="en-US" dirty="0" err="1"/>
              <a:t>texels</a:t>
            </a:r>
            <a:endParaRPr lang="en-US" dirty="0"/>
          </a:p>
          <a:p>
            <a:pPr lvl="2"/>
            <a:r>
              <a:rPr lang="en-US" dirty="0"/>
              <a:t>Maximize the sparsity, put all records with N blends in a single cluster, split until you have enough records (at least 128), or hit a target sparsity (unique BF in the cluster.)</a:t>
            </a:r>
          </a:p>
          <a:p>
            <a:pPr lvl="2"/>
            <a:endParaRPr lang="en-US" dirty="0"/>
          </a:p>
          <a:p>
            <a:r>
              <a:rPr lang="en-US" dirty="0"/>
              <a:t>Can still have “unique blends” left after this, if &lt;= 4 blends, just use the smaller dispatch</a:t>
            </a:r>
          </a:p>
          <a:p>
            <a:pPr lvl="1"/>
            <a:r>
              <a:rPr lang="en-US" dirty="0" err="1"/>
              <a:t>Ie</a:t>
            </a:r>
            <a:r>
              <a:rPr lang="en-US" dirty="0"/>
              <a:t>: 17 5-way blends, 10 6-way blends, 4 7-way</a:t>
            </a:r>
          </a:p>
          <a:p>
            <a:pPr lvl="1"/>
            <a:endParaRPr lang="en-US" dirty="0"/>
          </a:p>
        </p:txBody>
      </p:sp>
      <p:sp>
        <p:nvSpPr>
          <p:cNvPr id="4" name="Footer Placeholder 3">
            <a:extLst>
              <a:ext uri="{FF2B5EF4-FFF2-40B4-BE49-F238E27FC236}">
                <a16:creationId xmlns:a16="http://schemas.microsoft.com/office/drawing/2014/main" id="{0A88C0F4-F98A-4005-B194-5448E9710DA9}"/>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83145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Tree>
    <p:extLst>
      <p:ext uri="{BB962C8B-B14F-4D97-AF65-F5344CB8AC3E}">
        <p14:creationId xmlns:p14="http://schemas.microsoft.com/office/powerpoint/2010/main" val="12998059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2286000" y="4171950"/>
            <a:ext cx="4038600" cy="2095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2781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2114550" y="3981450"/>
            <a:ext cx="3714750"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01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0" y="4333875"/>
            <a:ext cx="4591050" cy="381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84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C378B7-DFB7-4153-B016-61C2845EA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4488" y="1113992"/>
            <a:ext cx="2736421" cy="2622310"/>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Retracing Direct Light</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030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EC8C6A1-0CCD-4ADE-8B4A-4D07E128276D}"/>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a:p>
            <a:pPr marL="0" indent="0">
              <a:buNone/>
            </a:pPr>
            <a:endParaRPr lang="en-US" dirty="0"/>
          </a:p>
        </p:txBody>
      </p:sp>
      <p:sp>
        <p:nvSpPr>
          <p:cNvPr id="14" name="Rectangle 13">
            <a:extLst>
              <a:ext uri="{FF2B5EF4-FFF2-40B4-BE49-F238E27FC236}">
                <a16:creationId xmlns:a16="http://schemas.microsoft.com/office/drawing/2014/main" id="{9767039E-3D18-451F-AF9B-92EA48822A3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AEB202-0EEE-45B9-877E-A9A61BF1102D}"/>
              </a:ext>
            </a:extLst>
          </p:cNvPr>
          <p:cNvSpPr/>
          <p:nvPr/>
        </p:nvSpPr>
        <p:spPr>
          <a:xfrm>
            <a:off x="0" y="1657727"/>
            <a:ext cx="4087419" cy="7622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8EB48F-387F-4E91-B814-4AA1EBE5EF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7979" y="1359793"/>
            <a:ext cx="4461641" cy="2262317"/>
          </a:xfrm>
          <a:prstGeom prst="rect">
            <a:avLst/>
          </a:prstGeom>
        </p:spPr>
      </p:pic>
      <p:pic>
        <p:nvPicPr>
          <p:cNvPr id="17" name="Picture 16">
            <a:extLst>
              <a:ext uri="{FF2B5EF4-FFF2-40B4-BE49-F238E27FC236}">
                <a16:creationId xmlns:a16="http://schemas.microsoft.com/office/drawing/2014/main" id="{51E748CC-820A-404E-A380-8A53B4652A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7978" y="4091117"/>
            <a:ext cx="4461641" cy="2262317"/>
          </a:xfrm>
          <a:prstGeom prst="rect">
            <a:avLst/>
          </a:prstGeom>
          <a:ln>
            <a:solidFill>
              <a:srgbClr val="00B050"/>
            </a:solidFill>
          </a:ln>
        </p:spPr>
      </p:pic>
      <p:pic>
        <p:nvPicPr>
          <p:cNvPr id="19" name="Picture 18">
            <a:extLst>
              <a:ext uri="{FF2B5EF4-FFF2-40B4-BE49-F238E27FC236}">
                <a16:creationId xmlns:a16="http://schemas.microsoft.com/office/drawing/2014/main" id="{22DA6E5F-4917-47DD-A07B-20527122AA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6222" y="3910111"/>
            <a:ext cx="2734687" cy="2624328"/>
          </a:xfrm>
          <a:prstGeom prst="rect">
            <a:avLst/>
          </a:prstGeom>
        </p:spPr>
      </p:pic>
      <p:sp>
        <p:nvSpPr>
          <p:cNvPr id="20" name="Oval 19">
            <a:extLst>
              <a:ext uri="{FF2B5EF4-FFF2-40B4-BE49-F238E27FC236}">
                <a16:creationId xmlns:a16="http://schemas.microsoft.com/office/drawing/2014/main" id="{0B36AF91-2799-4DA5-A241-C3F574C0A241}"/>
              </a:ext>
            </a:extLst>
          </p:cNvPr>
          <p:cNvSpPr/>
          <p:nvPr/>
        </p:nvSpPr>
        <p:spPr>
          <a:xfrm>
            <a:off x="4992191" y="1460936"/>
            <a:ext cx="925133" cy="1660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DE6B6-199D-470A-9848-385F4665B73A}"/>
              </a:ext>
            </a:extLst>
          </p:cNvPr>
          <p:cNvSpPr/>
          <p:nvPr/>
        </p:nvSpPr>
        <p:spPr>
          <a:xfrm>
            <a:off x="4947920" y="4259518"/>
            <a:ext cx="925133" cy="16606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69AB69-1CE4-4CEE-BE2E-41FBD2FB133E}"/>
              </a:ext>
            </a:extLst>
          </p:cNvPr>
          <p:cNvSpPr/>
          <p:nvPr/>
        </p:nvSpPr>
        <p:spPr>
          <a:xfrm>
            <a:off x="9448798" y="2575034"/>
            <a:ext cx="2091561" cy="8539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B4EFCA-AB75-48D8-B4F7-D212C7278A20}"/>
              </a:ext>
            </a:extLst>
          </p:cNvPr>
          <p:cNvSpPr/>
          <p:nvPr/>
        </p:nvSpPr>
        <p:spPr>
          <a:xfrm>
            <a:off x="9418438" y="5222275"/>
            <a:ext cx="2091561" cy="85396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E40E1D-A1FD-4B10-88A1-F6A1DFDC084D}"/>
              </a:ext>
            </a:extLst>
          </p:cNvPr>
          <p:cNvSpPr/>
          <p:nvPr/>
        </p:nvSpPr>
        <p:spPr>
          <a:xfrm>
            <a:off x="4284489" y="1113992"/>
            <a:ext cx="2763870" cy="542044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456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0" y="4695825"/>
            <a:ext cx="10029825" cy="2095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2202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0" y="5048250"/>
            <a:ext cx="7610475"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1424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8" name="Rectangle 7">
            <a:extLst>
              <a:ext uri="{FF2B5EF4-FFF2-40B4-BE49-F238E27FC236}">
                <a16:creationId xmlns:a16="http://schemas.microsoft.com/office/drawing/2014/main" id="{0136976B-109E-427C-BA4A-F65B63DBAFBB}"/>
              </a:ext>
            </a:extLst>
          </p:cNvPr>
          <p:cNvSpPr/>
          <p:nvPr/>
        </p:nvSpPr>
        <p:spPr>
          <a:xfrm>
            <a:off x="238539" y="1669774"/>
            <a:ext cx="11787809" cy="329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 (digression)</a:t>
            </a:r>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D22CDF84-93AD-4BBA-9A41-C299FE6AD6E6}"/>
              </a:ext>
            </a:extLst>
          </p:cNvPr>
          <p:cNvSpPr/>
          <p:nvPr/>
        </p:nvSpPr>
        <p:spPr>
          <a:xfrm>
            <a:off x="857250" y="5048250"/>
            <a:ext cx="7610475"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84BB42-937D-4DC2-9D48-ADA5D0CD1A7E}"/>
              </a:ext>
            </a:extLst>
          </p:cNvPr>
          <p:cNvSpPr/>
          <p:nvPr/>
        </p:nvSpPr>
        <p:spPr>
          <a:xfrm>
            <a:off x="430352" y="5288031"/>
            <a:ext cx="11188754" cy="110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1FC1BF5-7A8C-4E5B-AF2C-55BD6C386819}"/>
              </a:ext>
            </a:extLst>
          </p:cNvPr>
          <p:cNvPicPr>
            <a:picLocks noChangeAspect="1"/>
          </p:cNvPicPr>
          <p:nvPr/>
        </p:nvPicPr>
        <p:blipFill>
          <a:blip r:embed="rId4"/>
          <a:stretch>
            <a:fillRect/>
          </a:stretch>
        </p:blipFill>
        <p:spPr>
          <a:xfrm>
            <a:off x="347345" y="2336231"/>
            <a:ext cx="4600575" cy="2038350"/>
          </a:xfrm>
          <a:prstGeom prst="rect">
            <a:avLst/>
          </a:prstGeom>
        </p:spPr>
      </p:pic>
      <p:sp>
        <p:nvSpPr>
          <p:cNvPr id="24" name="Rectangle 23">
            <a:extLst>
              <a:ext uri="{FF2B5EF4-FFF2-40B4-BE49-F238E27FC236}">
                <a16:creationId xmlns:a16="http://schemas.microsoft.com/office/drawing/2014/main" id="{9ACB43BC-292A-487F-872A-0E3B51CCE025}"/>
              </a:ext>
            </a:extLst>
          </p:cNvPr>
          <p:cNvSpPr/>
          <p:nvPr/>
        </p:nvSpPr>
        <p:spPr>
          <a:xfrm>
            <a:off x="576470" y="3355406"/>
            <a:ext cx="4311816" cy="242559"/>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2498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8" name="Rectangle 7">
            <a:extLst>
              <a:ext uri="{FF2B5EF4-FFF2-40B4-BE49-F238E27FC236}">
                <a16:creationId xmlns:a16="http://schemas.microsoft.com/office/drawing/2014/main" id="{0136976B-109E-427C-BA4A-F65B63DBAFBB}"/>
              </a:ext>
            </a:extLst>
          </p:cNvPr>
          <p:cNvSpPr/>
          <p:nvPr/>
        </p:nvSpPr>
        <p:spPr>
          <a:xfrm>
            <a:off x="238539" y="1669774"/>
            <a:ext cx="11787809" cy="329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 (digression)</a:t>
            </a:r>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D22CDF84-93AD-4BBA-9A41-C299FE6AD6E6}"/>
              </a:ext>
            </a:extLst>
          </p:cNvPr>
          <p:cNvSpPr/>
          <p:nvPr/>
        </p:nvSpPr>
        <p:spPr>
          <a:xfrm>
            <a:off x="857250" y="5048250"/>
            <a:ext cx="7610475"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EB1C67-1B0B-4E9A-8C60-94E607EF4597}"/>
              </a:ext>
            </a:extLst>
          </p:cNvPr>
          <p:cNvSpPr txBox="1"/>
          <p:nvPr/>
        </p:nvSpPr>
        <p:spPr>
          <a:xfrm>
            <a:off x="7686675" y="2952726"/>
            <a:ext cx="3932431" cy="1754326"/>
          </a:xfrm>
          <a:prstGeom prst="rect">
            <a:avLst/>
          </a:prstGeom>
          <a:noFill/>
        </p:spPr>
        <p:txBody>
          <a:bodyPr wrap="square" rtlCol="0">
            <a:spAutoFit/>
          </a:bodyPr>
          <a:lstStyle/>
          <a:p>
            <a:r>
              <a:rPr lang="en-US" dirty="0"/>
              <a:t>0x5 = 0101, 0xa = 1010</a:t>
            </a:r>
          </a:p>
          <a:p>
            <a:endParaRPr lang="en-US" dirty="0"/>
          </a:p>
          <a:p>
            <a:r>
              <a:rPr lang="en-US" dirty="0" err="1"/>
              <a:t>Pallette</a:t>
            </a:r>
            <a:r>
              <a:rPr lang="en-US" dirty="0"/>
              <a:t>:              00 10 01 01</a:t>
            </a:r>
          </a:p>
          <a:p>
            <a:r>
              <a:rPr lang="en-US" dirty="0"/>
              <a:t>Sum = </a:t>
            </a:r>
            <a:r>
              <a:rPr lang="en-US" dirty="0" err="1"/>
              <a:t>countbits</a:t>
            </a:r>
            <a:r>
              <a:rPr lang="en-US" dirty="0"/>
              <a:t>(00 00 01 01) +</a:t>
            </a:r>
          </a:p>
          <a:p>
            <a:r>
              <a:rPr lang="en-US" dirty="0"/>
              <a:t>            </a:t>
            </a:r>
            <a:r>
              <a:rPr lang="en-US" dirty="0" err="1"/>
              <a:t>countbits</a:t>
            </a:r>
            <a:r>
              <a:rPr lang="en-US" dirty="0"/>
              <a:t>(00 10 00 00) * 2;</a:t>
            </a:r>
          </a:p>
          <a:p>
            <a:endParaRPr lang="en-US" dirty="0"/>
          </a:p>
        </p:txBody>
      </p:sp>
      <p:sp>
        <p:nvSpPr>
          <p:cNvPr id="9" name="Rectangle 8">
            <a:extLst>
              <a:ext uri="{FF2B5EF4-FFF2-40B4-BE49-F238E27FC236}">
                <a16:creationId xmlns:a16="http://schemas.microsoft.com/office/drawing/2014/main" id="{CF84BB42-937D-4DC2-9D48-ADA5D0CD1A7E}"/>
              </a:ext>
            </a:extLst>
          </p:cNvPr>
          <p:cNvSpPr/>
          <p:nvPr/>
        </p:nvSpPr>
        <p:spPr>
          <a:xfrm>
            <a:off x="430352" y="5288031"/>
            <a:ext cx="11188754" cy="110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1FC1BF5-7A8C-4E5B-AF2C-55BD6C386819}"/>
              </a:ext>
            </a:extLst>
          </p:cNvPr>
          <p:cNvPicPr>
            <a:picLocks noChangeAspect="1"/>
          </p:cNvPicPr>
          <p:nvPr/>
        </p:nvPicPr>
        <p:blipFill>
          <a:blip r:embed="rId4"/>
          <a:stretch>
            <a:fillRect/>
          </a:stretch>
        </p:blipFill>
        <p:spPr>
          <a:xfrm>
            <a:off x="347345" y="2336231"/>
            <a:ext cx="4600575" cy="2038350"/>
          </a:xfrm>
          <a:prstGeom prst="rect">
            <a:avLst/>
          </a:prstGeom>
        </p:spPr>
      </p:pic>
      <p:sp>
        <p:nvSpPr>
          <p:cNvPr id="24" name="Rectangle 23">
            <a:extLst>
              <a:ext uri="{FF2B5EF4-FFF2-40B4-BE49-F238E27FC236}">
                <a16:creationId xmlns:a16="http://schemas.microsoft.com/office/drawing/2014/main" id="{9ACB43BC-292A-487F-872A-0E3B51CCE025}"/>
              </a:ext>
            </a:extLst>
          </p:cNvPr>
          <p:cNvSpPr/>
          <p:nvPr/>
        </p:nvSpPr>
        <p:spPr>
          <a:xfrm>
            <a:off x="576470" y="3355406"/>
            <a:ext cx="4311816" cy="242559"/>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8562DE6-7574-44E0-B94C-2FA0406FABC0}"/>
                  </a:ext>
                </a:extLst>
              </p:cNvPr>
              <p:cNvSpPr txBox="1"/>
              <p:nvPr/>
            </p:nvSpPr>
            <p:spPr>
              <a:xfrm>
                <a:off x="7669597" y="2334667"/>
                <a:ext cx="2754921" cy="662810"/>
              </a:xfrm>
              <a:prstGeom prst="rect">
                <a:avLst/>
              </a:prstGeom>
              <a:noFill/>
            </p:spPr>
            <p:txBody>
              <a:bodyPr wrap="none" rtlCol="0">
                <a:spAutoFit/>
              </a:bodyPr>
              <a:lstStyle/>
              <a:p>
                <a:r>
                  <a:rPr lang="en-US" dirty="0"/>
                  <a:t>n bit number is: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𝑛</m:t>
                        </m:r>
                        <m:r>
                          <a:rPr lang="en-US" b="0" i="1" smtClean="0">
                            <a:latin typeface="Cambria Math" panose="02040503050406030204" pitchFamily="18" charset="0"/>
                          </a:rPr>
                          <m:t>−1</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𝑖</m:t>
                            </m:r>
                          </m:sup>
                        </m:sSup>
                      </m:e>
                    </m:nary>
                  </m:oMath>
                </a14:m>
                <a:endParaRPr lang="en-US" dirty="0"/>
              </a:p>
              <a:p>
                <a:r>
                  <a:rPr lang="en-US" dirty="0"/>
                  <a:t> </a:t>
                </a:r>
              </a:p>
            </p:txBody>
          </p:sp>
        </mc:Choice>
        <mc:Fallback xmlns="">
          <p:sp>
            <p:nvSpPr>
              <p:cNvPr id="25" name="TextBox 24">
                <a:extLst>
                  <a:ext uri="{FF2B5EF4-FFF2-40B4-BE49-F238E27FC236}">
                    <a16:creationId xmlns:a16="http://schemas.microsoft.com/office/drawing/2014/main" id="{68562DE6-7574-44E0-B94C-2FA0406FABC0}"/>
                  </a:ext>
                </a:extLst>
              </p:cNvPr>
              <p:cNvSpPr txBox="1">
                <a:spLocks noRot="1" noChangeAspect="1" noMove="1" noResize="1" noEditPoints="1" noAdjustHandles="1" noChangeArrowheads="1" noChangeShapeType="1" noTextEdit="1"/>
              </p:cNvSpPr>
              <p:nvPr/>
            </p:nvSpPr>
            <p:spPr>
              <a:xfrm>
                <a:off x="7669597" y="2334667"/>
                <a:ext cx="2754921" cy="662810"/>
              </a:xfrm>
              <a:prstGeom prst="rect">
                <a:avLst/>
              </a:prstGeom>
              <a:blipFill>
                <a:blip r:embed="rId5"/>
                <a:stretch>
                  <a:fillRect l="-1770" t="-64220" r="-221" b="-61468"/>
                </a:stretch>
              </a:blipFill>
            </p:spPr>
            <p:txBody>
              <a:bodyPr/>
              <a:lstStyle/>
              <a:p>
                <a:r>
                  <a:rPr lang="en-US">
                    <a:noFill/>
                  </a:rPr>
                  <a:t> </a:t>
                </a:r>
              </a:p>
            </p:txBody>
          </p:sp>
        </mc:Fallback>
      </mc:AlternateContent>
    </p:spTree>
    <p:extLst>
      <p:ext uri="{BB962C8B-B14F-4D97-AF65-F5344CB8AC3E}">
        <p14:creationId xmlns:p14="http://schemas.microsoft.com/office/powerpoint/2010/main" val="30505580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1" y="5267325"/>
            <a:ext cx="5429250" cy="1619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47875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724C9D-69DB-4DA5-A6EA-52B8BD4B55E9}"/>
              </a:ext>
            </a:extLst>
          </p:cNvPr>
          <p:cNvPicPr>
            <a:picLocks noChangeAspect="1"/>
          </p:cNvPicPr>
          <p:nvPr/>
        </p:nvPicPr>
        <p:blipFill>
          <a:blip r:embed="rId3"/>
          <a:stretch>
            <a:fillRect/>
          </a:stretch>
        </p:blipFill>
        <p:spPr>
          <a:xfrm>
            <a:off x="104775" y="1438275"/>
            <a:ext cx="7372350" cy="5372100"/>
          </a:xfrm>
          <a:prstGeom prst="rect">
            <a:avLst/>
          </a:prstGeom>
        </p:spPr>
      </p:pic>
      <p:sp>
        <p:nvSpPr>
          <p:cNvPr id="2" name="Title 1">
            <a:extLst>
              <a:ext uri="{FF2B5EF4-FFF2-40B4-BE49-F238E27FC236}">
                <a16:creationId xmlns:a16="http://schemas.microsoft.com/office/drawing/2014/main" id="{34ABC971-B251-45AC-8FB6-03166FBFAD8C}"/>
              </a:ext>
            </a:extLst>
          </p:cNvPr>
          <p:cNvSpPr>
            <a:spLocks noGrp="1"/>
          </p:cNvSpPr>
          <p:nvPr>
            <p:ph type="title"/>
          </p:nvPr>
        </p:nvSpPr>
        <p:spPr/>
        <p:txBody>
          <a:bodyPr>
            <a:normAutofit fontScale="90000"/>
          </a:bodyPr>
          <a:lstStyle/>
          <a:p>
            <a:r>
              <a:rPr lang="en-US" dirty="0"/>
              <a:t>Specialized Shader for 5-8 and 9-16 blends</a:t>
            </a:r>
          </a:p>
        </p:txBody>
      </p:sp>
      <p:sp>
        <p:nvSpPr>
          <p:cNvPr id="4" name="Footer Placeholder 3">
            <a:extLst>
              <a:ext uri="{FF2B5EF4-FFF2-40B4-BE49-F238E27FC236}">
                <a16:creationId xmlns:a16="http://schemas.microsoft.com/office/drawing/2014/main" id="{309F9916-CFF0-437D-8FC2-4C5E713D9872}"/>
              </a:ext>
            </a:extLst>
          </p:cNvPr>
          <p:cNvSpPr>
            <a:spLocks noGrp="1"/>
          </p:cNvSpPr>
          <p:nvPr>
            <p:ph type="ftr" sz="quarter" idx="11"/>
          </p:nvPr>
        </p:nvSpPr>
        <p:spPr/>
        <p:txBody>
          <a:bodyPr/>
          <a:lstStyle/>
          <a:p>
            <a:r>
              <a:rPr lang="en-US"/>
              <a:t>© 2020 Activision Publishing, Inc.</a:t>
            </a:r>
            <a:endParaRPr lang="en-US" dirty="0"/>
          </a:p>
        </p:txBody>
      </p:sp>
      <p:sp>
        <p:nvSpPr>
          <p:cNvPr id="3" name="Rectangle 2">
            <a:extLst>
              <a:ext uri="{FF2B5EF4-FFF2-40B4-BE49-F238E27FC236}">
                <a16:creationId xmlns:a16="http://schemas.microsoft.com/office/drawing/2014/main" id="{EAE071AB-23D0-4654-A704-104842572C31}"/>
              </a:ext>
            </a:extLst>
          </p:cNvPr>
          <p:cNvSpPr/>
          <p:nvPr/>
        </p:nvSpPr>
        <p:spPr>
          <a:xfrm>
            <a:off x="430352" y="2613991"/>
            <a:ext cx="5304526" cy="4572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287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6F49-D791-44EF-82FA-1C5B6968DB23}"/>
              </a:ext>
            </a:extLst>
          </p:cNvPr>
          <p:cNvSpPr>
            <a:spLocks noGrp="1"/>
          </p:cNvSpPr>
          <p:nvPr>
            <p:ph type="title"/>
          </p:nvPr>
        </p:nvSpPr>
        <p:spPr/>
        <p:txBody>
          <a:bodyPr>
            <a:normAutofit fontScale="90000"/>
          </a:bodyPr>
          <a:lstStyle/>
          <a:p>
            <a:r>
              <a:rPr lang="en-US" dirty="0"/>
              <a:t>Performance</a:t>
            </a:r>
          </a:p>
        </p:txBody>
      </p:sp>
      <p:sp>
        <p:nvSpPr>
          <p:cNvPr id="3" name="Content Placeholder 2">
            <a:extLst>
              <a:ext uri="{FF2B5EF4-FFF2-40B4-BE49-F238E27FC236}">
                <a16:creationId xmlns:a16="http://schemas.microsoft.com/office/drawing/2014/main" id="{0CF1A8B1-FDAC-410B-8E51-E88FB8516D54}"/>
              </a:ext>
            </a:extLst>
          </p:cNvPr>
          <p:cNvSpPr>
            <a:spLocks noGrp="1"/>
          </p:cNvSpPr>
          <p:nvPr>
            <p:ph idx="1"/>
          </p:nvPr>
        </p:nvSpPr>
        <p:spPr/>
        <p:txBody>
          <a:bodyPr/>
          <a:lstStyle/>
          <a:p>
            <a:r>
              <a:rPr lang="en-US" dirty="0"/>
              <a:t>Most of the time nothing changes, so it’s free</a:t>
            </a:r>
          </a:p>
          <a:p>
            <a:r>
              <a:rPr lang="en-US" dirty="0"/>
              <a:t>The V0 shaders on the most challenging level (132 sets) when forced to update every frame and not in async take 20ms, the optimized shader is 1.47ms (&lt;&lt; 20+ms, win!)</a:t>
            </a:r>
          </a:p>
          <a:p>
            <a:r>
              <a:rPr lang="en-US" dirty="0"/>
              <a:t>Other optimizations</a:t>
            </a:r>
          </a:p>
          <a:p>
            <a:pPr lvl="1"/>
            <a:r>
              <a:rPr lang="en-US" dirty="0"/>
              <a:t>In a dispatch, offline sort records by destinations memory address (API’s for consoles, Morton code for PC), this saves a couple percent vs. raster scan</a:t>
            </a:r>
          </a:p>
          <a:p>
            <a:pPr lvl="1"/>
            <a:r>
              <a:rPr lang="en-US" dirty="0"/>
              <a:t>Skip lightmaps / models that are not streamed in</a:t>
            </a:r>
          </a:p>
          <a:p>
            <a:pPr lvl="1"/>
            <a:r>
              <a:rPr lang="en-US" dirty="0"/>
              <a:t>Could look at visibility, but would require careful tracking of when state was last updated</a:t>
            </a:r>
          </a:p>
        </p:txBody>
      </p:sp>
      <p:sp>
        <p:nvSpPr>
          <p:cNvPr id="4" name="Footer Placeholder 3">
            <a:extLst>
              <a:ext uri="{FF2B5EF4-FFF2-40B4-BE49-F238E27FC236}">
                <a16:creationId xmlns:a16="http://schemas.microsoft.com/office/drawing/2014/main" id="{B742C8B0-B318-4C80-B7E9-16D8D724CCD2}"/>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10191C6E-5B35-42F4-840E-39002F3B5CBF}"/>
              </a:ext>
            </a:extLst>
          </p:cNvPr>
          <p:cNvPicPr>
            <a:picLocks noChangeAspect="1"/>
          </p:cNvPicPr>
          <p:nvPr/>
        </p:nvPicPr>
        <p:blipFill>
          <a:blip r:embed="rId3"/>
          <a:stretch>
            <a:fillRect/>
          </a:stretch>
        </p:blipFill>
        <p:spPr>
          <a:xfrm>
            <a:off x="266700" y="4385241"/>
            <a:ext cx="11658600" cy="1962150"/>
          </a:xfrm>
          <a:prstGeom prst="rect">
            <a:avLst/>
          </a:prstGeom>
        </p:spPr>
      </p:pic>
      <p:sp>
        <p:nvSpPr>
          <p:cNvPr id="6" name="Rectangle 5">
            <a:extLst>
              <a:ext uri="{FF2B5EF4-FFF2-40B4-BE49-F238E27FC236}">
                <a16:creationId xmlns:a16="http://schemas.microsoft.com/office/drawing/2014/main" id="{2DD82273-E8A9-4EDD-9576-6FD696F6DD70}"/>
              </a:ext>
            </a:extLst>
          </p:cNvPr>
          <p:cNvSpPr/>
          <p:nvPr/>
        </p:nvSpPr>
        <p:spPr>
          <a:xfrm>
            <a:off x="10429875" y="4810125"/>
            <a:ext cx="1247775" cy="13335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9517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BFC6-19CF-4E32-B75A-6599D0C95238}"/>
              </a:ext>
            </a:extLst>
          </p:cNvPr>
          <p:cNvSpPr>
            <a:spLocks noGrp="1"/>
          </p:cNvSpPr>
          <p:nvPr>
            <p:ph type="title"/>
          </p:nvPr>
        </p:nvSpPr>
        <p:spPr/>
        <p:txBody>
          <a:bodyPr>
            <a:normAutofit fontScale="90000"/>
          </a:bodyPr>
          <a:lstStyle/>
          <a:p>
            <a:r>
              <a:rPr lang="en-US" dirty="0"/>
              <a:t>Doors</a:t>
            </a:r>
          </a:p>
        </p:txBody>
      </p:sp>
      <p:sp>
        <p:nvSpPr>
          <p:cNvPr id="3" name="Content Placeholder 2">
            <a:extLst>
              <a:ext uri="{FF2B5EF4-FFF2-40B4-BE49-F238E27FC236}">
                <a16:creationId xmlns:a16="http://schemas.microsoft.com/office/drawing/2014/main" id="{F626A096-3890-42BB-9FD5-6C1AF7123351}"/>
              </a:ext>
            </a:extLst>
          </p:cNvPr>
          <p:cNvSpPr>
            <a:spLocks noGrp="1"/>
          </p:cNvSpPr>
          <p:nvPr>
            <p:ph idx="1"/>
          </p:nvPr>
        </p:nvSpPr>
        <p:spPr/>
        <p:txBody>
          <a:bodyPr>
            <a:normAutofit/>
          </a:bodyPr>
          <a:lstStyle/>
          <a:p>
            <a:r>
              <a:rPr lang="en-US" dirty="0"/>
              <a:t>[Seyb20] has sampling strategies</a:t>
            </a:r>
          </a:p>
          <a:p>
            <a:r>
              <a:rPr lang="en-US" dirty="0"/>
              <a:t>Shaders are oblivious, instead of average ratio use quaternion dot product</a:t>
            </a:r>
          </a:p>
          <a:p>
            <a:endParaRPr lang="en-US" dirty="0"/>
          </a:p>
          <a:p>
            <a:endParaRPr lang="en-US" dirty="0"/>
          </a:p>
          <a:p>
            <a:endParaRPr lang="en-US" dirty="0"/>
          </a:p>
          <a:p>
            <a:endParaRPr lang="en-US" dirty="0"/>
          </a:p>
          <a:p>
            <a:r>
              <a:rPr lang="en-US" dirty="0"/>
              <a:t>Optional parameter to determine how open the door is to treat “fully open”</a:t>
            </a:r>
          </a:p>
          <a:p>
            <a:r>
              <a:rPr lang="en-US" dirty="0"/>
              <a:t>“product basis functions” (dynamic </a:t>
            </a:r>
            <a:r>
              <a:rPr lang="en-US" dirty="0" err="1"/>
              <a:t>lightset</a:t>
            </a:r>
            <a:r>
              <a:rPr lang="en-US" dirty="0"/>
              <a:t> going through a door), where the weight is </a:t>
            </a:r>
            <a:r>
              <a:rPr lang="en-US" dirty="0" err="1"/>
              <a:t>doorBF</a:t>
            </a:r>
            <a:r>
              <a:rPr lang="en-US" dirty="0"/>
              <a:t> * DLSBF, but they came in late and are disabled – every door/DLS combination could add a new BF</a:t>
            </a:r>
          </a:p>
        </p:txBody>
      </p:sp>
      <p:sp>
        <p:nvSpPr>
          <p:cNvPr id="4" name="Footer Placeholder 3">
            <a:extLst>
              <a:ext uri="{FF2B5EF4-FFF2-40B4-BE49-F238E27FC236}">
                <a16:creationId xmlns:a16="http://schemas.microsoft.com/office/drawing/2014/main" id="{9DC31437-6046-4783-9E24-AB2122E4E10D}"/>
              </a:ext>
            </a:extLst>
          </p:cNvPr>
          <p:cNvSpPr>
            <a:spLocks noGrp="1"/>
          </p:cNvSpPr>
          <p:nvPr>
            <p:ph type="ftr" sz="quarter" idx="11"/>
          </p:nvPr>
        </p:nvSpPr>
        <p:spPr/>
        <p:txBody>
          <a:bodyPr/>
          <a:lstStyle/>
          <a:p>
            <a:r>
              <a:rPr lang="en-US"/>
              <a:t>© 2020 Activision Publishing, Inc.</a:t>
            </a:r>
            <a:endParaRPr lang="en-US" dirty="0"/>
          </a:p>
        </p:txBody>
      </p:sp>
      <p:pic>
        <p:nvPicPr>
          <p:cNvPr id="8" name="Picture 7">
            <a:extLst>
              <a:ext uri="{FF2B5EF4-FFF2-40B4-BE49-F238E27FC236}">
                <a16:creationId xmlns:a16="http://schemas.microsoft.com/office/drawing/2014/main" id="{C5390111-4D08-4011-9B87-9AC9A0C4336B}"/>
              </a:ext>
            </a:extLst>
          </p:cNvPr>
          <p:cNvPicPr>
            <a:picLocks noChangeAspect="1"/>
          </p:cNvPicPr>
          <p:nvPr/>
        </p:nvPicPr>
        <p:blipFill>
          <a:blip r:embed="rId3"/>
          <a:stretch>
            <a:fillRect/>
          </a:stretch>
        </p:blipFill>
        <p:spPr>
          <a:xfrm>
            <a:off x="1943100" y="2621011"/>
            <a:ext cx="7505700" cy="1200150"/>
          </a:xfrm>
          <a:prstGeom prst="rect">
            <a:avLst/>
          </a:prstGeom>
        </p:spPr>
      </p:pic>
    </p:spTree>
    <p:extLst>
      <p:ext uri="{BB962C8B-B14F-4D97-AF65-F5344CB8AC3E}">
        <p14:creationId xmlns:p14="http://schemas.microsoft.com/office/powerpoint/2010/main" val="11153169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BFC6-19CF-4E32-B75A-6599D0C95238}"/>
              </a:ext>
            </a:extLst>
          </p:cNvPr>
          <p:cNvSpPr>
            <a:spLocks noGrp="1"/>
          </p:cNvSpPr>
          <p:nvPr>
            <p:ph type="title"/>
          </p:nvPr>
        </p:nvSpPr>
        <p:spPr/>
        <p:txBody>
          <a:bodyPr>
            <a:normAutofit fontScale="90000"/>
          </a:bodyPr>
          <a:lstStyle/>
          <a:p>
            <a:r>
              <a:rPr lang="en-US" dirty="0"/>
              <a:t>Miscellaneous Issues</a:t>
            </a:r>
          </a:p>
        </p:txBody>
      </p:sp>
      <p:sp>
        <p:nvSpPr>
          <p:cNvPr id="3" name="Content Placeholder 2">
            <a:extLst>
              <a:ext uri="{FF2B5EF4-FFF2-40B4-BE49-F238E27FC236}">
                <a16:creationId xmlns:a16="http://schemas.microsoft.com/office/drawing/2014/main" id="{F626A096-3890-42BB-9FD5-6C1AF7123351}"/>
              </a:ext>
            </a:extLst>
          </p:cNvPr>
          <p:cNvSpPr>
            <a:spLocks noGrp="1"/>
          </p:cNvSpPr>
          <p:nvPr>
            <p:ph idx="1"/>
          </p:nvPr>
        </p:nvSpPr>
        <p:spPr/>
        <p:txBody>
          <a:bodyPr/>
          <a:lstStyle/>
          <a:p>
            <a:r>
              <a:rPr lang="en-US" dirty="0"/>
              <a:t>Dynamic models use exponential smoothing to blend in lighting, if light shuts off/on very distracting</a:t>
            </a:r>
          </a:p>
          <a:p>
            <a:pPr lvl="1"/>
            <a:r>
              <a:rPr lang="en-US" dirty="0"/>
              <a:t>Disable temporal update when this occurs, just replace instead</a:t>
            </a:r>
          </a:p>
          <a:p>
            <a:pPr lvl="1"/>
            <a:endParaRPr lang="en-US" dirty="0"/>
          </a:p>
          <a:p>
            <a:r>
              <a:rPr lang="en-US" dirty="0"/>
              <a:t>What about reflection probes?</a:t>
            </a:r>
          </a:p>
          <a:p>
            <a:pPr lvl="1"/>
            <a:r>
              <a:rPr lang="en-US" dirty="0"/>
              <a:t>Use variant of irradiance normalization [Lazarov13], divide by irradiance when rendering probes, multiply by local irradiance when fetched</a:t>
            </a:r>
          </a:p>
          <a:p>
            <a:pPr lvl="1"/>
            <a:r>
              <a:rPr lang="en-US" dirty="0"/>
              <a:t>Local irradiance comes from LM, LGV or LG (FX), this has already been “corrected” for lighting changes</a:t>
            </a:r>
          </a:p>
          <a:p>
            <a:pPr lvl="1"/>
            <a:endParaRPr lang="en-US" dirty="0"/>
          </a:p>
          <a:p>
            <a:r>
              <a:rPr lang="en-US" dirty="0"/>
              <a:t>Bake intensities for dynamic light sets should generally be neutral color, particularly if the light can change color – a hard zero would kill a color channel</a:t>
            </a:r>
          </a:p>
          <a:p>
            <a:endParaRPr lang="en-US" dirty="0"/>
          </a:p>
        </p:txBody>
      </p:sp>
      <p:sp>
        <p:nvSpPr>
          <p:cNvPr id="4" name="Footer Placeholder 3">
            <a:extLst>
              <a:ext uri="{FF2B5EF4-FFF2-40B4-BE49-F238E27FC236}">
                <a16:creationId xmlns:a16="http://schemas.microsoft.com/office/drawing/2014/main" id="{9DC31437-6046-4783-9E24-AB2122E4E10D}"/>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8452728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6FC8-A875-475F-B195-F4B981D5BCF6}"/>
              </a:ext>
            </a:extLst>
          </p:cNvPr>
          <p:cNvSpPr>
            <a:spLocks noGrp="1"/>
          </p:cNvSpPr>
          <p:nvPr>
            <p:ph type="title"/>
          </p:nvPr>
        </p:nvSpPr>
        <p:spPr/>
        <p:txBody>
          <a:bodyPr>
            <a:normAutofit fontScale="90000"/>
          </a:bodyPr>
          <a:lstStyle/>
          <a:p>
            <a:r>
              <a:rPr lang="en-US" dirty="0"/>
              <a:t>What Next?</a:t>
            </a:r>
          </a:p>
        </p:txBody>
      </p:sp>
      <p:sp>
        <p:nvSpPr>
          <p:cNvPr id="3" name="Content Placeholder 2">
            <a:extLst>
              <a:ext uri="{FF2B5EF4-FFF2-40B4-BE49-F238E27FC236}">
                <a16:creationId xmlns:a16="http://schemas.microsoft.com/office/drawing/2014/main" id="{82D07CF0-2550-41E7-A404-BF2E25C604C3}"/>
              </a:ext>
            </a:extLst>
          </p:cNvPr>
          <p:cNvSpPr>
            <a:spLocks noGrp="1"/>
          </p:cNvSpPr>
          <p:nvPr>
            <p:ph idx="1"/>
          </p:nvPr>
        </p:nvSpPr>
        <p:spPr/>
        <p:txBody>
          <a:bodyPr/>
          <a:lstStyle/>
          <a:p>
            <a:r>
              <a:rPr lang="en-US" dirty="0"/>
              <a:t>Push on dynamic changes</a:t>
            </a:r>
          </a:p>
          <a:p>
            <a:pPr lvl="1"/>
            <a:r>
              <a:rPr lang="en-US" dirty="0"/>
              <a:t>Blowing variable sized holes in walls</a:t>
            </a:r>
          </a:p>
          <a:p>
            <a:pPr lvl="1"/>
            <a:r>
              <a:rPr lang="en-US" dirty="0"/>
              <a:t>Time of day</a:t>
            </a:r>
          </a:p>
          <a:p>
            <a:pPr lvl="1"/>
            <a:r>
              <a:rPr lang="en-US" dirty="0"/>
              <a:t>Scripted destruction?</a:t>
            </a:r>
          </a:p>
          <a:p>
            <a:r>
              <a:rPr lang="en-US" dirty="0"/>
              <a:t>Compress the data more</a:t>
            </a:r>
          </a:p>
          <a:p>
            <a:r>
              <a:rPr lang="en-US" dirty="0"/>
              <a:t>Improve baking times</a:t>
            </a:r>
          </a:p>
          <a:p>
            <a:r>
              <a:rPr lang="en-US" dirty="0"/>
              <a:t>Make it first class with streaming</a:t>
            </a:r>
          </a:p>
          <a:p>
            <a:pPr lvl="1"/>
            <a:r>
              <a:rPr lang="en-US" dirty="0"/>
              <a:t>Delete data if an event occurs that can’t change (update base records?)</a:t>
            </a:r>
          </a:p>
          <a:p>
            <a:r>
              <a:rPr lang="en-US" dirty="0"/>
              <a:t>Investigate using visibility to do even less work, or amortizing over time</a:t>
            </a:r>
          </a:p>
          <a:p>
            <a:endParaRPr lang="en-US" dirty="0"/>
          </a:p>
        </p:txBody>
      </p:sp>
      <p:sp>
        <p:nvSpPr>
          <p:cNvPr id="4" name="Footer Placeholder 3">
            <a:extLst>
              <a:ext uri="{FF2B5EF4-FFF2-40B4-BE49-F238E27FC236}">
                <a16:creationId xmlns:a16="http://schemas.microsoft.com/office/drawing/2014/main" id="{234968A0-AAA6-4197-9AB8-9BD65F280FE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9857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C378B7-DFB7-4153-B016-61C2845EA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4488" y="1113992"/>
            <a:ext cx="2736421" cy="2622310"/>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Retracing Direct Light</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030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EC8C6A1-0CCD-4ADE-8B4A-4D07E128276D}"/>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a:p>
            <a:pPr marL="0" indent="0">
              <a:buNone/>
            </a:pPr>
            <a:endParaRPr lang="en-US" dirty="0"/>
          </a:p>
        </p:txBody>
      </p:sp>
      <p:sp>
        <p:nvSpPr>
          <p:cNvPr id="14" name="Rectangle 13">
            <a:extLst>
              <a:ext uri="{FF2B5EF4-FFF2-40B4-BE49-F238E27FC236}">
                <a16:creationId xmlns:a16="http://schemas.microsoft.com/office/drawing/2014/main" id="{9767039E-3D18-451F-AF9B-92EA48822A3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AEB202-0EEE-45B9-877E-A9A61BF1102D}"/>
              </a:ext>
            </a:extLst>
          </p:cNvPr>
          <p:cNvSpPr/>
          <p:nvPr/>
        </p:nvSpPr>
        <p:spPr>
          <a:xfrm>
            <a:off x="0" y="1657727"/>
            <a:ext cx="4087419" cy="7622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8EB48F-387F-4E91-B814-4AA1EBE5EF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7979" y="1359793"/>
            <a:ext cx="4461641" cy="2262317"/>
          </a:xfrm>
          <a:prstGeom prst="rect">
            <a:avLst/>
          </a:prstGeom>
        </p:spPr>
      </p:pic>
      <p:pic>
        <p:nvPicPr>
          <p:cNvPr id="17" name="Picture 16">
            <a:extLst>
              <a:ext uri="{FF2B5EF4-FFF2-40B4-BE49-F238E27FC236}">
                <a16:creationId xmlns:a16="http://schemas.microsoft.com/office/drawing/2014/main" id="{51E748CC-820A-404E-A380-8A53B4652A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7978" y="4091117"/>
            <a:ext cx="4461641" cy="2262317"/>
          </a:xfrm>
          <a:prstGeom prst="rect">
            <a:avLst/>
          </a:prstGeom>
          <a:ln>
            <a:solidFill>
              <a:srgbClr val="00B050"/>
            </a:solidFill>
          </a:ln>
        </p:spPr>
      </p:pic>
      <p:pic>
        <p:nvPicPr>
          <p:cNvPr id="19" name="Picture 18">
            <a:extLst>
              <a:ext uri="{FF2B5EF4-FFF2-40B4-BE49-F238E27FC236}">
                <a16:creationId xmlns:a16="http://schemas.microsoft.com/office/drawing/2014/main" id="{22DA6E5F-4917-47DD-A07B-20527122AA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6222" y="3910111"/>
            <a:ext cx="2734687" cy="2624328"/>
          </a:xfrm>
          <a:prstGeom prst="rect">
            <a:avLst/>
          </a:prstGeom>
        </p:spPr>
      </p:pic>
      <p:sp>
        <p:nvSpPr>
          <p:cNvPr id="20" name="Oval 19">
            <a:extLst>
              <a:ext uri="{FF2B5EF4-FFF2-40B4-BE49-F238E27FC236}">
                <a16:creationId xmlns:a16="http://schemas.microsoft.com/office/drawing/2014/main" id="{0B36AF91-2799-4DA5-A241-C3F574C0A241}"/>
              </a:ext>
            </a:extLst>
          </p:cNvPr>
          <p:cNvSpPr/>
          <p:nvPr/>
        </p:nvSpPr>
        <p:spPr>
          <a:xfrm>
            <a:off x="4992191" y="1460936"/>
            <a:ext cx="925133" cy="1660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DE6B6-199D-470A-9848-385F4665B73A}"/>
              </a:ext>
            </a:extLst>
          </p:cNvPr>
          <p:cNvSpPr/>
          <p:nvPr/>
        </p:nvSpPr>
        <p:spPr>
          <a:xfrm>
            <a:off x="4947920" y="4259518"/>
            <a:ext cx="925133" cy="16606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BAFD1F-036F-492C-B80C-DA648A386E64}"/>
              </a:ext>
            </a:extLst>
          </p:cNvPr>
          <p:cNvSpPr/>
          <p:nvPr/>
        </p:nvSpPr>
        <p:spPr>
          <a:xfrm>
            <a:off x="7672552" y="2291254"/>
            <a:ext cx="1579176" cy="830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3227A4F-412B-4486-80EC-8AB92E7EDFE4}"/>
              </a:ext>
            </a:extLst>
          </p:cNvPr>
          <p:cNvSpPr/>
          <p:nvPr/>
        </p:nvSpPr>
        <p:spPr>
          <a:xfrm>
            <a:off x="7669642" y="5054109"/>
            <a:ext cx="1579176" cy="8303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E40E1D-A1FD-4B10-88A1-F6A1DFDC084D}"/>
              </a:ext>
            </a:extLst>
          </p:cNvPr>
          <p:cNvSpPr/>
          <p:nvPr/>
        </p:nvSpPr>
        <p:spPr>
          <a:xfrm>
            <a:off x="4284489" y="1113992"/>
            <a:ext cx="2763870" cy="542044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2081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02A5-C243-488F-92FA-709EDC9C8D0B}"/>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054EA1C0-22C3-4F0A-AAE7-B74F1561CDA5}"/>
              </a:ext>
            </a:extLst>
          </p:cNvPr>
          <p:cNvSpPr>
            <a:spLocks noGrp="1"/>
          </p:cNvSpPr>
          <p:nvPr>
            <p:ph idx="1"/>
          </p:nvPr>
        </p:nvSpPr>
        <p:spPr/>
        <p:txBody>
          <a:bodyPr>
            <a:normAutofit/>
          </a:bodyPr>
          <a:lstStyle/>
          <a:p>
            <a:r>
              <a:rPr lang="en-US" sz="2400" dirty="0"/>
              <a:t>Studios: Infinity Ward, Sledgehammer, Raven, High Moon, </a:t>
            </a:r>
            <a:r>
              <a:rPr lang="en-US" sz="2400" dirty="0" err="1"/>
              <a:t>Beenox</a:t>
            </a:r>
            <a:endParaRPr lang="en-US" sz="2400" dirty="0"/>
          </a:p>
          <a:p>
            <a:r>
              <a:rPr lang="en-US" sz="2400" dirty="0"/>
              <a:t>Lighters: Dave Blizard, Vivian Ding, Leandro Do Amaral, Rachel Donnelly, Christina Ellerby, Samuel Fradette, Alberto Noti, Angel Orlando, Andrew Prince, Velinda Reyes, Luka </a:t>
            </a:r>
            <a:r>
              <a:rPr lang="en-US" sz="2400" dirty="0" err="1"/>
              <a:t>Romel</a:t>
            </a:r>
            <a:r>
              <a:rPr lang="en-US" sz="2400" dirty="0"/>
              <a:t>, Marko Vukovic, </a:t>
            </a:r>
            <a:r>
              <a:rPr lang="en-US" sz="2400" dirty="0" err="1"/>
              <a:t>Krzystof</a:t>
            </a:r>
            <a:r>
              <a:rPr lang="en-US" sz="2400" dirty="0"/>
              <a:t> Wojcik</a:t>
            </a:r>
          </a:p>
          <a:p>
            <a:r>
              <a:rPr lang="en-US" sz="2400" dirty="0"/>
              <a:t>Developers: Danny Chan, Michal </a:t>
            </a:r>
            <a:r>
              <a:rPr lang="en-US" sz="2400" dirty="0" err="1"/>
              <a:t>Drobot</a:t>
            </a:r>
            <a:r>
              <a:rPr lang="en-US" sz="2400" dirty="0"/>
              <a:t>, Stephanus Fnu, Peter </a:t>
            </a:r>
            <a:r>
              <a:rPr lang="en-US" sz="2400" dirty="0" err="1"/>
              <a:t>Pon</a:t>
            </a:r>
            <a:endParaRPr lang="en-US" sz="2400" dirty="0"/>
          </a:p>
          <a:p>
            <a:r>
              <a:rPr lang="en-US" sz="2400" dirty="0"/>
              <a:t>CT: Adrien Dubouchet, Aki Hogge, Michal Iwanicki, Jorge Jimenez, Josiah Manson, Dario Seyb, Andrew Shurney, Michael Vance</a:t>
            </a:r>
          </a:p>
        </p:txBody>
      </p:sp>
      <p:sp>
        <p:nvSpPr>
          <p:cNvPr id="4" name="Footer Placeholder 3">
            <a:extLst>
              <a:ext uri="{FF2B5EF4-FFF2-40B4-BE49-F238E27FC236}">
                <a16:creationId xmlns:a16="http://schemas.microsoft.com/office/drawing/2014/main" id="{B041E3F5-1B5C-44AA-9A3F-D95D452A035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988440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BF1F-15C0-4296-904F-5F213F04AE8B}"/>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97EF163F-30F5-4D8F-ABE5-3C418AA09AC7}"/>
              </a:ext>
            </a:extLst>
          </p:cNvPr>
          <p:cNvSpPr>
            <a:spLocks noGrp="1"/>
          </p:cNvSpPr>
          <p:nvPr>
            <p:ph idx="1"/>
          </p:nvPr>
        </p:nvSpPr>
        <p:spPr/>
        <p:txBody>
          <a:bodyPr>
            <a:normAutofit fontScale="62500" lnSpcReduction="20000"/>
          </a:bodyPr>
          <a:lstStyle/>
          <a:p>
            <a:r>
              <a:rPr lang="en-US" dirty="0" err="1"/>
              <a:t>Shadertoy</a:t>
            </a:r>
            <a:r>
              <a:rPr lang="en-US" dirty="0"/>
              <a:t> with Delta Functions: </a:t>
            </a:r>
            <a:r>
              <a:rPr lang="en-US" dirty="0">
                <a:hlinkClick r:id="rId2"/>
              </a:rPr>
              <a:t>https://www.shadertoy.com/view/3ljyRt</a:t>
            </a:r>
            <a:endParaRPr lang="en-US" dirty="0"/>
          </a:p>
          <a:p>
            <a:r>
              <a:rPr lang="en-US" dirty="0" err="1"/>
              <a:t>Shadertoy</a:t>
            </a:r>
            <a:r>
              <a:rPr lang="en-US" dirty="0"/>
              <a:t> with Reconstruction: </a:t>
            </a:r>
            <a:r>
              <a:rPr lang="en-US" dirty="0">
                <a:hlinkClick r:id="rId3"/>
              </a:rPr>
              <a:t>https://www.shadertoy.com/view/WlBcWy</a:t>
            </a:r>
            <a:endParaRPr lang="en-US" dirty="0"/>
          </a:p>
          <a:p>
            <a:r>
              <a:rPr lang="en-US" dirty="0"/>
              <a:t>[Ari19] </a:t>
            </a:r>
            <a:r>
              <a:rPr lang="en-US" dirty="0">
                <a:hlinkClick r:id="rId4"/>
              </a:rPr>
              <a:t>Ray Guiding for Production Lightmap Baking</a:t>
            </a:r>
            <a:r>
              <a:rPr lang="en-US" dirty="0"/>
              <a:t>, Ari Silvennoinen and Peter-Pike Sloan, SIGGRAPH Asia Technical Briefs, 2019</a:t>
            </a:r>
          </a:p>
          <a:p>
            <a:r>
              <a:rPr lang="en-US" dirty="0"/>
              <a:t>[Chan18] </a:t>
            </a:r>
            <a:r>
              <a:rPr lang="en-US" dirty="0">
                <a:hlinkClick r:id="rId5"/>
              </a:rPr>
              <a:t>Material Advances in Call of Duty: WWII</a:t>
            </a:r>
            <a:r>
              <a:rPr lang="en-US" dirty="0"/>
              <a:t>, Danny Chan, Advances in Real-Time Rendering in Games, SIGGRAPH 2018</a:t>
            </a:r>
          </a:p>
          <a:p>
            <a:r>
              <a:rPr lang="en-US" dirty="0"/>
              <a:t>[Hazel17a] </a:t>
            </a:r>
            <a:r>
              <a:rPr lang="en-US" dirty="0">
                <a:hlinkClick r:id="rId6"/>
              </a:rPr>
              <a:t>Alternate definition of Spherical Harmonics for Lighting</a:t>
            </a:r>
            <a:r>
              <a:rPr lang="en-US" dirty="0"/>
              <a:t>, Graham Hazel, Blog Post 2017</a:t>
            </a:r>
          </a:p>
          <a:p>
            <a:r>
              <a:rPr lang="en-US" dirty="0"/>
              <a:t>[Hazel17b] </a:t>
            </a:r>
            <a:r>
              <a:rPr lang="en-US" dirty="0">
                <a:hlinkClick r:id="rId7"/>
              </a:rPr>
              <a:t>Converting SH Radiance to Irradiance</a:t>
            </a:r>
            <a:r>
              <a:rPr lang="en-US" dirty="0"/>
              <a:t>, Graham Hazel, Blog Post 2017</a:t>
            </a:r>
          </a:p>
          <a:p>
            <a:pPr>
              <a:lnSpc>
                <a:spcPct val="120000"/>
              </a:lnSpc>
            </a:pPr>
            <a:r>
              <a:rPr lang="en-US" dirty="0"/>
              <a:t>[Iwanicki17a] </a:t>
            </a:r>
            <a:r>
              <a:rPr lang="en-US" dirty="0">
                <a:hlinkClick r:id="rId8"/>
              </a:rPr>
              <a:t>Precomputed Lighting in Call of Duty: Infinite Warfare</a:t>
            </a:r>
            <a:r>
              <a:rPr lang="en-US" dirty="0"/>
              <a:t>, Michal Iwanicki and Peter-Pike Sloan, Advances in Real-Time Rendering in Games, SIGGRAPH 2017</a:t>
            </a:r>
          </a:p>
          <a:p>
            <a:r>
              <a:rPr lang="en-US" dirty="0"/>
              <a:t>[Iwanicki17b] </a:t>
            </a:r>
            <a:r>
              <a:rPr lang="en-US" dirty="0">
                <a:hlinkClick r:id="rId9"/>
              </a:rPr>
              <a:t>Ambient Dice</a:t>
            </a:r>
            <a:r>
              <a:rPr lang="en-US" dirty="0"/>
              <a:t>, Michal Iwanicki and Peter-Pike Sloan, EGSR EI&amp;I 2017</a:t>
            </a:r>
          </a:p>
          <a:p>
            <a:r>
              <a:rPr lang="en-US" dirty="0"/>
              <a:t>[Lazarov13] </a:t>
            </a:r>
            <a:r>
              <a:rPr lang="en-US" dirty="0">
                <a:hlinkClick r:id="rId10"/>
              </a:rPr>
              <a:t>Getting More Physical in Call of Duty: Black Ops II</a:t>
            </a:r>
            <a:r>
              <a:rPr lang="en-US" dirty="0"/>
              <a:t>, </a:t>
            </a:r>
            <a:r>
              <a:rPr lang="en-US" dirty="0" err="1"/>
              <a:t>Dimtar</a:t>
            </a:r>
            <a:r>
              <a:rPr lang="en-US" dirty="0"/>
              <a:t> </a:t>
            </a:r>
            <a:r>
              <a:rPr lang="en-US" dirty="0" err="1"/>
              <a:t>Lazarove</a:t>
            </a:r>
            <a:r>
              <a:rPr lang="en-US" dirty="0"/>
              <a:t>, Physically Based Shading Course, SIGGRAPH 2013</a:t>
            </a:r>
          </a:p>
          <a:p>
            <a:pPr>
              <a:lnSpc>
                <a:spcPct val="120000"/>
              </a:lnSpc>
            </a:pPr>
            <a:r>
              <a:rPr lang="en-US" dirty="0"/>
              <a:t>[Seyb20] </a:t>
            </a:r>
            <a:r>
              <a:rPr lang="en-US" dirty="0">
                <a:hlinkClick r:id="rId11"/>
              </a:rPr>
              <a:t>The Design and Evolution of the </a:t>
            </a:r>
            <a:r>
              <a:rPr lang="en-US" dirty="0" err="1">
                <a:hlinkClick r:id="rId11"/>
              </a:rPr>
              <a:t>UberBake</a:t>
            </a:r>
            <a:r>
              <a:rPr lang="en-US" dirty="0">
                <a:hlinkClick r:id="rId11"/>
              </a:rPr>
              <a:t> Light Baking System</a:t>
            </a:r>
            <a:r>
              <a:rPr lang="en-US" dirty="0"/>
              <a:t>, Dario Seyb, Peter-Pike Sloan, Ari Silvennoinen, Michal Iwanicki and Wojciech Jarosz, SIGGRAPH 2020</a:t>
            </a:r>
          </a:p>
          <a:p>
            <a:r>
              <a:rPr lang="en-US" dirty="0"/>
              <a:t>[Sloan18] </a:t>
            </a:r>
            <a:r>
              <a:rPr lang="en-US" dirty="0">
                <a:hlinkClick r:id="rId12"/>
              </a:rPr>
              <a:t>Directional Lightmap Encoding Insights</a:t>
            </a:r>
            <a:r>
              <a:rPr lang="en-US" dirty="0"/>
              <a:t>, Peter-Pike Sloan and Ari Silvennoinen, SIGGRAPH Asia Technical Briefs, 2018</a:t>
            </a:r>
          </a:p>
          <a:p>
            <a:pPr>
              <a:lnSpc>
                <a:spcPct val="120000"/>
              </a:lnSpc>
            </a:pPr>
            <a:r>
              <a:rPr lang="en-US" dirty="0"/>
              <a:t>[Wyman89] </a:t>
            </a:r>
            <a:r>
              <a:rPr lang="en-US" dirty="0">
                <a:hlinkClick r:id="rId13"/>
              </a:rPr>
              <a:t>Similarity Relations for Anisotropic Scattering in Monte Carlo Simulations of Deeply Penetrating Neutral Particles</a:t>
            </a:r>
            <a:r>
              <a:rPr lang="en-US" dirty="0"/>
              <a:t>, Douglas R. Wyman, Michael S. Patterson and Brian C. Wilson, Journal of Computational Physics, 1989</a:t>
            </a:r>
          </a:p>
          <a:p>
            <a:r>
              <a:rPr lang="en-US" dirty="0"/>
              <a:t>[Zhao14] </a:t>
            </a:r>
            <a:r>
              <a:rPr lang="en-US" dirty="0">
                <a:hlinkClick r:id="rId14"/>
              </a:rPr>
              <a:t>High-Order Similarity Relations in Radiative Transfer</a:t>
            </a:r>
            <a:r>
              <a:rPr lang="en-US" dirty="0"/>
              <a:t>, Shuang Zhao, Ravi </a:t>
            </a:r>
            <a:r>
              <a:rPr lang="en-US" dirty="0" err="1"/>
              <a:t>Ramamoorthi</a:t>
            </a:r>
            <a:r>
              <a:rPr lang="en-US" dirty="0"/>
              <a:t>, Kavita Bala, SIGGRAPH 2014</a:t>
            </a:r>
          </a:p>
        </p:txBody>
      </p:sp>
      <p:sp>
        <p:nvSpPr>
          <p:cNvPr id="4" name="Footer Placeholder 3">
            <a:extLst>
              <a:ext uri="{FF2B5EF4-FFF2-40B4-BE49-F238E27FC236}">
                <a16:creationId xmlns:a16="http://schemas.microsoft.com/office/drawing/2014/main" id="{6C139DFD-C432-41ED-8712-F2D4883D837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2582741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05275A-9999-450B-9126-C54D41A5CF93}"/>
              </a:ext>
            </a:extLst>
          </p:cNvPr>
          <p:cNvPicPr>
            <a:picLocks noChangeAspect="1"/>
          </p:cNvPicPr>
          <p:nvPr/>
        </p:nvPicPr>
        <p:blipFill>
          <a:blip r:embed="rId3"/>
          <a:stretch>
            <a:fillRect/>
          </a:stretch>
        </p:blipFill>
        <p:spPr>
          <a:xfrm>
            <a:off x="280987" y="1426845"/>
            <a:ext cx="6229350" cy="3276600"/>
          </a:xfrm>
          <a:prstGeom prst="rect">
            <a:avLst/>
          </a:prstGeom>
        </p:spPr>
      </p:pic>
      <p:sp>
        <p:nvSpPr>
          <p:cNvPr id="2" name="Title 1">
            <a:extLst>
              <a:ext uri="{FF2B5EF4-FFF2-40B4-BE49-F238E27FC236}">
                <a16:creationId xmlns:a16="http://schemas.microsoft.com/office/drawing/2014/main" id="{A68995A4-449E-4BF9-9ADF-45146B2EA75E}"/>
              </a:ext>
            </a:extLst>
          </p:cNvPr>
          <p:cNvSpPr>
            <a:spLocks noGrp="1"/>
          </p:cNvSpPr>
          <p:nvPr>
            <p:ph type="title"/>
          </p:nvPr>
        </p:nvSpPr>
        <p:spPr/>
        <p:txBody>
          <a:bodyPr>
            <a:normAutofit fontScale="90000"/>
          </a:bodyPr>
          <a:lstStyle/>
          <a:p>
            <a:r>
              <a:rPr lang="en-US" dirty="0"/>
              <a:t>Helper Functions</a:t>
            </a:r>
          </a:p>
        </p:txBody>
      </p:sp>
      <p:sp>
        <p:nvSpPr>
          <p:cNvPr id="4" name="Footer Placeholder 3">
            <a:extLst>
              <a:ext uri="{FF2B5EF4-FFF2-40B4-BE49-F238E27FC236}">
                <a16:creationId xmlns:a16="http://schemas.microsoft.com/office/drawing/2014/main" id="{91FCAE3C-18DC-40E2-B610-83A4E3CD92CF}"/>
              </a:ext>
            </a:extLst>
          </p:cNvPr>
          <p:cNvSpPr>
            <a:spLocks noGrp="1"/>
          </p:cNvSpPr>
          <p:nvPr>
            <p:ph type="ftr" sz="quarter" idx="11"/>
          </p:nvPr>
        </p:nvSpPr>
        <p:spPr/>
        <p:txBody>
          <a:bodyPr/>
          <a:lstStyle/>
          <a:p>
            <a:r>
              <a:rPr lang="en-US" dirty="0"/>
              <a:t>© 2020 Activision Publishing, Inc.</a:t>
            </a:r>
          </a:p>
        </p:txBody>
      </p:sp>
      <p:pic>
        <p:nvPicPr>
          <p:cNvPr id="6" name="Picture 5">
            <a:extLst>
              <a:ext uri="{FF2B5EF4-FFF2-40B4-BE49-F238E27FC236}">
                <a16:creationId xmlns:a16="http://schemas.microsoft.com/office/drawing/2014/main" id="{E30C4E1E-33D4-41FA-8698-27C44F5E6C29}"/>
              </a:ext>
            </a:extLst>
          </p:cNvPr>
          <p:cNvPicPr>
            <a:picLocks noChangeAspect="1"/>
          </p:cNvPicPr>
          <p:nvPr/>
        </p:nvPicPr>
        <p:blipFill>
          <a:blip r:embed="rId4"/>
          <a:stretch>
            <a:fillRect/>
          </a:stretch>
        </p:blipFill>
        <p:spPr>
          <a:xfrm>
            <a:off x="280987" y="4634865"/>
            <a:ext cx="5038725" cy="1857375"/>
          </a:xfrm>
          <a:prstGeom prst="rect">
            <a:avLst/>
          </a:prstGeom>
        </p:spPr>
      </p:pic>
    </p:spTree>
    <p:extLst>
      <p:ext uri="{BB962C8B-B14F-4D97-AF65-F5344CB8AC3E}">
        <p14:creationId xmlns:p14="http://schemas.microsoft.com/office/powerpoint/2010/main" val="394738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Large Maps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39787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3767328"/>
            <a:ext cx="4087419" cy="215282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t of snow&#10;&#10;Description automatically generated">
            <a:extLst>
              <a:ext uri="{FF2B5EF4-FFF2-40B4-BE49-F238E27FC236}">
                <a16:creationId xmlns:a16="http://schemas.microsoft.com/office/drawing/2014/main" id="{973DDF99-F738-42CE-9D48-BA6A1BB1EC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3848" y="1556583"/>
            <a:ext cx="5486400" cy="2717187"/>
          </a:xfrm>
          <a:prstGeom prst="rect">
            <a:avLst/>
          </a:prstGeom>
        </p:spPr>
      </p:pic>
    </p:spTree>
    <p:extLst>
      <p:ext uri="{BB962C8B-B14F-4D97-AF65-F5344CB8AC3E}">
        <p14:creationId xmlns:p14="http://schemas.microsoft.com/office/powerpoint/2010/main" val="411299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Large Maps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556583"/>
            <a:ext cx="4580092" cy="21546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4351283"/>
            <a:ext cx="4087419" cy="15688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t of snow&#10;&#10;Description automatically generated">
            <a:extLst>
              <a:ext uri="{FF2B5EF4-FFF2-40B4-BE49-F238E27FC236}">
                <a16:creationId xmlns:a16="http://schemas.microsoft.com/office/drawing/2014/main" id="{973DDF99-F738-42CE-9D48-BA6A1BB1EC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3848" y="1556583"/>
            <a:ext cx="5486400" cy="2717187"/>
          </a:xfrm>
          <a:prstGeom prst="rect">
            <a:avLst/>
          </a:prstGeom>
        </p:spPr>
      </p:pic>
      <p:pic>
        <p:nvPicPr>
          <p:cNvPr id="7" name="Picture 6" descr="A tree with snow on the ground&#10;&#10;Description automatically generated">
            <a:extLst>
              <a:ext uri="{FF2B5EF4-FFF2-40B4-BE49-F238E27FC236}">
                <a16:creationId xmlns:a16="http://schemas.microsoft.com/office/drawing/2014/main" id="{DB57C1A4-4326-4DA9-A617-60E6CEE99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7968" y="4294991"/>
            <a:ext cx="2286000" cy="2286000"/>
          </a:xfrm>
          <a:prstGeom prst="rect">
            <a:avLst/>
          </a:prstGeom>
        </p:spPr>
      </p:pic>
      <p:pic>
        <p:nvPicPr>
          <p:cNvPr id="12" name="Picture 11">
            <a:extLst>
              <a:ext uri="{FF2B5EF4-FFF2-40B4-BE49-F238E27FC236}">
                <a16:creationId xmlns:a16="http://schemas.microsoft.com/office/drawing/2014/main" id="{69BF07A7-EA62-42F0-BB36-EC8707834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43241" y="4294991"/>
            <a:ext cx="2286000" cy="2286000"/>
          </a:xfrm>
          <a:prstGeom prst="rect">
            <a:avLst/>
          </a:prstGeom>
        </p:spPr>
      </p:pic>
      <p:pic>
        <p:nvPicPr>
          <p:cNvPr id="14" name="Picture 13" descr="A picture containing outdoor, snow, rain, photo&#10;&#10;Description automatically generated">
            <a:extLst>
              <a:ext uri="{FF2B5EF4-FFF2-40B4-BE49-F238E27FC236}">
                <a16:creationId xmlns:a16="http://schemas.microsoft.com/office/drawing/2014/main" id="{CC6A3065-DD87-4291-B118-95000A1B0F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8560" y="4307280"/>
            <a:ext cx="2286000" cy="2286000"/>
          </a:xfrm>
          <a:prstGeom prst="rect">
            <a:avLst/>
          </a:prstGeom>
        </p:spPr>
      </p:pic>
    </p:spTree>
    <p:extLst>
      <p:ext uri="{BB962C8B-B14F-4D97-AF65-F5344CB8AC3E}">
        <p14:creationId xmlns:p14="http://schemas.microsoft.com/office/powerpoint/2010/main" val="264916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stone building&#10;&#10;Description automatically generated">
            <a:extLst>
              <a:ext uri="{FF2B5EF4-FFF2-40B4-BE49-F238E27FC236}">
                <a16:creationId xmlns:a16="http://schemas.microsoft.com/office/drawing/2014/main" id="{2E6CEBF0-D9CE-4EEA-B7D8-6B5B38777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5254" y="1600821"/>
            <a:ext cx="6388443" cy="2161349"/>
          </a:xfrm>
          <a:prstGeom prst="rect">
            <a:avLst/>
          </a:prstGeom>
        </p:spPr>
      </p:pic>
      <p:pic>
        <p:nvPicPr>
          <p:cNvPr id="9" name="Picture 8" descr="An old stone building&#10;&#10;Description automatically generated">
            <a:extLst>
              <a:ext uri="{FF2B5EF4-FFF2-40B4-BE49-F238E27FC236}">
                <a16:creationId xmlns:a16="http://schemas.microsoft.com/office/drawing/2014/main" id="{194A4239-C5BB-45CD-82CB-CB680BE675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3647" y="3874477"/>
            <a:ext cx="6391656" cy="2157984"/>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Stitching/Connecting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27852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4956048"/>
            <a:ext cx="4580092" cy="96410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0366D8-B4DD-45F4-861E-72E01B2DEA3D}"/>
              </a:ext>
            </a:extLst>
          </p:cNvPr>
          <p:cNvSpPr/>
          <p:nvPr/>
        </p:nvSpPr>
        <p:spPr>
          <a:xfrm>
            <a:off x="7994822" y="2446638"/>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48F13D-4270-4392-AEB2-BF46FBCF1C84}"/>
              </a:ext>
            </a:extLst>
          </p:cNvPr>
          <p:cNvSpPr/>
          <p:nvPr/>
        </p:nvSpPr>
        <p:spPr>
          <a:xfrm>
            <a:off x="7994822" y="4679440"/>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AF7B3A-A978-4284-BCAD-C0C5BE3A4831}"/>
              </a:ext>
            </a:extLst>
          </p:cNvPr>
          <p:cNvSpPr txBox="1"/>
          <p:nvPr/>
        </p:nvSpPr>
        <p:spPr>
          <a:xfrm>
            <a:off x="3989795" y="2614825"/>
            <a:ext cx="1390124" cy="369332"/>
          </a:xfrm>
          <a:prstGeom prst="rect">
            <a:avLst/>
          </a:prstGeom>
          <a:noFill/>
        </p:spPr>
        <p:txBody>
          <a:bodyPr wrap="none" rtlCol="0">
            <a:spAutoFit/>
          </a:bodyPr>
          <a:lstStyle/>
          <a:p>
            <a:r>
              <a:rPr lang="en-US" dirty="0"/>
              <a:t>No stitching</a:t>
            </a:r>
          </a:p>
        </p:txBody>
      </p:sp>
      <p:sp>
        <p:nvSpPr>
          <p:cNvPr id="16" name="TextBox 15">
            <a:extLst>
              <a:ext uri="{FF2B5EF4-FFF2-40B4-BE49-F238E27FC236}">
                <a16:creationId xmlns:a16="http://schemas.microsoft.com/office/drawing/2014/main" id="{EFBB598A-AFBC-451D-AF17-EF394EA25498}"/>
              </a:ext>
            </a:extLst>
          </p:cNvPr>
          <p:cNvSpPr txBox="1"/>
          <p:nvPr/>
        </p:nvSpPr>
        <p:spPr>
          <a:xfrm>
            <a:off x="4150095" y="4818264"/>
            <a:ext cx="1069524" cy="369332"/>
          </a:xfrm>
          <a:prstGeom prst="rect">
            <a:avLst/>
          </a:prstGeom>
          <a:noFill/>
        </p:spPr>
        <p:txBody>
          <a:bodyPr wrap="none" rtlCol="0">
            <a:spAutoFit/>
          </a:bodyPr>
          <a:lstStyle/>
          <a:p>
            <a:r>
              <a:rPr lang="en-US" dirty="0"/>
              <a:t>Stitching</a:t>
            </a:r>
          </a:p>
        </p:txBody>
      </p:sp>
    </p:spTree>
    <p:extLst>
      <p:ext uri="{BB962C8B-B14F-4D97-AF65-F5344CB8AC3E}">
        <p14:creationId xmlns:p14="http://schemas.microsoft.com/office/powerpoint/2010/main" val="4148105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stone building&#10;&#10;Description automatically generated">
            <a:extLst>
              <a:ext uri="{FF2B5EF4-FFF2-40B4-BE49-F238E27FC236}">
                <a16:creationId xmlns:a16="http://schemas.microsoft.com/office/drawing/2014/main" id="{2E6CEBF0-D9CE-4EEA-B7D8-6B5B38777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5254" y="1600821"/>
            <a:ext cx="6388443" cy="2161349"/>
          </a:xfrm>
          <a:prstGeom prst="rect">
            <a:avLst/>
          </a:prstGeom>
        </p:spPr>
      </p:pic>
      <p:pic>
        <p:nvPicPr>
          <p:cNvPr id="9" name="Picture 8" descr="An old stone building&#10;&#10;Description automatically generated">
            <a:extLst>
              <a:ext uri="{FF2B5EF4-FFF2-40B4-BE49-F238E27FC236}">
                <a16:creationId xmlns:a16="http://schemas.microsoft.com/office/drawing/2014/main" id="{194A4239-C5BB-45CD-82CB-CB680BE675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3647" y="3874477"/>
            <a:ext cx="6391656" cy="2157984"/>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Stitching/Connecting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27852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4956048"/>
            <a:ext cx="4580092" cy="96410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0366D8-B4DD-45F4-861E-72E01B2DEA3D}"/>
              </a:ext>
            </a:extLst>
          </p:cNvPr>
          <p:cNvSpPr/>
          <p:nvPr/>
        </p:nvSpPr>
        <p:spPr>
          <a:xfrm>
            <a:off x="7994822" y="2446638"/>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48F13D-4270-4392-AEB2-BF46FBCF1C84}"/>
              </a:ext>
            </a:extLst>
          </p:cNvPr>
          <p:cNvSpPr/>
          <p:nvPr/>
        </p:nvSpPr>
        <p:spPr>
          <a:xfrm>
            <a:off x="7994822" y="4679440"/>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AF7B3A-A978-4284-BCAD-C0C5BE3A4831}"/>
              </a:ext>
            </a:extLst>
          </p:cNvPr>
          <p:cNvSpPr txBox="1"/>
          <p:nvPr/>
        </p:nvSpPr>
        <p:spPr>
          <a:xfrm>
            <a:off x="3989795" y="2614825"/>
            <a:ext cx="1390124" cy="369332"/>
          </a:xfrm>
          <a:prstGeom prst="rect">
            <a:avLst/>
          </a:prstGeom>
          <a:noFill/>
        </p:spPr>
        <p:txBody>
          <a:bodyPr wrap="none" rtlCol="0">
            <a:spAutoFit/>
          </a:bodyPr>
          <a:lstStyle/>
          <a:p>
            <a:r>
              <a:rPr lang="en-US" dirty="0"/>
              <a:t>No stitching</a:t>
            </a:r>
          </a:p>
        </p:txBody>
      </p:sp>
      <p:sp>
        <p:nvSpPr>
          <p:cNvPr id="16" name="TextBox 15">
            <a:extLst>
              <a:ext uri="{FF2B5EF4-FFF2-40B4-BE49-F238E27FC236}">
                <a16:creationId xmlns:a16="http://schemas.microsoft.com/office/drawing/2014/main" id="{EFBB598A-AFBC-451D-AF17-EF394EA25498}"/>
              </a:ext>
            </a:extLst>
          </p:cNvPr>
          <p:cNvSpPr txBox="1"/>
          <p:nvPr/>
        </p:nvSpPr>
        <p:spPr>
          <a:xfrm>
            <a:off x="4150095" y="4818264"/>
            <a:ext cx="1069524" cy="369332"/>
          </a:xfrm>
          <a:prstGeom prst="rect">
            <a:avLst/>
          </a:prstGeom>
          <a:noFill/>
        </p:spPr>
        <p:txBody>
          <a:bodyPr wrap="none" rtlCol="0">
            <a:spAutoFit/>
          </a:bodyPr>
          <a:lstStyle/>
          <a:p>
            <a:r>
              <a:rPr lang="en-US" dirty="0"/>
              <a:t>Stitching</a:t>
            </a:r>
          </a:p>
        </p:txBody>
      </p:sp>
      <p:pic>
        <p:nvPicPr>
          <p:cNvPr id="13" name="Picture 12" descr="An old stone building&#10;&#10;Description automatically generated">
            <a:extLst>
              <a:ext uri="{FF2B5EF4-FFF2-40B4-BE49-F238E27FC236}">
                <a16:creationId xmlns:a16="http://schemas.microsoft.com/office/drawing/2014/main" id="{3D2128E3-CF0D-4C51-B00C-6D1EE2F2D9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72368" y="1675983"/>
            <a:ext cx="2286000" cy="2011024"/>
          </a:xfrm>
          <a:prstGeom prst="rect">
            <a:avLst/>
          </a:prstGeom>
          <a:ln w="25400">
            <a:solidFill>
              <a:srgbClr val="FF0000"/>
            </a:solidFill>
          </a:ln>
        </p:spPr>
      </p:pic>
      <p:pic>
        <p:nvPicPr>
          <p:cNvPr id="14" name="Picture 13" descr="An old stone building&#10;&#10;Description automatically generated">
            <a:extLst>
              <a:ext uri="{FF2B5EF4-FFF2-40B4-BE49-F238E27FC236}">
                <a16:creationId xmlns:a16="http://schemas.microsoft.com/office/drawing/2014/main" id="{CD3099DA-85CF-4EC9-B1DD-3FBF29DCC8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85833" y="3968733"/>
            <a:ext cx="2286000" cy="1997476"/>
          </a:xfrm>
          <a:prstGeom prst="rect">
            <a:avLst/>
          </a:prstGeom>
          <a:ln w="25400">
            <a:solidFill>
              <a:srgbClr val="00B050"/>
            </a:solidFill>
          </a:ln>
        </p:spPr>
      </p:pic>
    </p:spTree>
    <p:extLst>
      <p:ext uri="{BB962C8B-B14F-4D97-AF65-F5344CB8AC3E}">
        <p14:creationId xmlns:p14="http://schemas.microsoft.com/office/powerpoint/2010/main" val="225588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Merging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4321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165288"/>
            <a:ext cx="4580092" cy="7548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 outdoor, snow, person&#10;&#10;Description automatically generated">
            <a:extLst>
              <a:ext uri="{FF2B5EF4-FFF2-40B4-BE49-F238E27FC236}">
                <a16:creationId xmlns:a16="http://schemas.microsoft.com/office/drawing/2014/main" id="{46B1081A-3000-4952-80D7-5662F32972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2899" y="4246178"/>
            <a:ext cx="5486400" cy="2277815"/>
          </a:xfrm>
          <a:prstGeom prst="rect">
            <a:avLst/>
          </a:prstGeom>
        </p:spPr>
      </p:pic>
      <p:pic>
        <p:nvPicPr>
          <p:cNvPr id="14" name="Picture 13" descr="A large building&#10;&#10;Description automatically generated">
            <a:extLst>
              <a:ext uri="{FF2B5EF4-FFF2-40B4-BE49-F238E27FC236}">
                <a16:creationId xmlns:a16="http://schemas.microsoft.com/office/drawing/2014/main" id="{5AFA5772-216C-497F-B012-EC6AE1E7D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899" y="1715824"/>
            <a:ext cx="5486400" cy="2275465"/>
          </a:xfrm>
          <a:prstGeom prst="rect">
            <a:avLst/>
          </a:prstGeom>
        </p:spPr>
      </p:pic>
      <p:sp>
        <p:nvSpPr>
          <p:cNvPr id="15" name="Oval 14">
            <a:extLst>
              <a:ext uri="{FF2B5EF4-FFF2-40B4-BE49-F238E27FC236}">
                <a16:creationId xmlns:a16="http://schemas.microsoft.com/office/drawing/2014/main" id="{435E973A-B4AD-4AF6-861B-7282706EE818}"/>
              </a:ext>
            </a:extLst>
          </p:cNvPr>
          <p:cNvSpPr/>
          <p:nvPr/>
        </p:nvSpPr>
        <p:spPr>
          <a:xfrm>
            <a:off x="9368667" y="2150075"/>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F1F3D7-A046-492C-B093-93E70AB03BA9}"/>
              </a:ext>
            </a:extLst>
          </p:cNvPr>
          <p:cNvSpPr/>
          <p:nvPr/>
        </p:nvSpPr>
        <p:spPr>
          <a:xfrm>
            <a:off x="9368667" y="4620118"/>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F4CFDD-8F7D-425F-BDAB-470A397D219E}"/>
              </a:ext>
            </a:extLst>
          </p:cNvPr>
          <p:cNvSpPr/>
          <p:nvPr/>
        </p:nvSpPr>
        <p:spPr>
          <a:xfrm>
            <a:off x="5944636" y="2173300"/>
            <a:ext cx="789796" cy="13605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9D54C-68C5-47A9-84EA-FFEC35EAF9C3}"/>
              </a:ext>
            </a:extLst>
          </p:cNvPr>
          <p:cNvSpPr/>
          <p:nvPr/>
        </p:nvSpPr>
        <p:spPr>
          <a:xfrm>
            <a:off x="5944636" y="4752937"/>
            <a:ext cx="789796" cy="136051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01F5CD-9E9C-439E-B675-6A56AF9FE9C7}"/>
              </a:ext>
            </a:extLst>
          </p:cNvPr>
          <p:cNvSpPr txBox="1"/>
          <p:nvPr/>
        </p:nvSpPr>
        <p:spPr>
          <a:xfrm>
            <a:off x="4373879" y="2207224"/>
            <a:ext cx="1148081" cy="646331"/>
          </a:xfrm>
          <a:prstGeom prst="rect">
            <a:avLst/>
          </a:prstGeom>
          <a:noFill/>
        </p:spPr>
        <p:txBody>
          <a:bodyPr wrap="square" rtlCol="0">
            <a:spAutoFit/>
          </a:bodyPr>
          <a:lstStyle/>
          <a:p>
            <a:r>
              <a:rPr lang="en-US" dirty="0"/>
              <a:t>No Merging</a:t>
            </a:r>
          </a:p>
        </p:txBody>
      </p:sp>
      <p:sp>
        <p:nvSpPr>
          <p:cNvPr id="20" name="TextBox 19">
            <a:extLst>
              <a:ext uri="{FF2B5EF4-FFF2-40B4-BE49-F238E27FC236}">
                <a16:creationId xmlns:a16="http://schemas.microsoft.com/office/drawing/2014/main" id="{AFE01938-DA59-4F8D-BB6E-F079A6D7A04D}"/>
              </a:ext>
            </a:extLst>
          </p:cNvPr>
          <p:cNvSpPr txBox="1"/>
          <p:nvPr/>
        </p:nvSpPr>
        <p:spPr>
          <a:xfrm>
            <a:off x="4289901" y="5147821"/>
            <a:ext cx="1148081" cy="369332"/>
          </a:xfrm>
          <a:prstGeom prst="rect">
            <a:avLst/>
          </a:prstGeom>
          <a:noFill/>
        </p:spPr>
        <p:txBody>
          <a:bodyPr wrap="square" rtlCol="0">
            <a:spAutoFit/>
          </a:bodyPr>
          <a:lstStyle/>
          <a:p>
            <a:r>
              <a:rPr lang="en-US" dirty="0"/>
              <a:t>Merging</a:t>
            </a:r>
          </a:p>
        </p:txBody>
      </p:sp>
    </p:spTree>
    <p:extLst>
      <p:ext uri="{BB962C8B-B14F-4D97-AF65-F5344CB8AC3E}">
        <p14:creationId xmlns:p14="http://schemas.microsoft.com/office/powerpoint/2010/main" val="1882354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Merging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4638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197041"/>
            <a:ext cx="4580092" cy="7231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 outdoor, snow, person&#10;&#10;Description automatically generated">
            <a:extLst>
              <a:ext uri="{FF2B5EF4-FFF2-40B4-BE49-F238E27FC236}">
                <a16:creationId xmlns:a16="http://schemas.microsoft.com/office/drawing/2014/main" id="{46B1081A-3000-4952-80D7-5662F32972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2899" y="4246178"/>
            <a:ext cx="5486400" cy="2277815"/>
          </a:xfrm>
          <a:prstGeom prst="rect">
            <a:avLst/>
          </a:prstGeom>
        </p:spPr>
      </p:pic>
      <p:pic>
        <p:nvPicPr>
          <p:cNvPr id="14" name="Picture 13" descr="A large building&#10;&#10;Description automatically generated">
            <a:extLst>
              <a:ext uri="{FF2B5EF4-FFF2-40B4-BE49-F238E27FC236}">
                <a16:creationId xmlns:a16="http://schemas.microsoft.com/office/drawing/2014/main" id="{5AFA5772-216C-497F-B012-EC6AE1E7D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899" y="1715824"/>
            <a:ext cx="5486400" cy="2275465"/>
          </a:xfrm>
          <a:prstGeom prst="rect">
            <a:avLst/>
          </a:prstGeom>
        </p:spPr>
      </p:pic>
      <p:sp>
        <p:nvSpPr>
          <p:cNvPr id="15" name="Oval 14">
            <a:extLst>
              <a:ext uri="{FF2B5EF4-FFF2-40B4-BE49-F238E27FC236}">
                <a16:creationId xmlns:a16="http://schemas.microsoft.com/office/drawing/2014/main" id="{435E973A-B4AD-4AF6-861B-7282706EE818}"/>
              </a:ext>
            </a:extLst>
          </p:cNvPr>
          <p:cNvSpPr/>
          <p:nvPr/>
        </p:nvSpPr>
        <p:spPr>
          <a:xfrm>
            <a:off x="9368667" y="2150075"/>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F1F3D7-A046-492C-B093-93E70AB03BA9}"/>
              </a:ext>
            </a:extLst>
          </p:cNvPr>
          <p:cNvSpPr/>
          <p:nvPr/>
        </p:nvSpPr>
        <p:spPr>
          <a:xfrm>
            <a:off x="9368667" y="4620118"/>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F4CFDD-8F7D-425F-BDAB-470A397D219E}"/>
              </a:ext>
            </a:extLst>
          </p:cNvPr>
          <p:cNvSpPr/>
          <p:nvPr/>
        </p:nvSpPr>
        <p:spPr>
          <a:xfrm>
            <a:off x="5944636" y="2173300"/>
            <a:ext cx="789796" cy="1360511"/>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9D54C-68C5-47A9-84EA-FFEC35EAF9C3}"/>
              </a:ext>
            </a:extLst>
          </p:cNvPr>
          <p:cNvSpPr/>
          <p:nvPr/>
        </p:nvSpPr>
        <p:spPr>
          <a:xfrm>
            <a:off x="5944636" y="4752937"/>
            <a:ext cx="789796" cy="1360511"/>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01F5CD-9E9C-439E-B675-6A56AF9FE9C7}"/>
              </a:ext>
            </a:extLst>
          </p:cNvPr>
          <p:cNvSpPr txBox="1"/>
          <p:nvPr/>
        </p:nvSpPr>
        <p:spPr>
          <a:xfrm>
            <a:off x="4373879" y="2207224"/>
            <a:ext cx="1148081" cy="646331"/>
          </a:xfrm>
          <a:prstGeom prst="rect">
            <a:avLst/>
          </a:prstGeom>
          <a:noFill/>
        </p:spPr>
        <p:txBody>
          <a:bodyPr wrap="square" rtlCol="0">
            <a:spAutoFit/>
          </a:bodyPr>
          <a:lstStyle/>
          <a:p>
            <a:r>
              <a:rPr lang="en-US" dirty="0"/>
              <a:t>No Merging</a:t>
            </a:r>
          </a:p>
        </p:txBody>
      </p:sp>
      <p:sp>
        <p:nvSpPr>
          <p:cNvPr id="20" name="TextBox 19">
            <a:extLst>
              <a:ext uri="{FF2B5EF4-FFF2-40B4-BE49-F238E27FC236}">
                <a16:creationId xmlns:a16="http://schemas.microsoft.com/office/drawing/2014/main" id="{AFE01938-DA59-4F8D-BB6E-F079A6D7A04D}"/>
              </a:ext>
            </a:extLst>
          </p:cNvPr>
          <p:cNvSpPr txBox="1"/>
          <p:nvPr/>
        </p:nvSpPr>
        <p:spPr>
          <a:xfrm>
            <a:off x="4289901" y="5147821"/>
            <a:ext cx="1148081" cy="369332"/>
          </a:xfrm>
          <a:prstGeom prst="rect">
            <a:avLst/>
          </a:prstGeom>
          <a:noFill/>
        </p:spPr>
        <p:txBody>
          <a:bodyPr wrap="square" rtlCol="0">
            <a:spAutoFit/>
          </a:bodyPr>
          <a:lstStyle/>
          <a:p>
            <a:r>
              <a:rPr lang="en-US" dirty="0"/>
              <a:t>Merging</a:t>
            </a:r>
          </a:p>
        </p:txBody>
      </p:sp>
      <p:pic>
        <p:nvPicPr>
          <p:cNvPr id="24" name="Picture 23" descr="A picture containing building, outdoor, snow, person&#10;&#10;Description automatically generated">
            <a:extLst>
              <a:ext uri="{FF2B5EF4-FFF2-40B4-BE49-F238E27FC236}">
                <a16:creationId xmlns:a16="http://schemas.microsoft.com/office/drawing/2014/main" id="{B1A109E2-79D6-47B4-A2F5-6280FA3279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1486" y="4339251"/>
            <a:ext cx="2286000" cy="2139784"/>
          </a:xfrm>
          <a:prstGeom prst="rect">
            <a:avLst/>
          </a:prstGeom>
          <a:ln w="25400">
            <a:solidFill>
              <a:srgbClr val="00B050"/>
            </a:solidFill>
          </a:ln>
        </p:spPr>
      </p:pic>
      <p:pic>
        <p:nvPicPr>
          <p:cNvPr id="25" name="Picture 24" descr="A large building&#10;&#10;Description automatically generated">
            <a:extLst>
              <a:ext uri="{FF2B5EF4-FFF2-40B4-BE49-F238E27FC236}">
                <a16:creationId xmlns:a16="http://schemas.microsoft.com/office/drawing/2014/main" id="{8301B0DB-6A4C-4DC1-ACA1-04F8405A85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89030" y="1799157"/>
            <a:ext cx="2286000" cy="2131946"/>
          </a:xfrm>
          <a:prstGeom prst="rect">
            <a:avLst/>
          </a:prstGeom>
          <a:ln w="25400">
            <a:solidFill>
              <a:srgbClr val="FF0000"/>
            </a:solidFill>
          </a:ln>
        </p:spPr>
      </p:pic>
    </p:spTree>
    <p:extLst>
      <p:ext uri="{BB962C8B-B14F-4D97-AF65-F5344CB8AC3E}">
        <p14:creationId xmlns:p14="http://schemas.microsoft.com/office/powerpoint/2010/main" val="281007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02A5-C243-488F-92FA-709EDC9C8D0B}"/>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054EA1C0-22C3-4F0A-AAE7-B74F1561CDA5}"/>
              </a:ext>
            </a:extLst>
          </p:cNvPr>
          <p:cNvSpPr>
            <a:spLocks noGrp="1"/>
          </p:cNvSpPr>
          <p:nvPr>
            <p:ph idx="1"/>
          </p:nvPr>
        </p:nvSpPr>
        <p:spPr/>
        <p:txBody>
          <a:bodyPr>
            <a:normAutofit/>
          </a:bodyPr>
          <a:lstStyle/>
          <a:p>
            <a:r>
              <a:rPr lang="en-US" sz="2400" dirty="0"/>
              <a:t>Studios: Infinity Ward, Sledgehammer, Raven, High Moon, </a:t>
            </a:r>
            <a:r>
              <a:rPr lang="en-US" sz="2400" dirty="0" err="1"/>
              <a:t>Beenox</a:t>
            </a:r>
            <a:endParaRPr lang="en-US" sz="2400" dirty="0"/>
          </a:p>
          <a:p>
            <a:r>
              <a:rPr lang="en-US" sz="2400" dirty="0"/>
              <a:t>Lighters: Dave Blizard, Vivian Ding, Leandro Do Amaral, Rachel Donnelly, Christina Ellerby, Samuel Fradette, Alberto Noti, Angel Orlando, Andrew Prince, Velinda Reyes, Luka </a:t>
            </a:r>
            <a:r>
              <a:rPr lang="en-US" sz="2400" dirty="0" err="1"/>
              <a:t>Romel</a:t>
            </a:r>
            <a:r>
              <a:rPr lang="en-US" sz="2400" dirty="0"/>
              <a:t>, Marko Vukovic, </a:t>
            </a:r>
            <a:r>
              <a:rPr lang="en-US" sz="2400" dirty="0" err="1"/>
              <a:t>Krzystof</a:t>
            </a:r>
            <a:r>
              <a:rPr lang="en-US" sz="2400" dirty="0"/>
              <a:t> Wojcik</a:t>
            </a:r>
          </a:p>
          <a:p>
            <a:r>
              <a:rPr lang="en-US" sz="2400" dirty="0"/>
              <a:t>Developers: Danny Chan, Michal </a:t>
            </a:r>
            <a:r>
              <a:rPr lang="en-US" sz="2400" dirty="0" err="1"/>
              <a:t>Drobot</a:t>
            </a:r>
            <a:r>
              <a:rPr lang="en-US" sz="2400" dirty="0"/>
              <a:t>, Stephanus Fnu, Peter </a:t>
            </a:r>
            <a:r>
              <a:rPr lang="en-US" sz="2400" dirty="0" err="1"/>
              <a:t>Pon</a:t>
            </a:r>
            <a:endParaRPr lang="en-US" sz="2400" dirty="0"/>
          </a:p>
          <a:p>
            <a:r>
              <a:rPr lang="en-US" sz="2400" dirty="0"/>
              <a:t>CT: Adrien Dubouchet, Aki Hogge, Michal Iwanicki, Jorge Jimenez, Josiah Manson, Dario Seyb, Andrew Shurney, Michael Vance</a:t>
            </a:r>
          </a:p>
        </p:txBody>
      </p:sp>
      <p:sp>
        <p:nvSpPr>
          <p:cNvPr id="4" name="Footer Placeholder 3">
            <a:extLst>
              <a:ext uri="{FF2B5EF4-FFF2-40B4-BE49-F238E27FC236}">
                <a16:creationId xmlns:a16="http://schemas.microsoft.com/office/drawing/2014/main" id="{B041E3F5-1B5C-44AA-9A3F-D95D452A035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916980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Lighting Consistency “Thin” Models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7118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496910"/>
            <a:ext cx="4580092" cy="423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n old building&#10;&#10;Description automatically generated">
            <a:extLst>
              <a:ext uri="{FF2B5EF4-FFF2-40B4-BE49-F238E27FC236}">
                <a16:creationId xmlns:a16="http://schemas.microsoft.com/office/drawing/2014/main" id="{68F01B3D-8539-4D44-BC75-611457BD92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6106" y="1498708"/>
            <a:ext cx="4471416" cy="2578608"/>
          </a:xfrm>
          <a:prstGeom prst="rect">
            <a:avLst/>
          </a:prstGeom>
        </p:spPr>
      </p:pic>
      <p:pic>
        <p:nvPicPr>
          <p:cNvPr id="10" name="Picture 9" descr="A close up of an old building&#10;&#10;Description automatically generated">
            <a:extLst>
              <a:ext uri="{FF2B5EF4-FFF2-40B4-BE49-F238E27FC236}">
                <a16:creationId xmlns:a16="http://schemas.microsoft.com/office/drawing/2014/main" id="{F151703C-9AC7-4E90-BF04-22BFA9D1C7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8495" y="4188303"/>
            <a:ext cx="4469027" cy="2582563"/>
          </a:xfrm>
          <a:prstGeom prst="rect">
            <a:avLst/>
          </a:prstGeom>
        </p:spPr>
      </p:pic>
      <p:pic>
        <p:nvPicPr>
          <p:cNvPr id="14" name="Picture 13" descr="A close up of an old building&#10;&#10;Description automatically generated">
            <a:extLst>
              <a:ext uri="{FF2B5EF4-FFF2-40B4-BE49-F238E27FC236}">
                <a16:creationId xmlns:a16="http://schemas.microsoft.com/office/drawing/2014/main" id="{8F5490E5-FA87-4C7B-8F6A-0F9AD9E246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85191" y="4556825"/>
            <a:ext cx="1828800" cy="1649372"/>
          </a:xfrm>
          <a:prstGeom prst="rect">
            <a:avLst/>
          </a:prstGeom>
          <a:ln w="25400">
            <a:solidFill>
              <a:srgbClr val="FF0000"/>
            </a:solidFill>
          </a:ln>
        </p:spPr>
      </p:pic>
      <p:pic>
        <p:nvPicPr>
          <p:cNvPr id="12" name="Picture 11" descr="A close up of an old building&#10;&#10;Description automatically generated">
            <a:extLst>
              <a:ext uri="{FF2B5EF4-FFF2-40B4-BE49-F238E27FC236}">
                <a16:creationId xmlns:a16="http://schemas.microsoft.com/office/drawing/2014/main" id="{D98DCF1C-D904-4589-B940-1027621371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4764" y="1889301"/>
            <a:ext cx="1828800" cy="1649372"/>
          </a:xfrm>
          <a:prstGeom prst="rect">
            <a:avLst/>
          </a:prstGeom>
          <a:ln w="25400">
            <a:solidFill>
              <a:srgbClr val="00B050"/>
            </a:solidFill>
          </a:ln>
        </p:spPr>
      </p:pic>
      <p:sp>
        <p:nvSpPr>
          <p:cNvPr id="4" name="Rectangle 3">
            <a:extLst>
              <a:ext uri="{FF2B5EF4-FFF2-40B4-BE49-F238E27FC236}">
                <a16:creationId xmlns:a16="http://schemas.microsoft.com/office/drawing/2014/main" id="{15D3B61D-8CE4-47F8-9E77-D91A03B55352}"/>
              </a:ext>
            </a:extLst>
          </p:cNvPr>
          <p:cNvSpPr/>
          <p:nvPr/>
        </p:nvSpPr>
        <p:spPr>
          <a:xfrm>
            <a:off x="6911548" y="1853514"/>
            <a:ext cx="642551" cy="6013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9363A1-349D-48BD-A6EC-11D9DAB8E3BC}"/>
              </a:ext>
            </a:extLst>
          </p:cNvPr>
          <p:cNvSpPr/>
          <p:nvPr/>
        </p:nvSpPr>
        <p:spPr>
          <a:xfrm>
            <a:off x="6911547" y="4571379"/>
            <a:ext cx="642551" cy="6013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64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Lighting Consistency “Thin” Models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7956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496910"/>
            <a:ext cx="4580092" cy="423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fire place sitting in a dark room&#10;&#10;Description automatically generated">
            <a:extLst>
              <a:ext uri="{FF2B5EF4-FFF2-40B4-BE49-F238E27FC236}">
                <a16:creationId xmlns:a16="http://schemas.microsoft.com/office/drawing/2014/main" id="{745461EA-1FB8-460C-8087-E6284D357A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3254" y="1588477"/>
            <a:ext cx="2840093" cy="4572000"/>
          </a:xfrm>
          <a:prstGeom prst="rect">
            <a:avLst/>
          </a:prstGeom>
        </p:spPr>
      </p:pic>
      <p:pic>
        <p:nvPicPr>
          <p:cNvPr id="22" name="Picture 21" descr="A room with a fireplace&#10;&#10;Description automatically generated">
            <a:extLst>
              <a:ext uri="{FF2B5EF4-FFF2-40B4-BE49-F238E27FC236}">
                <a16:creationId xmlns:a16="http://schemas.microsoft.com/office/drawing/2014/main" id="{99FA3A71-1CEE-41D7-A78C-E00805C2F9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6927" y="1588477"/>
            <a:ext cx="2837793" cy="4572000"/>
          </a:xfrm>
          <a:prstGeom prst="rect">
            <a:avLst/>
          </a:prstGeom>
        </p:spPr>
      </p:pic>
    </p:spTree>
    <p:extLst>
      <p:ext uri="{BB962C8B-B14F-4D97-AF65-F5344CB8AC3E}">
        <p14:creationId xmlns:p14="http://schemas.microsoft.com/office/powerpoint/2010/main" val="306947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Lighting Consistency “Thin” Models</a:t>
            </a:r>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0"/>
          </p:nvPr>
        </p:nvSpPr>
        <p:spPr/>
        <p:txBody>
          <a:bodyPr/>
          <a:lstStyle/>
          <a:p>
            <a:r>
              <a:rPr lang="en-US"/>
              <a:t>© 2020 Activision Publishing, Inc.</a:t>
            </a:r>
            <a:endParaRPr lang="en-US" dirty="0"/>
          </a:p>
        </p:txBody>
      </p:sp>
      <p:sp>
        <p:nvSpPr>
          <p:cNvPr id="19" name="Text Placeholder 18">
            <a:extLst>
              <a:ext uri="{FF2B5EF4-FFF2-40B4-BE49-F238E27FC236}">
                <a16:creationId xmlns:a16="http://schemas.microsoft.com/office/drawing/2014/main" id="{34AF0356-152B-430C-8BAD-FAF04AD864BC}"/>
              </a:ext>
            </a:extLst>
          </p:cNvPr>
          <p:cNvSpPr>
            <a:spLocks noGrp="1"/>
          </p:cNvSpPr>
          <p:nvPr>
            <p:ph type="body" sz="quarter" idx="12"/>
          </p:nvPr>
        </p:nvSpPr>
        <p:spPr>
          <a:xfrm>
            <a:off x="452439" y="1826582"/>
            <a:ext cx="5844189" cy="4099579"/>
          </a:xfrm>
        </p:spPr>
        <p:txBody>
          <a:bodyPr/>
          <a:lstStyle/>
          <a:p>
            <a:r>
              <a:rPr lang="en-US" dirty="0"/>
              <a:t>3x4 matrix from WS to [0,1] Texture Space</a:t>
            </a:r>
          </a:p>
          <a:p>
            <a:r>
              <a:rPr lang="en-US" dirty="0"/>
              <a:t>See what side camera is (</a:t>
            </a:r>
            <a:r>
              <a:rPr lang="en-US" dirty="0" err="1"/>
              <a:t>thave</a:t>
            </a:r>
            <a:r>
              <a:rPr lang="en-US" dirty="0"/>
              <a:t>)</a:t>
            </a:r>
          </a:p>
          <a:p>
            <a:r>
              <a:rPr lang="en-US" dirty="0"/>
              <a:t>Push bounds (w coefficient) for “thin” row</a:t>
            </a:r>
          </a:p>
        </p:txBody>
      </p:sp>
      <p:sp>
        <p:nvSpPr>
          <p:cNvPr id="7" name="Rectangle 6">
            <a:extLst>
              <a:ext uri="{FF2B5EF4-FFF2-40B4-BE49-F238E27FC236}">
                <a16:creationId xmlns:a16="http://schemas.microsoft.com/office/drawing/2014/main" id="{59940AC9-EB07-4B34-A619-59CC78B055D3}"/>
              </a:ext>
            </a:extLst>
          </p:cNvPr>
          <p:cNvSpPr/>
          <p:nvPr/>
        </p:nvSpPr>
        <p:spPr>
          <a:xfrm>
            <a:off x="10510" y="5496910"/>
            <a:ext cx="4580092" cy="423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orTest2Clip">
            <a:hlinkClick r:id="" action="ppaction://media"/>
            <a:extLst>
              <a:ext uri="{FF2B5EF4-FFF2-40B4-BE49-F238E27FC236}">
                <a16:creationId xmlns:a16="http://schemas.microsoft.com/office/drawing/2014/main" id="{289E4728-8B24-458A-A1D9-0C93039210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15633" y="1259232"/>
            <a:ext cx="5266333" cy="5266333"/>
          </a:xfrm>
          <a:prstGeom prst="rect">
            <a:avLst/>
          </a:prstGeom>
        </p:spPr>
      </p:pic>
      <p:pic>
        <p:nvPicPr>
          <p:cNvPr id="16" name="Picture 15">
            <a:extLst>
              <a:ext uri="{FF2B5EF4-FFF2-40B4-BE49-F238E27FC236}">
                <a16:creationId xmlns:a16="http://schemas.microsoft.com/office/drawing/2014/main" id="{86302963-574A-44D9-8515-515106DFF48C}"/>
              </a:ext>
            </a:extLst>
          </p:cNvPr>
          <p:cNvPicPr>
            <a:picLocks noChangeAspect="1"/>
          </p:cNvPicPr>
          <p:nvPr/>
        </p:nvPicPr>
        <p:blipFill>
          <a:blip r:embed="rId6"/>
          <a:stretch>
            <a:fillRect/>
          </a:stretch>
        </p:blipFill>
        <p:spPr>
          <a:xfrm>
            <a:off x="632143" y="3384530"/>
            <a:ext cx="5048250" cy="2057400"/>
          </a:xfrm>
          <a:prstGeom prst="rect">
            <a:avLst/>
          </a:prstGeom>
        </p:spPr>
      </p:pic>
    </p:spTree>
    <p:extLst>
      <p:ext uri="{BB962C8B-B14F-4D97-AF65-F5344CB8AC3E}">
        <p14:creationId xmlns:p14="http://schemas.microsoft.com/office/powerpoint/2010/main" val="12460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20565784-B094-4DC9-B496-53E09CBE5E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0544" y="3914118"/>
            <a:ext cx="5943600" cy="2861505"/>
          </a:xfrm>
          <a:prstGeom prst="rect">
            <a:avLst/>
          </a:prstGeom>
        </p:spPr>
      </p:pic>
      <p:pic>
        <p:nvPicPr>
          <p:cNvPr id="10" name="Picture 9">
            <a:extLst>
              <a:ext uri="{FF2B5EF4-FFF2-40B4-BE49-F238E27FC236}">
                <a16:creationId xmlns:a16="http://schemas.microsoft.com/office/drawing/2014/main" id="{6759250A-8908-48EA-B63B-1B7640A552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0544" y="1016818"/>
            <a:ext cx="5943600" cy="2861504"/>
          </a:xfrm>
          <a:prstGeom prst="rect">
            <a:avLst/>
          </a:prstGeom>
        </p:spPr>
      </p:pic>
      <p:sp>
        <p:nvSpPr>
          <p:cNvPr id="4" name="TextBox 3">
            <a:extLst>
              <a:ext uri="{FF2B5EF4-FFF2-40B4-BE49-F238E27FC236}">
                <a16:creationId xmlns:a16="http://schemas.microsoft.com/office/drawing/2014/main" id="{827BBBEA-D7CB-4E6F-B234-63E99229C8BB}"/>
              </a:ext>
            </a:extLst>
          </p:cNvPr>
          <p:cNvSpPr txBox="1"/>
          <p:nvPr/>
        </p:nvSpPr>
        <p:spPr>
          <a:xfrm>
            <a:off x="5255045" y="2262904"/>
            <a:ext cx="671979" cy="369332"/>
          </a:xfrm>
          <a:prstGeom prst="rect">
            <a:avLst/>
          </a:prstGeom>
          <a:noFill/>
        </p:spPr>
        <p:txBody>
          <a:bodyPr wrap="none" rtlCol="0">
            <a:spAutoFit/>
          </a:bodyPr>
          <a:lstStyle/>
          <a:p>
            <a:r>
              <a:rPr lang="en-US" dirty="0"/>
              <a:t>AHD</a:t>
            </a:r>
          </a:p>
        </p:txBody>
      </p:sp>
      <p:sp>
        <p:nvSpPr>
          <p:cNvPr id="12" name="TextBox 11">
            <a:extLst>
              <a:ext uri="{FF2B5EF4-FFF2-40B4-BE49-F238E27FC236}">
                <a16:creationId xmlns:a16="http://schemas.microsoft.com/office/drawing/2014/main" id="{6AF2D03B-2135-42A4-9ECF-BE1F76C5C831}"/>
              </a:ext>
            </a:extLst>
          </p:cNvPr>
          <p:cNvSpPr txBox="1"/>
          <p:nvPr/>
        </p:nvSpPr>
        <p:spPr>
          <a:xfrm>
            <a:off x="5255045" y="5312244"/>
            <a:ext cx="646331" cy="369332"/>
          </a:xfrm>
          <a:prstGeom prst="rect">
            <a:avLst/>
          </a:prstGeom>
          <a:noFill/>
        </p:spPr>
        <p:txBody>
          <a:bodyPr wrap="none" rtlCol="0">
            <a:spAutoFit/>
          </a:bodyPr>
          <a:lstStyle/>
          <a:p>
            <a:r>
              <a:rPr lang="en-US" dirty="0"/>
              <a:t>New</a:t>
            </a:r>
          </a:p>
        </p:txBody>
      </p:sp>
    </p:spTree>
    <p:extLst>
      <p:ext uri="{BB962C8B-B14F-4D97-AF65-F5344CB8AC3E}">
        <p14:creationId xmlns:p14="http://schemas.microsoft.com/office/powerpoint/2010/main" val="71751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803A3D1A-6895-4DD6-AEAA-3547680D693F}"/>
              </a:ext>
            </a:extLst>
          </p:cNvPr>
          <p:cNvSpPr/>
          <p:nvPr/>
        </p:nvSpPr>
        <p:spPr>
          <a:xfrm>
            <a:off x="4062845" y="2722418"/>
            <a:ext cx="2317173" cy="477982"/>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61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D8FBF53-4DB8-4E4F-B719-1A9DA622DA73}"/>
              </a:ext>
            </a:extLst>
          </p:cNvPr>
          <p:cNvSpPr/>
          <p:nvPr/>
        </p:nvSpPr>
        <p:spPr>
          <a:xfrm>
            <a:off x="4062845" y="2722418"/>
            <a:ext cx="2317173" cy="47798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649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pic>
        <p:nvPicPr>
          <p:cNvPr id="13" name="Picture 12">
            <a:extLst>
              <a:ext uri="{FF2B5EF4-FFF2-40B4-BE49-F238E27FC236}">
                <a16:creationId xmlns:a16="http://schemas.microsoft.com/office/drawing/2014/main" id="{5772484F-8E75-482F-9842-F9B34D611B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3269" y="2238795"/>
            <a:ext cx="5201033" cy="349597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p:spTree>
    <p:extLst>
      <p:ext uri="{BB962C8B-B14F-4D97-AF65-F5344CB8AC3E}">
        <p14:creationId xmlns:p14="http://schemas.microsoft.com/office/powerpoint/2010/main" val="833913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549C93-E21E-4396-8A21-9753425649FA}"/>
                  </a:ext>
                </a:extLst>
              </p:cNvPr>
              <p:cNvSpPr txBox="1"/>
              <p:nvPr/>
            </p:nvSpPr>
            <p:spPr>
              <a:xfrm>
                <a:off x="3456498" y="3300948"/>
                <a:ext cx="3399520" cy="1076385"/>
              </a:xfrm>
              <a:prstGeom prst="rect">
                <a:avLst/>
              </a:prstGeom>
              <a:noFill/>
              <a:ln w="25400">
                <a:solidFill>
                  <a:schemeClr val="accent1"/>
                </a:solidFill>
              </a:ln>
            </p:spPr>
            <p:txBody>
              <a:bodyPr wrap="none" rtlCol="0">
                <a:spAutoFit/>
              </a:bodyPr>
              <a:lstStyle/>
              <a:p>
                <a:r>
                  <a:rPr lang="en-US" dirty="0"/>
                  <a:t>Irradz: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m:rPr>
                            <m:sty m:val="p"/>
                          </m:rPr>
                          <a:rPr lang="en-US" b="0" i="0" smtClean="0">
                            <a:latin typeface="Cambria Math" panose="02040503050406030204" pitchFamily="18" charset="0"/>
                          </a:rPr>
                          <m:t>z</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     (HDR)</a:t>
                </a:r>
              </a:p>
              <a:p>
                <a:r>
                  <a:rPr lang="en-US" dirty="0" err="1"/>
                  <a:t>Amb</a:t>
                </a:r>
                <a:r>
                  <a:rPr lang="en-US" dirty="0"/>
                  <a:t> Ratio: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m:rPr>
                            <m:sty m:val="p"/>
                          </m:rPr>
                          <a:rPr lang="en-US" b="0" i="0" smtClean="0">
                            <a:latin typeface="Cambria Math" panose="02040503050406030204" pitchFamily="18" charset="0"/>
                          </a:rPr>
                          <m:t>a</m:t>
                        </m:r>
                      </m:sub>
                    </m:sSub>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𝑑</m:t>
                            </m:r>
                          </m:sub>
                        </m:sSub>
                      </m:den>
                    </m:f>
                  </m:oMath>
                </a14:m>
                <a:r>
                  <a:rPr lang="en-US" dirty="0"/>
                  <a:t> (LDR)</a:t>
                </a:r>
              </a:p>
              <a:p>
                <a:r>
                  <a:rPr lang="en-US" dirty="0"/>
                  <a:t>Direction: </a:t>
                </a:r>
                <a14:m>
                  <m:oMath xmlns:m="http://schemas.openxmlformats.org/officeDocument/2006/math">
                    <m:r>
                      <a:rPr lang="en-US" b="0" i="1" smtClean="0">
                        <a:latin typeface="Cambria Math" panose="02040503050406030204" pitchFamily="18" charset="0"/>
                      </a:rPr>
                      <m:t>𝑑</m:t>
                    </m:r>
                  </m:oMath>
                </a14:m>
                <a:endParaRPr lang="en-US" dirty="0"/>
              </a:p>
            </p:txBody>
          </p:sp>
        </mc:Choice>
        <mc:Fallback xmlns="">
          <p:sp>
            <p:nvSpPr>
              <p:cNvPr id="6" name="TextBox 5">
                <a:extLst>
                  <a:ext uri="{FF2B5EF4-FFF2-40B4-BE49-F238E27FC236}">
                    <a16:creationId xmlns:a16="http://schemas.microsoft.com/office/drawing/2014/main" id="{18549C93-E21E-4396-8A21-9753425649FA}"/>
                  </a:ext>
                </a:extLst>
              </p:cNvPr>
              <p:cNvSpPr txBox="1">
                <a:spLocks noRot="1" noChangeAspect="1" noMove="1" noResize="1" noEditPoints="1" noAdjustHandles="1" noChangeArrowheads="1" noChangeShapeType="1" noTextEdit="1"/>
              </p:cNvSpPr>
              <p:nvPr/>
            </p:nvSpPr>
            <p:spPr>
              <a:xfrm>
                <a:off x="3456498" y="3300948"/>
                <a:ext cx="3399520" cy="1076385"/>
              </a:xfrm>
              <a:prstGeom prst="rect">
                <a:avLst/>
              </a:prstGeom>
              <a:blipFill>
                <a:blip r:embed="rId5"/>
                <a:stretch>
                  <a:fillRect l="-1068" t="-1657" r="-356" b="-6630"/>
                </a:stretch>
              </a:blipFill>
              <a:ln w="25400">
                <a:solidFill>
                  <a:schemeClr val="accent1"/>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103ED660-FD7C-495A-A82E-B1DA105002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3269" y="2238795"/>
            <a:ext cx="5201033" cy="3495977"/>
          </a:xfrm>
          <a:prstGeom prst="rect">
            <a:avLst/>
          </a:prstGeom>
        </p:spPr>
      </p:pic>
    </p:spTree>
    <p:extLst>
      <p:ext uri="{BB962C8B-B14F-4D97-AF65-F5344CB8AC3E}">
        <p14:creationId xmlns:p14="http://schemas.microsoft.com/office/powerpoint/2010/main" val="957059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549C93-E21E-4396-8A21-9753425649FA}"/>
                  </a:ext>
                </a:extLst>
              </p:cNvPr>
              <p:cNvSpPr txBox="1"/>
              <p:nvPr/>
            </p:nvSpPr>
            <p:spPr>
              <a:xfrm>
                <a:off x="3456498" y="3300948"/>
                <a:ext cx="3399520" cy="1076385"/>
              </a:xfrm>
              <a:prstGeom prst="rect">
                <a:avLst/>
              </a:prstGeom>
              <a:noFill/>
              <a:ln w="25400">
                <a:noFill/>
              </a:ln>
            </p:spPr>
            <p:txBody>
              <a:bodyPr wrap="none" rtlCol="0">
                <a:spAutoFit/>
              </a:bodyPr>
              <a:lstStyle/>
              <a:p>
                <a:r>
                  <a:rPr lang="en-US" dirty="0"/>
                  <a:t>Irradz: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m:rPr>
                            <m:sty m:val="p"/>
                          </m:rPr>
                          <a:rPr lang="en-US" b="0" i="0" smtClean="0">
                            <a:latin typeface="Cambria Math" panose="02040503050406030204" pitchFamily="18" charset="0"/>
                          </a:rPr>
                          <m:t>z</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     (HDR)</a:t>
                </a:r>
              </a:p>
              <a:p>
                <a:r>
                  <a:rPr lang="en-US" dirty="0" err="1"/>
                  <a:t>Amb</a:t>
                </a:r>
                <a:r>
                  <a:rPr lang="en-US" dirty="0"/>
                  <a:t> Ratio: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m:rPr>
                            <m:sty m:val="p"/>
                          </m:rPr>
                          <a:rPr lang="en-US" b="0" i="0" smtClean="0">
                            <a:latin typeface="Cambria Math" panose="02040503050406030204" pitchFamily="18" charset="0"/>
                          </a:rPr>
                          <m:t>a</m:t>
                        </m:r>
                      </m:sub>
                    </m:sSub>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𝑑</m:t>
                            </m:r>
                          </m:sub>
                        </m:sSub>
                      </m:den>
                    </m:f>
                  </m:oMath>
                </a14:m>
                <a:r>
                  <a:rPr lang="en-US" dirty="0"/>
                  <a:t> (LDR)</a:t>
                </a:r>
              </a:p>
              <a:p>
                <a:r>
                  <a:rPr lang="en-US" dirty="0"/>
                  <a:t>Direction: </a:t>
                </a:r>
                <a14:m>
                  <m:oMath xmlns:m="http://schemas.openxmlformats.org/officeDocument/2006/math">
                    <m:r>
                      <a:rPr lang="en-US" b="0" i="1" smtClean="0">
                        <a:latin typeface="Cambria Math" panose="02040503050406030204" pitchFamily="18" charset="0"/>
                      </a:rPr>
                      <m:t>𝑑</m:t>
                    </m:r>
                  </m:oMath>
                </a14:m>
                <a:endParaRPr lang="en-US" dirty="0"/>
              </a:p>
            </p:txBody>
          </p:sp>
        </mc:Choice>
        <mc:Fallback xmlns="">
          <p:sp>
            <p:nvSpPr>
              <p:cNvPr id="6" name="TextBox 5">
                <a:extLst>
                  <a:ext uri="{FF2B5EF4-FFF2-40B4-BE49-F238E27FC236}">
                    <a16:creationId xmlns:a16="http://schemas.microsoft.com/office/drawing/2014/main" id="{18549C93-E21E-4396-8A21-9753425649FA}"/>
                  </a:ext>
                </a:extLst>
              </p:cNvPr>
              <p:cNvSpPr txBox="1">
                <a:spLocks noRot="1" noChangeAspect="1" noMove="1" noResize="1" noEditPoints="1" noAdjustHandles="1" noChangeArrowheads="1" noChangeShapeType="1" noTextEdit="1"/>
              </p:cNvSpPr>
              <p:nvPr/>
            </p:nvSpPr>
            <p:spPr>
              <a:xfrm>
                <a:off x="3456498" y="3300948"/>
                <a:ext cx="3399520" cy="1076385"/>
              </a:xfrm>
              <a:prstGeom prst="rect">
                <a:avLst/>
              </a:prstGeom>
              <a:blipFill>
                <a:blip r:embed="rId5"/>
                <a:stretch>
                  <a:fillRect l="-1434" t="-2825" r="-717" b="-7910"/>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64F32C-0959-4846-81F1-81F2BD74979D}"/>
                  </a:ext>
                </a:extLst>
              </p:cNvPr>
              <p:cNvSpPr txBox="1"/>
              <p:nvPr/>
            </p:nvSpPr>
            <p:spPr>
              <a:xfrm>
                <a:off x="4263719" y="4748788"/>
                <a:ext cx="1973041" cy="1219245"/>
              </a:xfrm>
              <a:prstGeom prst="rect">
                <a:avLst/>
              </a:prstGeom>
              <a:noFill/>
              <a:ln w="25400">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𝑧</m:t>
                          </m:r>
                        </m:sub>
                      </m:sSub>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𝑎</m:t>
                          </m:r>
                        </m:sub>
                      </m:sSub>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𝑑</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𝑧</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𝑎</m:t>
                              </m:r>
                            </m:sub>
                          </m:sSub>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𝑧</m:t>
                              </m:r>
                            </m:sub>
                          </m:sSub>
                        </m:den>
                      </m:f>
                    </m:oMath>
                  </m:oMathPara>
                </a14:m>
                <a:endParaRPr lang="en-US" dirty="0"/>
              </a:p>
            </p:txBody>
          </p:sp>
        </mc:Choice>
        <mc:Fallback xmlns="">
          <p:sp>
            <p:nvSpPr>
              <p:cNvPr id="4" name="TextBox 3">
                <a:extLst>
                  <a:ext uri="{FF2B5EF4-FFF2-40B4-BE49-F238E27FC236}">
                    <a16:creationId xmlns:a16="http://schemas.microsoft.com/office/drawing/2014/main" id="{B564F32C-0959-4846-81F1-81F2BD74979D}"/>
                  </a:ext>
                </a:extLst>
              </p:cNvPr>
              <p:cNvSpPr txBox="1">
                <a:spLocks noRot="1" noChangeAspect="1" noMove="1" noResize="1" noEditPoints="1" noAdjustHandles="1" noChangeArrowheads="1" noChangeShapeType="1" noTextEdit="1"/>
              </p:cNvSpPr>
              <p:nvPr/>
            </p:nvSpPr>
            <p:spPr>
              <a:xfrm>
                <a:off x="4263719" y="4748788"/>
                <a:ext cx="1973041" cy="1219245"/>
              </a:xfrm>
              <a:prstGeom prst="rect">
                <a:avLst/>
              </a:prstGeom>
              <a:blipFill>
                <a:blip r:embed="rId6"/>
                <a:stretch>
                  <a:fillRect/>
                </a:stretch>
              </a:blipFill>
              <a:ln w="25400">
                <a:solidFill>
                  <a:schemeClr val="accent1"/>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9A35089D-1DE0-4637-8D22-4A1EC298652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93269" y="2238795"/>
            <a:ext cx="5201033" cy="3495977"/>
          </a:xfrm>
          <a:prstGeom prst="rect">
            <a:avLst/>
          </a:prstGeom>
        </p:spPr>
      </p:pic>
    </p:spTree>
    <p:extLst>
      <p:ext uri="{BB962C8B-B14F-4D97-AF65-F5344CB8AC3E}">
        <p14:creationId xmlns:p14="http://schemas.microsoft.com/office/powerpoint/2010/main" val="3435707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DD73-2C03-4635-B04D-D96D5D4639F8}"/>
              </a:ext>
            </a:extLst>
          </p:cNvPr>
          <p:cNvSpPr>
            <a:spLocks noGrp="1"/>
          </p:cNvSpPr>
          <p:nvPr>
            <p:ph type="title"/>
          </p:nvPr>
        </p:nvSpPr>
        <p:spPr/>
        <p:txBody>
          <a:bodyPr>
            <a:normAutofit fontScale="90000"/>
          </a:bodyPr>
          <a:lstStyle/>
          <a:p>
            <a:r>
              <a:rPr lang="en-US" dirty="0"/>
              <a:t>Static Model Lighting Evolution</a:t>
            </a:r>
          </a:p>
        </p:txBody>
      </p:sp>
      <p:sp>
        <p:nvSpPr>
          <p:cNvPr id="3" name="Footer Placeholder 2">
            <a:extLst>
              <a:ext uri="{FF2B5EF4-FFF2-40B4-BE49-F238E27FC236}">
                <a16:creationId xmlns:a16="http://schemas.microsoft.com/office/drawing/2014/main" id="{53B4974A-9631-4E7D-AA32-B85376D1D804}"/>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F6319AF9-50CC-4534-82A4-1A6E029F0154}"/>
              </a:ext>
            </a:extLst>
          </p:cNvPr>
          <p:cNvSpPr>
            <a:spLocks noGrp="1"/>
          </p:cNvSpPr>
          <p:nvPr>
            <p:ph type="body" sz="quarter" idx="12"/>
          </p:nvPr>
        </p:nvSpPr>
        <p:spPr>
          <a:xfrm>
            <a:off x="452439" y="1826582"/>
            <a:ext cx="4928858" cy="4099579"/>
          </a:xfrm>
        </p:spPr>
        <p:txBody>
          <a:bodyPr>
            <a:normAutofit fontScale="92500" lnSpcReduction="10000"/>
          </a:bodyPr>
          <a:lstStyle/>
          <a:p>
            <a:r>
              <a:rPr lang="en-US" dirty="0"/>
              <a:t>[Iwanicki17a] Simplicial complex for the per-object lighting, with self-vis and SH.</a:t>
            </a:r>
          </a:p>
          <a:p>
            <a:pPr lvl="1"/>
            <a:r>
              <a:rPr lang="en-US" dirty="0"/>
              <a:t>VS does multiply fits AHD.</a:t>
            </a:r>
          </a:p>
          <a:p>
            <a:pPr lvl="1"/>
            <a:r>
              <a:rPr lang="en-US" dirty="0"/>
              <a:t>Vertex baking (AHD) optional.</a:t>
            </a:r>
          </a:p>
          <a:p>
            <a:r>
              <a:rPr lang="en-US" dirty="0"/>
              <a:t>[Chan18] moved to Ambient Dice [Iwanicki17b], and 3D textures.</a:t>
            </a:r>
          </a:p>
          <a:p>
            <a:pPr lvl="1"/>
            <a:r>
              <a:rPr lang="en-US" dirty="0"/>
              <a:t>Done in PS, Atlas rebuilt every frame.</a:t>
            </a:r>
          </a:p>
          <a:p>
            <a:pPr lvl="1"/>
            <a:r>
              <a:rPr lang="en-US" dirty="0"/>
              <a:t>Killed vertex baking.</a:t>
            </a:r>
          </a:p>
          <a:p>
            <a:r>
              <a:rPr lang="en-US" dirty="0"/>
              <a:t>Started in PS, but largely moved to VS for performance reasons.</a:t>
            </a:r>
          </a:p>
          <a:p>
            <a:pPr lvl="1"/>
            <a:r>
              <a:rPr lang="en-US" dirty="0"/>
              <a:t>PS uses new LM encoding, save’s 1/3</a:t>
            </a:r>
            <a:r>
              <a:rPr lang="en-US" baseline="30000" dirty="0"/>
              <a:t>rd</a:t>
            </a:r>
            <a:r>
              <a:rPr lang="en-US" dirty="0"/>
              <a:t> VS instructions vs. AHD.</a:t>
            </a:r>
          </a:p>
          <a:p>
            <a:pPr lvl="1"/>
            <a:r>
              <a:rPr lang="en-US" dirty="0"/>
              <a:t>Non-linear encoding cut memory in half.</a:t>
            </a:r>
          </a:p>
          <a:p>
            <a:pPr lvl="1"/>
            <a:r>
              <a:rPr lang="en-US" dirty="0"/>
              <a:t>Linear SH for double-sided and transmission.</a:t>
            </a:r>
          </a:p>
          <a:p>
            <a:pPr lvl="1"/>
            <a:r>
              <a:rPr lang="en-US" dirty="0"/>
              <a:t>Decoupled from geometry (merging).</a:t>
            </a:r>
          </a:p>
          <a:p>
            <a:pPr lvl="1"/>
            <a:r>
              <a:rPr lang="en-US" dirty="0"/>
              <a:t>Static has fixed atlas, dynamics per-frame.</a:t>
            </a:r>
          </a:p>
        </p:txBody>
      </p:sp>
      <p:grpSp>
        <p:nvGrpSpPr>
          <p:cNvPr id="41" name="Group 40">
            <a:extLst>
              <a:ext uri="{FF2B5EF4-FFF2-40B4-BE49-F238E27FC236}">
                <a16:creationId xmlns:a16="http://schemas.microsoft.com/office/drawing/2014/main" id="{5E7031D3-1FCE-4E20-A5C6-8CEC7CF5B2D2}"/>
              </a:ext>
            </a:extLst>
          </p:cNvPr>
          <p:cNvGrpSpPr/>
          <p:nvPr/>
        </p:nvGrpSpPr>
        <p:grpSpPr>
          <a:xfrm>
            <a:off x="5759669" y="1558845"/>
            <a:ext cx="2585545" cy="2025188"/>
            <a:chOff x="3520966" y="1103586"/>
            <a:chExt cx="5181600" cy="4403835"/>
          </a:xfrm>
        </p:grpSpPr>
        <p:pic>
          <p:nvPicPr>
            <p:cNvPr id="18" name="Picture 17">
              <a:extLst>
                <a:ext uri="{FF2B5EF4-FFF2-40B4-BE49-F238E27FC236}">
                  <a16:creationId xmlns:a16="http://schemas.microsoft.com/office/drawing/2014/main" id="{726D670C-72A8-45AA-A178-7459B1B713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0966" y="1103586"/>
              <a:ext cx="5181600"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a:extLst>
                <a:ext uri="{FF2B5EF4-FFF2-40B4-BE49-F238E27FC236}">
                  <a16:creationId xmlns:a16="http://schemas.microsoft.com/office/drawing/2014/main" id="{B0CAB31C-A417-4F97-8FA4-5E07E0EA83D5}"/>
                </a:ext>
              </a:extLst>
            </p:cNvPr>
            <p:cNvCxnSpPr/>
            <p:nvPr/>
          </p:nvCxnSpPr>
          <p:spPr>
            <a:xfrm>
              <a:off x="4839129" y="217847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869E9-B93E-42BE-8471-B5DEA7B0EC97}"/>
                </a:ext>
              </a:extLst>
            </p:cNvPr>
            <p:cNvCxnSpPr/>
            <p:nvPr/>
          </p:nvCxnSpPr>
          <p:spPr>
            <a:xfrm flipH="1" flipV="1">
              <a:off x="4399926" y="322707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8B34C-853B-4B47-B5AA-5F0E172F352A}"/>
                </a:ext>
              </a:extLst>
            </p:cNvPr>
            <p:cNvCxnSpPr/>
            <p:nvPr/>
          </p:nvCxnSpPr>
          <p:spPr>
            <a:xfrm flipV="1">
              <a:off x="4399925" y="262720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B5D348-3841-4A79-8D0F-A1ECEBFA97AC}"/>
                </a:ext>
              </a:extLst>
            </p:cNvPr>
            <p:cNvCxnSpPr/>
            <p:nvPr/>
          </p:nvCxnSpPr>
          <p:spPr>
            <a:xfrm flipH="1" flipV="1">
              <a:off x="4839129" y="217847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8FBFAC-0F2F-4FEE-8EFB-2F0BFDF6B021}"/>
                </a:ext>
              </a:extLst>
            </p:cNvPr>
            <p:cNvCxnSpPr/>
            <p:nvPr/>
          </p:nvCxnSpPr>
          <p:spPr>
            <a:xfrm flipH="1" flipV="1">
              <a:off x="6396150" y="262720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512D6-87A3-4B39-96FA-F7C20D4F7D46}"/>
                </a:ext>
              </a:extLst>
            </p:cNvPr>
            <p:cNvCxnSpPr/>
            <p:nvPr/>
          </p:nvCxnSpPr>
          <p:spPr>
            <a:xfrm flipV="1">
              <a:off x="6396150" y="191600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0C57FC-753E-4B4C-859B-9BDA7AC4D872}"/>
                </a:ext>
              </a:extLst>
            </p:cNvPr>
            <p:cNvCxnSpPr/>
            <p:nvPr/>
          </p:nvCxnSpPr>
          <p:spPr>
            <a:xfrm flipH="1">
              <a:off x="5025398" y="367432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34AF52-5D2D-414C-9378-EB787B61310B}"/>
                </a:ext>
              </a:extLst>
            </p:cNvPr>
            <p:cNvCxnSpPr/>
            <p:nvPr/>
          </p:nvCxnSpPr>
          <p:spPr>
            <a:xfrm>
              <a:off x="4399925" y="322707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874A6B-7BDF-49D2-9A15-1B8DA43FAF7F}"/>
                </a:ext>
              </a:extLst>
            </p:cNvPr>
            <p:cNvCxnSpPr/>
            <p:nvPr/>
          </p:nvCxnSpPr>
          <p:spPr>
            <a:xfrm>
              <a:off x="6396150" y="262720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B09A1C-72DC-4B85-B3A6-BE3B2DF02DAD}"/>
                </a:ext>
              </a:extLst>
            </p:cNvPr>
            <p:cNvCxnSpPr/>
            <p:nvPr/>
          </p:nvCxnSpPr>
          <p:spPr>
            <a:xfrm flipH="1" flipV="1">
              <a:off x="6730586" y="191600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03B683-AD2A-42EB-8CC0-132EFA078134}"/>
                </a:ext>
              </a:extLst>
            </p:cNvPr>
            <p:cNvCxnSpPr/>
            <p:nvPr/>
          </p:nvCxnSpPr>
          <p:spPr>
            <a:xfrm flipV="1">
              <a:off x="4399925" y="217847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252C11-A711-47A2-845B-7ABA196E6CD4}"/>
                </a:ext>
              </a:extLst>
            </p:cNvPr>
            <p:cNvCxnSpPr/>
            <p:nvPr/>
          </p:nvCxnSpPr>
          <p:spPr>
            <a:xfrm flipV="1">
              <a:off x="7580636" y="281347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884639-6F1B-441F-9CF9-C9837C7DC580}"/>
                </a:ext>
              </a:extLst>
            </p:cNvPr>
            <p:cNvCxnSpPr/>
            <p:nvPr/>
          </p:nvCxnSpPr>
          <p:spPr>
            <a:xfrm flipV="1">
              <a:off x="4839129" y="191600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4C6B1C-4268-42B2-B476-6836E9791FBF}"/>
                </a:ext>
              </a:extLst>
            </p:cNvPr>
            <p:cNvCxnSpPr/>
            <p:nvPr/>
          </p:nvCxnSpPr>
          <p:spPr>
            <a:xfrm flipH="1" flipV="1">
              <a:off x="6715344" y="191600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A7898E6-1C89-4928-8F5D-D7D01AFC669D}"/>
                </a:ext>
              </a:extLst>
            </p:cNvPr>
            <p:cNvSpPr/>
            <p:nvPr/>
          </p:nvSpPr>
          <p:spPr>
            <a:xfrm>
              <a:off x="4213658" y="304080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90BFE5E-76EB-47AA-A357-692E72753BDC}"/>
                </a:ext>
              </a:extLst>
            </p:cNvPr>
            <p:cNvSpPr/>
            <p:nvPr/>
          </p:nvSpPr>
          <p:spPr>
            <a:xfrm>
              <a:off x="4839129" y="4405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B4B8988A-4A57-4C39-87BF-2F440F66FF57}"/>
                </a:ext>
              </a:extLst>
            </p:cNvPr>
            <p:cNvSpPr/>
            <p:nvPr/>
          </p:nvSpPr>
          <p:spPr>
            <a:xfrm>
              <a:off x="6209883" y="242263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a:extLst>
                <a:ext uri="{FF2B5EF4-FFF2-40B4-BE49-F238E27FC236}">
                  <a16:creationId xmlns:a16="http://schemas.microsoft.com/office/drawing/2014/main" id="{61185F0B-96A9-4A22-990C-AB42C4D3C58E}"/>
                </a:ext>
              </a:extLst>
            </p:cNvPr>
            <p:cNvCxnSpPr/>
            <p:nvPr/>
          </p:nvCxnSpPr>
          <p:spPr>
            <a:xfrm flipH="1" flipV="1">
              <a:off x="4839130" y="217847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DB9D2F9-9F6B-4FA1-AB1F-FE9AA21A208A}"/>
                </a:ext>
              </a:extLst>
            </p:cNvPr>
            <p:cNvSpPr/>
            <p:nvPr/>
          </p:nvSpPr>
          <p:spPr>
            <a:xfrm>
              <a:off x="7394369" y="348805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52A83F21-C672-49D6-80D2-6B2F60FCACE3}"/>
                </a:ext>
              </a:extLst>
            </p:cNvPr>
            <p:cNvSpPr/>
            <p:nvPr/>
          </p:nvSpPr>
          <p:spPr>
            <a:xfrm>
              <a:off x="6544318" y="172974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B3A522D2-CB17-45D4-9412-9DEA30F8DA17}"/>
                </a:ext>
              </a:extLst>
            </p:cNvPr>
            <p:cNvSpPr/>
            <p:nvPr/>
          </p:nvSpPr>
          <p:spPr>
            <a:xfrm>
              <a:off x="4652862" y="1992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388A8DF3-DA9E-4847-BE08-1699CB4E0451}"/>
                </a:ext>
              </a:extLst>
            </p:cNvPr>
            <p:cNvSpPr/>
            <p:nvPr/>
          </p:nvSpPr>
          <p:spPr>
            <a:xfrm>
              <a:off x="7766903" y="262720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Rectangle 4">
            <a:extLst>
              <a:ext uri="{FF2B5EF4-FFF2-40B4-BE49-F238E27FC236}">
                <a16:creationId xmlns:a16="http://schemas.microsoft.com/office/drawing/2014/main" id="{5970343D-3624-4455-B29C-4DDBE39E6893}"/>
              </a:ext>
            </a:extLst>
          </p:cNvPr>
          <p:cNvSpPr/>
          <p:nvPr/>
        </p:nvSpPr>
        <p:spPr>
          <a:xfrm>
            <a:off x="447040" y="2826706"/>
            <a:ext cx="4928858" cy="3247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86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B41B81-AF6C-4BBD-90D8-3A2FA1924402}"/>
              </a:ext>
            </a:extLst>
          </p:cNvPr>
          <p:cNvSpPr>
            <a:spLocks noGrp="1"/>
          </p:cNvSpPr>
          <p:nvPr>
            <p:ph type="ftr" sz="quarter" idx="11"/>
          </p:nvPr>
        </p:nvSpPr>
        <p:spPr/>
        <p:txBody>
          <a:bodyPr/>
          <a:lstStyle/>
          <a:p>
            <a:r>
              <a:rPr lang="en-US"/>
              <a:t>© 2020 Activision Publishing, Inc.</a:t>
            </a:r>
            <a:endParaRPr lang="en-US" dirty="0"/>
          </a:p>
        </p:txBody>
      </p:sp>
      <p:pic>
        <p:nvPicPr>
          <p:cNvPr id="8" name="Picture 7" descr="A picture containing outdoor, snow, person, skiing&#10;&#10;Description automatically generated">
            <a:extLst>
              <a:ext uri="{FF2B5EF4-FFF2-40B4-BE49-F238E27FC236}">
                <a16:creationId xmlns:a16="http://schemas.microsoft.com/office/drawing/2014/main" id="{118A85A1-2274-4040-A1DE-C4AD0FB8C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979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DD73-2C03-4635-B04D-D96D5D4639F8}"/>
              </a:ext>
            </a:extLst>
          </p:cNvPr>
          <p:cNvSpPr>
            <a:spLocks noGrp="1"/>
          </p:cNvSpPr>
          <p:nvPr>
            <p:ph type="title"/>
          </p:nvPr>
        </p:nvSpPr>
        <p:spPr/>
        <p:txBody>
          <a:bodyPr>
            <a:normAutofit fontScale="90000"/>
          </a:bodyPr>
          <a:lstStyle/>
          <a:p>
            <a:r>
              <a:rPr lang="en-US" dirty="0"/>
              <a:t>Static Model Lighting Evolution</a:t>
            </a:r>
          </a:p>
        </p:txBody>
      </p:sp>
      <p:sp>
        <p:nvSpPr>
          <p:cNvPr id="3" name="Footer Placeholder 2">
            <a:extLst>
              <a:ext uri="{FF2B5EF4-FFF2-40B4-BE49-F238E27FC236}">
                <a16:creationId xmlns:a16="http://schemas.microsoft.com/office/drawing/2014/main" id="{53B4974A-9631-4E7D-AA32-B85376D1D804}"/>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F6319AF9-50CC-4534-82A4-1A6E029F0154}"/>
              </a:ext>
            </a:extLst>
          </p:cNvPr>
          <p:cNvSpPr>
            <a:spLocks noGrp="1"/>
          </p:cNvSpPr>
          <p:nvPr>
            <p:ph type="body" sz="quarter" idx="12"/>
          </p:nvPr>
        </p:nvSpPr>
        <p:spPr>
          <a:xfrm>
            <a:off x="452439" y="1826582"/>
            <a:ext cx="4928858" cy="4099579"/>
          </a:xfrm>
        </p:spPr>
        <p:txBody>
          <a:bodyPr>
            <a:normAutofit fontScale="92500" lnSpcReduction="10000"/>
          </a:bodyPr>
          <a:lstStyle/>
          <a:p>
            <a:r>
              <a:rPr lang="en-US" dirty="0"/>
              <a:t>[Iwanicki17a] Simplicial complex for the per-object lighting, with self-vis and SH.</a:t>
            </a:r>
          </a:p>
          <a:p>
            <a:pPr lvl="1"/>
            <a:r>
              <a:rPr lang="en-US" dirty="0"/>
              <a:t>VS does multiply fits AHD.</a:t>
            </a:r>
          </a:p>
          <a:p>
            <a:pPr lvl="1"/>
            <a:r>
              <a:rPr lang="en-US" dirty="0"/>
              <a:t>Vertex baking (AHD) optional.</a:t>
            </a:r>
          </a:p>
          <a:p>
            <a:r>
              <a:rPr lang="en-US" dirty="0"/>
              <a:t>[Chan18] moved to Ambient Dice [Iwanicki17b], and 3D textures.</a:t>
            </a:r>
          </a:p>
          <a:p>
            <a:pPr lvl="1"/>
            <a:r>
              <a:rPr lang="en-US" dirty="0"/>
              <a:t>Done in PS, Atlas rebuilt every frame.</a:t>
            </a:r>
          </a:p>
          <a:p>
            <a:pPr lvl="1"/>
            <a:r>
              <a:rPr lang="en-US" dirty="0"/>
              <a:t>Killed vertex baking.</a:t>
            </a:r>
          </a:p>
          <a:p>
            <a:r>
              <a:rPr lang="en-US" dirty="0"/>
              <a:t>Started in PS, but largely moved to VS for performance reasons.</a:t>
            </a:r>
          </a:p>
          <a:p>
            <a:pPr lvl="1"/>
            <a:r>
              <a:rPr lang="en-US" dirty="0"/>
              <a:t>PS uses new LM encoding, save’s 1/3</a:t>
            </a:r>
            <a:r>
              <a:rPr lang="en-US" baseline="30000" dirty="0"/>
              <a:t>rd</a:t>
            </a:r>
            <a:r>
              <a:rPr lang="en-US" dirty="0"/>
              <a:t> VS instructions vs. AHD.</a:t>
            </a:r>
          </a:p>
          <a:p>
            <a:pPr lvl="1"/>
            <a:r>
              <a:rPr lang="en-US" dirty="0"/>
              <a:t>Non-linear encoding cut memory in half.</a:t>
            </a:r>
          </a:p>
          <a:p>
            <a:pPr lvl="1"/>
            <a:r>
              <a:rPr lang="en-US" dirty="0"/>
              <a:t>Linear SH for double-sided and transmission.</a:t>
            </a:r>
          </a:p>
          <a:p>
            <a:pPr lvl="1"/>
            <a:r>
              <a:rPr lang="en-US" dirty="0"/>
              <a:t>Decoupled from geometry (merging).</a:t>
            </a:r>
          </a:p>
          <a:p>
            <a:pPr lvl="1"/>
            <a:r>
              <a:rPr lang="en-US" dirty="0"/>
              <a:t>Static has fixed atlas, dynamics per-frame.</a:t>
            </a:r>
          </a:p>
        </p:txBody>
      </p:sp>
      <p:grpSp>
        <p:nvGrpSpPr>
          <p:cNvPr id="41" name="Group 40">
            <a:extLst>
              <a:ext uri="{FF2B5EF4-FFF2-40B4-BE49-F238E27FC236}">
                <a16:creationId xmlns:a16="http://schemas.microsoft.com/office/drawing/2014/main" id="{5E7031D3-1FCE-4E20-A5C6-8CEC7CF5B2D2}"/>
              </a:ext>
            </a:extLst>
          </p:cNvPr>
          <p:cNvGrpSpPr/>
          <p:nvPr/>
        </p:nvGrpSpPr>
        <p:grpSpPr>
          <a:xfrm>
            <a:off x="5759669" y="1558845"/>
            <a:ext cx="2585545" cy="2025188"/>
            <a:chOff x="3520966" y="1103586"/>
            <a:chExt cx="5181600" cy="4403835"/>
          </a:xfrm>
        </p:grpSpPr>
        <p:pic>
          <p:nvPicPr>
            <p:cNvPr id="18" name="Picture 17">
              <a:extLst>
                <a:ext uri="{FF2B5EF4-FFF2-40B4-BE49-F238E27FC236}">
                  <a16:creationId xmlns:a16="http://schemas.microsoft.com/office/drawing/2014/main" id="{726D670C-72A8-45AA-A178-7459B1B713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0966" y="1103586"/>
              <a:ext cx="5181600"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a:extLst>
                <a:ext uri="{FF2B5EF4-FFF2-40B4-BE49-F238E27FC236}">
                  <a16:creationId xmlns:a16="http://schemas.microsoft.com/office/drawing/2014/main" id="{B0CAB31C-A417-4F97-8FA4-5E07E0EA83D5}"/>
                </a:ext>
              </a:extLst>
            </p:cNvPr>
            <p:cNvCxnSpPr/>
            <p:nvPr/>
          </p:nvCxnSpPr>
          <p:spPr>
            <a:xfrm>
              <a:off x="4839129" y="217847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869E9-B93E-42BE-8471-B5DEA7B0EC97}"/>
                </a:ext>
              </a:extLst>
            </p:cNvPr>
            <p:cNvCxnSpPr/>
            <p:nvPr/>
          </p:nvCxnSpPr>
          <p:spPr>
            <a:xfrm flipH="1" flipV="1">
              <a:off x="4399926" y="322707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8B34C-853B-4B47-B5AA-5F0E172F352A}"/>
                </a:ext>
              </a:extLst>
            </p:cNvPr>
            <p:cNvCxnSpPr/>
            <p:nvPr/>
          </p:nvCxnSpPr>
          <p:spPr>
            <a:xfrm flipV="1">
              <a:off x="4399925" y="262720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B5D348-3841-4A79-8D0F-A1ECEBFA97AC}"/>
                </a:ext>
              </a:extLst>
            </p:cNvPr>
            <p:cNvCxnSpPr/>
            <p:nvPr/>
          </p:nvCxnSpPr>
          <p:spPr>
            <a:xfrm flipH="1" flipV="1">
              <a:off x="4839129" y="217847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8FBFAC-0F2F-4FEE-8EFB-2F0BFDF6B021}"/>
                </a:ext>
              </a:extLst>
            </p:cNvPr>
            <p:cNvCxnSpPr/>
            <p:nvPr/>
          </p:nvCxnSpPr>
          <p:spPr>
            <a:xfrm flipH="1" flipV="1">
              <a:off x="6396150" y="262720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512D6-87A3-4B39-96FA-F7C20D4F7D46}"/>
                </a:ext>
              </a:extLst>
            </p:cNvPr>
            <p:cNvCxnSpPr/>
            <p:nvPr/>
          </p:nvCxnSpPr>
          <p:spPr>
            <a:xfrm flipV="1">
              <a:off x="6396150" y="191600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0C57FC-753E-4B4C-859B-9BDA7AC4D872}"/>
                </a:ext>
              </a:extLst>
            </p:cNvPr>
            <p:cNvCxnSpPr/>
            <p:nvPr/>
          </p:nvCxnSpPr>
          <p:spPr>
            <a:xfrm flipH="1">
              <a:off x="5025398" y="367432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34AF52-5D2D-414C-9378-EB787B61310B}"/>
                </a:ext>
              </a:extLst>
            </p:cNvPr>
            <p:cNvCxnSpPr/>
            <p:nvPr/>
          </p:nvCxnSpPr>
          <p:spPr>
            <a:xfrm>
              <a:off x="4399925" y="322707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874A6B-7BDF-49D2-9A15-1B8DA43FAF7F}"/>
                </a:ext>
              </a:extLst>
            </p:cNvPr>
            <p:cNvCxnSpPr/>
            <p:nvPr/>
          </p:nvCxnSpPr>
          <p:spPr>
            <a:xfrm>
              <a:off x="6396150" y="262720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B09A1C-72DC-4B85-B3A6-BE3B2DF02DAD}"/>
                </a:ext>
              </a:extLst>
            </p:cNvPr>
            <p:cNvCxnSpPr/>
            <p:nvPr/>
          </p:nvCxnSpPr>
          <p:spPr>
            <a:xfrm flipH="1" flipV="1">
              <a:off x="6730586" y="191600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03B683-AD2A-42EB-8CC0-132EFA078134}"/>
                </a:ext>
              </a:extLst>
            </p:cNvPr>
            <p:cNvCxnSpPr/>
            <p:nvPr/>
          </p:nvCxnSpPr>
          <p:spPr>
            <a:xfrm flipV="1">
              <a:off x="4399925" y="217847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252C11-A711-47A2-845B-7ABA196E6CD4}"/>
                </a:ext>
              </a:extLst>
            </p:cNvPr>
            <p:cNvCxnSpPr/>
            <p:nvPr/>
          </p:nvCxnSpPr>
          <p:spPr>
            <a:xfrm flipV="1">
              <a:off x="7580636" y="281347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884639-6F1B-441F-9CF9-C9837C7DC580}"/>
                </a:ext>
              </a:extLst>
            </p:cNvPr>
            <p:cNvCxnSpPr/>
            <p:nvPr/>
          </p:nvCxnSpPr>
          <p:spPr>
            <a:xfrm flipV="1">
              <a:off x="4839129" y="191600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4C6B1C-4268-42B2-B476-6836E9791FBF}"/>
                </a:ext>
              </a:extLst>
            </p:cNvPr>
            <p:cNvCxnSpPr/>
            <p:nvPr/>
          </p:nvCxnSpPr>
          <p:spPr>
            <a:xfrm flipH="1" flipV="1">
              <a:off x="6715344" y="191600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A7898E6-1C89-4928-8F5D-D7D01AFC669D}"/>
                </a:ext>
              </a:extLst>
            </p:cNvPr>
            <p:cNvSpPr/>
            <p:nvPr/>
          </p:nvSpPr>
          <p:spPr>
            <a:xfrm>
              <a:off x="4213658" y="304080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90BFE5E-76EB-47AA-A357-692E72753BDC}"/>
                </a:ext>
              </a:extLst>
            </p:cNvPr>
            <p:cNvSpPr/>
            <p:nvPr/>
          </p:nvSpPr>
          <p:spPr>
            <a:xfrm>
              <a:off x="4839129" y="4405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B4B8988A-4A57-4C39-87BF-2F440F66FF57}"/>
                </a:ext>
              </a:extLst>
            </p:cNvPr>
            <p:cNvSpPr/>
            <p:nvPr/>
          </p:nvSpPr>
          <p:spPr>
            <a:xfrm>
              <a:off x="6209883" y="242263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a:extLst>
                <a:ext uri="{FF2B5EF4-FFF2-40B4-BE49-F238E27FC236}">
                  <a16:creationId xmlns:a16="http://schemas.microsoft.com/office/drawing/2014/main" id="{61185F0B-96A9-4A22-990C-AB42C4D3C58E}"/>
                </a:ext>
              </a:extLst>
            </p:cNvPr>
            <p:cNvCxnSpPr/>
            <p:nvPr/>
          </p:nvCxnSpPr>
          <p:spPr>
            <a:xfrm flipH="1" flipV="1">
              <a:off x="4839130" y="217847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DB9D2F9-9F6B-4FA1-AB1F-FE9AA21A208A}"/>
                </a:ext>
              </a:extLst>
            </p:cNvPr>
            <p:cNvSpPr/>
            <p:nvPr/>
          </p:nvSpPr>
          <p:spPr>
            <a:xfrm>
              <a:off x="7394369" y="348805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52A83F21-C672-49D6-80D2-6B2F60FCACE3}"/>
                </a:ext>
              </a:extLst>
            </p:cNvPr>
            <p:cNvSpPr/>
            <p:nvPr/>
          </p:nvSpPr>
          <p:spPr>
            <a:xfrm>
              <a:off x="6544318" y="172974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B3A522D2-CB17-45D4-9412-9DEA30F8DA17}"/>
                </a:ext>
              </a:extLst>
            </p:cNvPr>
            <p:cNvSpPr/>
            <p:nvPr/>
          </p:nvSpPr>
          <p:spPr>
            <a:xfrm>
              <a:off x="4652862" y="1992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388A8DF3-DA9E-4847-BE08-1699CB4E0451}"/>
                </a:ext>
              </a:extLst>
            </p:cNvPr>
            <p:cNvSpPr/>
            <p:nvPr/>
          </p:nvSpPr>
          <p:spPr>
            <a:xfrm>
              <a:off x="7766903" y="262720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43" name="Picture 42" descr="A person standing in front of a large rock&#10;&#10;Description automatically generated">
            <a:extLst>
              <a:ext uri="{FF2B5EF4-FFF2-40B4-BE49-F238E27FC236}">
                <a16:creationId xmlns:a16="http://schemas.microsoft.com/office/drawing/2014/main" id="{73E73D59-6436-49C0-B827-3CCF421632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9669" y="3795001"/>
            <a:ext cx="5486400" cy="2727734"/>
          </a:xfrm>
          <a:prstGeom prst="rect">
            <a:avLst/>
          </a:prstGeom>
        </p:spPr>
      </p:pic>
      <p:sp>
        <p:nvSpPr>
          <p:cNvPr id="42" name="Rectangle 41">
            <a:extLst>
              <a:ext uri="{FF2B5EF4-FFF2-40B4-BE49-F238E27FC236}">
                <a16:creationId xmlns:a16="http://schemas.microsoft.com/office/drawing/2014/main" id="{343ED8A1-A886-4199-9F16-0D6DB9E41F6B}"/>
              </a:ext>
            </a:extLst>
          </p:cNvPr>
          <p:cNvSpPr/>
          <p:nvPr/>
        </p:nvSpPr>
        <p:spPr>
          <a:xfrm>
            <a:off x="447040" y="3918857"/>
            <a:ext cx="4928858" cy="215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D1AF2F2-8783-477E-B7AA-6452E841731F}"/>
              </a:ext>
            </a:extLst>
          </p:cNvPr>
          <p:cNvSpPr/>
          <p:nvPr/>
        </p:nvSpPr>
        <p:spPr>
          <a:xfrm>
            <a:off x="485045" y="1577703"/>
            <a:ext cx="4928858" cy="12490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584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DD73-2C03-4635-B04D-D96D5D4639F8}"/>
              </a:ext>
            </a:extLst>
          </p:cNvPr>
          <p:cNvSpPr>
            <a:spLocks noGrp="1"/>
          </p:cNvSpPr>
          <p:nvPr>
            <p:ph type="title"/>
          </p:nvPr>
        </p:nvSpPr>
        <p:spPr/>
        <p:txBody>
          <a:bodyPr>
            <a:normAutofit fontScale="90000"/>
          </a:bodyPr>
          <a:lstStyle/>
          <a:p>
            <a:r>
              <a:rPr lang="en-US" dirty="0"/>
              <a:t>Static Model Lighting Evolution</a:t>
            </a:r>
          </a:p>
        </p:txBody>
      </p:sp>
      <p:sp>
        <p:nvSpPr>
          <p:cNvPr id="3" name="Footer Placeholder 2">
            <a:extLst>
              <a:ext uri="{FF2B5EF4-FFF2-40B4-BE49-F238E27FC236}">
                <a16:creationId xmlns:a16="http://schemas.microsoft.com/office/drawing/2014/main" id="{53B4974A-9631-4E7D-AA32-B85376D1D804}"/>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F6319AF9-50CC-4534-82A4-1A6E029F0154}"/>
              </a:ext>
            </a:extLst>
          </p:cNvPr>
          <p:cNvSpPr>
            <a:spLocks noGrp="1"/>
          </p:cNvSpPr>
          <p:nvPr>
            <p:ph type="body" sz="quarter" idx="12"/>
          </p:nvPr>
        </p:nvSpPr>
        <p:spPr>
          <a:xfrm>
            <a:off x="452439" y="1826582"/>
            <a:ext cx="4928858" cy="4099579"/>
          </a:xfrm>
        </p:spPr>
        <p:txBody>
          <a:bodyPr>
            <a:normAutofit fontScale="92500" lnSpcReduction="10000"/>
          </a:bodyPr>
          <a:lstStyle/>
          <a:p>
            <a:r>
              <a:rPr lang="en-US" dirty="0"/>
              <a:t>[Iwanicki17a] Simplicial complex for the per-object lighting, with self-vis and SH.</a:t>
            </a:r>
          </a:p>
          <a:p>
            <a:pPr lvl="1"/>
            <a:r>
              <a:rPr lang="en-US" dirty="0"/>
              <a:t>VS does multiply fits AHD.</a:t>
            </a:r>
          </a:p>
          <a:p>
            <a:pPr lvl="1"/>
            <a:r>
              <a:rPr lang="en-US" dirty="0"/>
              <a:t>Vertex baking (AHD) optional.</a:t>
            </a:r>
          </a:p>
          <a:p>
            <a:r>
              <a:rPr lang="en-US" dirty="0"/>
              <a:t>[Chan18] moved to Ambient Dice [Iwanicki17b], and 3D textures.</a:t>
            </a:r>
          </a:p>
          <a:p>
            <a:pPr lvl="1"/>
            <a:r>
              <a:rPr lang="en-US" dirty="0"/>
              <a:t>Done in PS, Atlas rebuilt every frame.</a:t>
            </a:r>
          </a:p>
          <a:p>
            <a:pPr lvl="1"/>
            <a:r>
              <a:rPr lang="en-US" dirty="0"/>
              <a:t>Killed vertex baking.</a:t>
            </a:r>
          </a:p>
          <a:p>
            <a:r>
              <a:rPr lang="en-US" dirty="0"/>
              <a:t>Started in PS, but largely moved to VS for performance reasons.</a:t>
            </a:r>
          </a:p>
          <a:p>
            <a:pPr lvl="1"/>
            <a:r>
              <a:rPr lang="en-US" dirty="0"/>
              <a:t>PS uses new LM encoding, save’s 1/3</a:t>
            </a:r>
            <a:r>
              <a:rPr lang="en-US" baseline="30000" dirty="0"/>
              <a:t>rd</a:t>
            </a:r>
            <a:r>
              <a:rPr lang="en-US" dirty="0"/>
              <a:t> VS instructions vs. AHD.</a:t>
            </a:r>
          </a:p>
          <a:p>
            <a:pPr lvl="1"/>
            <a:r>
              <a:rPr lang="en-US" dirty="0"/>
              <a:t>Non-linear encoding cut memory in half.</a:t>
            </a:r>
          </a:p>
          <a:p>
            <a:pPr lvl="1"/>
            <a:r>
              <a:rPr lang="en-US" dirty="0"/>
              <a:t>Linear SH for double-sided and transmission.</a:t>
            </a:r>
          </a:p>
          <a:p>
            <a:pPr lvl="1"/>
            <a:r>
              <a:rPr lang="en-US" dirty="0"/>
              <a:t>Decoupled from geometry (merging).</a:t>
            </a:r>
          </a:p>
          <a:p>
            <a:pPr lvl="1"/>
            <a:r>
              <a:rPr lang="en-US" dirty="0"/>
              <a:t>Static has fixed atlas, dynamics per-frame.</a:t>
            </a:r>
          </a:p>
        </p:txBody>
      </p:sp>
      <p:grpSp>
        <p:nvGrpSpPr>
          <p:cNvPr id="41" name="Group 40">
            <a:extLst>
              <a:ext uri="{FF2B5EF4-FFF2-40B4-BE49-F238E27FC236}">
                <a16:creationId xmlns:a16="http://schemas.microsoft.com/office/drawing/2014/main" id="{5E7031D3-1FCE-4E20-A5C6-8CEC7CF5B2D2}"/>
              </a:ext>
            </a:extLst>
          </p:cNvPr>
          <p:cNvGrpSpPr/>
          <p:nvPr/>
        </p:nvGrpSpPr>
        <p:grpSpPr>
          <a:xfrm>
            <a:off x="5759669" y="1558845"/>
            <a:ext cx="2585545" cy="2025188"/>
            <a:chOff x="3520966" y="1103586"/>
            <a:chExt cx="5181600" cy="4403835"/>
          </a:xfrm>
        </p:grpSpPr>
        <p:pic>
          <p:nvPicPr>
            <p:cNvPr id="18" name="Picture 17">
              <a:extLst>
                <a:ext uri="{FF2B5EF4-FFF2-40B4-BE49-F238E27FC236}">
                  <a16:creationId xmlns:a16="http://schemas.microsoft.com/office/drawing/2014/main" id="{726D670C-72A8-45AA-A178-7459B1B713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0966" y="1103586"/>
              <a:ext cx="5181600"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a:extLst>
                <a:ext uri="{FF2B5EF4-FFF2-40B4-BE49-F238E27FC236}">
                  <a16:creationId xmlns:a16="http://schemas.microsoft.com/office/drawing/2014/main" id="{B0CAB31C-A417-4F97-8FA4-5E07E0EA83D5}"/>
                </a:ext>
              </a:extLst>
            </p:cNvPr>
            <p:cNvCxnSpPr/>
            <p:nvPr/>
          </p:nvCxnSpPr>
          <p:spPr>
            <a:xfrm>
              <a:off x="4839129" y="217847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869E9-B93E-42BE-8471-B5DEA7B0EC97}"/>
                </a:ext>
              </a:extLst>
            </p:cNvPr>
            <p:cNvCxnSpPr/>
            <p:nvPr/>
          </p:nvCxnSpPr>
          <p:spPr>
            <a:xfrm flipH="1" flipV="1">
              <a:off x="4399926" y="322707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8B34C-853B-4B47-B5AA-5F0E172F352A}"/>
                </a:ext>
              </a:extLst>
            </p:cNvPr>
            <p:cNvCxnSpPr/>
            <p:nvPr/>
          </p:nvCxnSpPr>
          <p:spPr>
            <a:xfrm flipV="1">
              <a:off x="4399925" y="262720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B5D348-3841-4A79-8D0F-A1ECEBFA97AC}"/>
                </a:ext>
              </a:extLst>
            </p:cNvPr>
            <p:cNvCxnSpPr/>
            <p:nvPr/>
          </p:nvCxnSpPr>
          <p:spPr>
            <a:xfrm flipH="1" flipV="1">
              <a:off x="4839129" y="217847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8FBFAC-0F2F-4FEE-8EFB-2F0BFDF6B021}"/>
                </a:ext>
              </a:extLst>
            </p:cNvPr>
            <p:cNvCxnSpPr/>
            <p:nvPr/>
          </p:nvCxnSpPr>
          <p:spPr>
            <a:xfrm flipH="1" flipV="1">
              <a:off x="6396150" y="262720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512D6-87A3-4B39-96FA-F7C20D4F7D46}"/>
                </a:ext>
              </a:extLst>
            </p:cNvPr>
            <p:cNvCxnSpPr/>
            <p:nvPr/>
          </p:nvCxnSpPr>
          <p:spPr>
            <a:xfrm flipV="1">
              <a:off x="6396150" y="191600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0C57FC-753E-4B4C-859B-9BDA7AC4D872}"/>
                </a:ext>
              </a:extLst>
            </p:cNvPr>
            <p:cNvCxnSpPr/>
            <p:nvPr/>
          </p:nvCxnSpPr>
          <p:spPr>
            <a:xfrm flipH="1">
              <a:off x="5025398" y="367432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34AF52-5D2D-414C-9378-EB787B61310B}"/>
                </a:ext>
              </a:extLst>
            </p:cNvPr>
            <p:cNvCxnSpPr/>
            <p:nvPr/>
          </p:nvCxnSpPr>
          <p:spPr>
            <a:xfrm>
              <a:off x="4399925" y="322707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874A6B-7BDF-49D2-9A15-1B8DA43FAF7F}"/>
                </a:ext>
              </a:extLst>
            </p:cNvPr>
            <p:cNvCxnSpPr/>
            <p:nvPr/>
          </p:nvCxnSpPr>
          <p:spPr>
            <a:xfrm>
              <a:off x="6396150" y="262720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B09A1C-72DC-4B85-B3A6-BE3B2DF02DAD}"/>
                </a:ext>
              </a:extLst>
            </p:cNvPr>
            <p:cNvCxnSpPr/>
            <p:nvPr/>
          </p:nvCxnSpPr>
          <p:spPr>
            <a:xfrm flipH="1" flipV="1">
              <a:off x="6730586" y="191600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03B683-AD2A-42EB-8CC0-132EFA078134}"/>
                </a:ext>
              </a:extLst>
            </p:cNvPr>
            <p:cNvCxnSpPr/>
            <p:nvPr/>
          </p:nvCxnSpPr>
          <p:spPr>
            <a:xfrm flipV="1">
              <a:off x="4399925" y="217847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252C11-A711-47A2-845B-7ABA196E6CD4}"/>
                </a:ext>
              </a:extLst>
            </p:cNvPr>
            <p:cNvCxnSpPr/>
            <p:nvPr/>
          </p:nvCxnSpPr>
          <p:spPr>
            <a:xfrm flipV="1">
              <a:off x="7580636" y="281347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884639-6F1B-441F-9CF9-C9837C7DC580}"/>
                </a:ext>
              </a:extLst>
            </p:cNvPr>
            <p:cNvCxnSpPr/>
            <p:nvPr/>
          </p:nvCxnSpPr>
          <p:spPr>
            <a:xfrm flipV="1">
              <a:off x="4839129" y="191600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4C6B1C-4268-42B2-B476-6836E9791FBF}"/>
                </a:ext>
              </a:extLst>
            </p:cNvPr>
            <p:cNvCxnSpPr/>
            <p:nvPr/>
          </p:nvCxnSpPr>
          <p:spPr>
            <a:xfrm flipH="1" flipV="1">
              <a:off x="6715344" y="191600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A7898E6-1C89-4928-8F5D-D7D01AFC669D}"/>
                </a:ext>
              </a:extLst>
            </p:cNvPr>
            <p:cNvSpPr/>
            <p:nvPr/>
          </p:nvSpPr>
          <p:spPr>
            <a:xfrm>
              <a:off x="4213658" y="304080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90BFE5E-76EB-47AA-A357-692E72753BDC}"/>
                </a:ext>
              </a:extLst>
            </p:cNvPr>
            <p:cNvSpPr/>
            <p:nvPr/>
          </p:nvSpPr>
          <p:spPr>
            <a:xfrm>
              <a:off x="4839129" y="4405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B4B8988A-4A57-4C39-87BF-2F440F66FF57}"/>
                </a:ext>
              </a:extLst>
            </p:cNvPr>
            <p:cNvSpPr/>
            <p:nvPr/>
          </p:nvSpPr>
          <p:spPr>
            <a:xfrm>
              <a:off x="6209883" y="242263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a:extLst>
                <a:ext uri="{FF2B5EF4-FFF2-40B4-BE49-F238E27FC236}">
                  <a16:creationId xmlns:a16="http://schemas.microsoft.com/office/drawing/2014/main" id="{61185F0B-96A9-4A22-990C-AB42C4D3C58E}"/>
                </a:ext>
              </a:extLst>
            </p:cNvPr>
            <p:cNvCxnSpPr/>
            <p:nvPr/>
          </p:nvCxnSpPr>
          <p:spPr>
            <a:xfrm flipH="1" flipV="1">
              <a:off x="4839130" y="217847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DB9D2F9-9F6B-4FA1-AB1F-FE9AA21A208A}"/>
                </a:ext>
              </a:extLst>
            </p:cNvPr>
            <p:cNvSpPr/>
            <p:nvPr/>
          </p:nvSpPr>
          <p:spPr>
            <a:xfrm>
              <a:off x="7394369" y="348805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52A83F21-C672-49D6-80D2-6B2F60FCACE3}"/>
                </a:ext>
              </a:extLst>
            </p:cNvPr>
            <p:cNvSpPr/>
            <p:nvPr/>
          </p:nvSpPr>
          <p:spPr>
            <a:xfrm>
              <a:off x="6544318" y="172974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B3A522D2-CB17-45D4-9412-9DEA30F8DA17}"/>
                </a:ext>
              </a:extLst>
            </p:cNvPr>
            <p:cNvSpPr/>
            <p:nvPr/>
          </p:nvSpPr>
          <p:spPr>
            <a:xfrm>
              <a:off x="4652862" y="1992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388A8DF3-DA9E-4847-BE08-1699CB4E0451}"/>
                </a:ext>
              </a:extLst>
            </p:cNvPr>
            <p:cNvSpPr/>
            <p:nvPr/>
          </p:nvSpPr>
          <p:spPr>
            <a:xfrm>
              <a:off x="7766903" y="262720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43" name="Picture 42" descr="A person standing in front of a large rock&#10;&#10;Description automatically generated">
            <a:extLst>
              <a:ext uri="{FF2B5EF4-FFF2-40B4-BE49-F238E27FC236}">
                <a16:creationId xmlns:a16="http://schemas.microsoft.com/office/drawing/2014/main" id="{73E73D59-6436-49C0-B827-3CCF421632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9669" y="3795001"/>
            <a:ext cx="5486400" cy="2727734"/>
          </a:xfrm>
          <a:prstGeom prst="rect">
            <a:avLst/>
          </a:prstGeom>
        </p:spPr>
      </p:pic>
      <p:sp>
        <p:nvSpPr>
          <p:cNvPr id="44" name="Rectangle 43">
            <a:extLst>
              <a:ext uri="{FF2B5EF4-FFF2-40B4-BE49-F238E27FC236}">
                <a16:creationId xmlns:a16="http://schemas.microsoft.com/office/drawing/2014/main" id="{6D1AF2F2-8783-477E-B7AA-6452E841731F}"/>
              </a:ext>
            </a:extLst>
          </p:cNvPr>
          <p:cNvSpPr/>
          <p:nvPr/>
        </p:nvSpPr>
        <p:spPr>
          <a:xfrm>
            <a:off x="485045" y="1577703"/>
            <a:ext cx="4928858" cy="22172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343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562DC-3057-4342-8A77-AD4A7D5B6FAE}"/>
              </a:ext>
            </a:extLst>
          </p:cNvPr>
          <p:cNvSpPr>
            <a:spLocks noGrp="1"/>
          </p:cNvSpPr>
          <p:nvPr>
            <p:ph type="body" sz="quarter" idx="11"/>
          </p:nvPr>
        </p:nvSpPr>
        <p:spPr/>
        <p:txBody>
          <a:bodyPr>
            <a:normAutofit fontScale="55000" lnSpcReduction="20000"/>
          </a:bodyPr>
          <a:lstStyle/>
          <a:p>
            <a:r>
              <a:rPr lang="en-US" dirty="0"/>
              <a:t>Spherical Harmonic</a:t>
            </a:r>
          </a:p>
          <a:p>
            <a:r>
              <a:rPr lang="en-US" dirty="0"/>
              <a:t>Insights</a:t>
            </a:r>
          </a:p>
        </p:txBody>
      </p:sp>
      <p:sp>
        <p:nvSpPr>
          <p:cNvPr id="3" name="Text Placeholder 2">
            <a:extLst>
              <a:ext uri="{FF2B5EF4-FFF2-40B4-BE49-F238E27FC236}">
                <a16:creationId xmlns:a16="http://schemas.microsoft.com/office/drawing/2014/main" id="{EA41D618-BA44-4E85-9918-3EC3161D7B7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1531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2FF7-40D4-4140-99E4-A113C93291C4}"/>
              </a:ext>
            </a:extLst>
          </p:cNvPr>
          <p:cNvSpPr>
            <a:spLocks noGrp="1"/>
          </p:cNvSpPr>
          <p:nvPr>
            <p:ph type="title"/>
          </p:nvPr>
        </p:nvSpPr>
        <p:spPr/>
        <p:txBody>
          <a:bodyPr>
            <a:normAutofit fontScale="90000"/>
          </a:bodyPr>
          <a:lstStyle/>
          <a:p>
            <a:r>
              <a:rPr lang="en-US" dirty="0"/>
              <a:t>SH Encoding (TLDR)</a:t>
            </a:r>
          </a:p>
        </p:txBody>
      </p:sp>
      <p:sp>
        <p:nvSpPr>
          <p:cNvPr id="3" name="Footer Placeholder 2">
            <a:extLst>
              <a:ext uri="{FF2B5EF4-FFF2-40B4-BE49-F238E27FC236}">
                <a16:creationId xmlns:a16="http://schemas.microsoft.com/office/drawing/2014/main" id="{3306D271-077E-4254-8E4C-5A0FC8BEB4B0}"/>
              </a:ext>
            </a:extLst>
          </p:cNvPr>
          <p:cNvSpPr>
            <a:spLocks noGrp="1"/>
          </p:cNvSpPr>
          <p:nvPr>
            <p:ph type="ftr" sz="quarter" idx="10"/>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72F83FF-37DC-41CD-A0E0-F6A8E2CC4576}"/>
                  </a:ext>
                </a:extLst>
              </p:cNvPr>
              <p:cNvSpPr>
                <a:spLocks noGrp="1"/>
              </p:cNvSpPr>
              <p:nvPr>
                <p:ph type="body" sz="quarter" idx="12"/>
              </p:nvPr>
            </p:nvSpPr>
            <p:spPr/>
            <p:txBody>
              <a:bodyPr>
                <a:normAutofit/>
              </a:bodyPr>
              <a:lstStyle/>
              <a:p>
                <a:r>
                  <a:rPr lang="en-US" dirty="0"/>
                  <a:t>Store DC in some FP format (11f11f10f, FP16, BC6h, etc.)</a:t>
                </a:r>
              </a:p>
              <a:p>
                <a:r>
                  <a:rPr lang="en-US" dirty="0"/>
                  <a:t>When divided by DC coefficients in band L have an upper bound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e>
                    </m:rad>
                  </m:oMath>
                </a14:m>
                <a:r>
                  <a:rPr lang="en-US" dirty="0"/>
                  <a:t> so (linear, quadratic) is </a:t>
                </a:r>
                <a14:m>
                  <m:oMath xmlns:m="http://schemas.openxmlformats.org/officeDocument/2006/math">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r>
                      <a:rPr lang="en-US" i="1">
                        <a:latin typeface="Cambria Math" panose="02040503050406030204" pitchFamily="18" charset="0"/>
                      </a:rPr>
                      <m:t>)</m:t>
                    </m:r>
                  </m:oMath>
                </a14:m>
                <a:r>
                  <a:rPr lang="en-US" dirty="0"/>
                  <a:t> </a:t>
                </a:r>
              </a:p>
              <a:p>
                <a:pPr lvl="1"/>
                <a:r>
                  <a:rPr lang="en-US" dirty="0"/>
                  <a:t>If convolved with normalized cosine is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num>
                          <m:den>
                            <m:r>
                              <a:rPr lang="en-US" i="1">
                                <a:latin typeface="Cambria Math" panose="02040503050406030204" pitchFamily="18" charset="0"/>
                              </a:rPr>
                              <m:t>4</m:t>
                            </m:r>
                          </m:den>
                        </m:f>
                      </m:e>
                    </m:d>
                  </m:oMath>
                </a14:m>
                <a:endParaRPr lang="en-US" dirty="0"/>
              </a:p>
              <a:p>
                <a:r>
                  <a:rPr lang="en-US" dirty="0"/>
                  <a:t>Divide higher order terms by DC, store as LDR (other people do this as well)</a:t>
                </a:r>
              </a:p>
              <a:p>
                <a:pPr lvl="1"/>
                <a:r>
                  <a:rPr lang="en-US" dirty="0"/>
                  <a:t>Multiply by reciprocal of upper bound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r>
                      <a:rPr lang="en-US" i="1">
                        <a:latin typeface="Cambria Math" panose="02040503050406030204" pitchFamily="18" charset="0"/>
                      </a:rPr>
                      <m:t>)</m:t>
                    </m:r>
                  </m:oMath>
                </a14:m>
                <a:r>
                  <a:rPr lang="en-US" dirty="0"/>
                  <a:t> radiance,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e>
                    </m:d>
                  </m:oMath>
                </a14:m>
                <a:r>
                  <a:rPr lang="en-US" dirty="0"/>
                  <a:t>  convolved, this brings to [-1,1]</a:t>
                </a:r>
              </a:p>
              <a:p>
                <a:pPr lvl="1"/>
                <a:r>
                  <a:rPr lang="en-US" dirty="0"/>
                  <a:t>Use SNORM, or map to [0,1] preserving 0 (divide by 127, add 127)</a:t>
                </a:r>
              </a:p>
              <a:p>
                <a:pPr lvl="1"/>
                <a:endParaRPr lang="en-US" dirty="0"/>
              </a:p>
              <a:p>
                <a:r>
                  <a:rPr lang="en-US" dirty="0"/>
                  <a:t>Decode is simple, map to [-1,1], multiply by upper bound and DC</a:t>
                </a:r>
              </a:p>
              <a:p>
                <a:endParaRPr lang="en-US" dirty="0"/>
              </a:p>
              <a:p>
                <a:r>
                  <a:rPr lang="en-US" dirty="0"/>
                  <a:t>If stored in buffers, 32 with 4 bytes of padding, vs. 64 with 10 bytes of padding for half’s.</a:t>
                </a:r>
              </a:p>
            </p:txBody>
          </p:sp>
        </mc:Choice>
        <mc:Fallback xmlns="">
          <p:sp>
            <p:nvSpPr>
              <p:cNvPr id="4" name="Text Placeholder 3">
                <a:extLst>
                  <a:ext uri="{FF2B5EF4-FFF2-40B4-BE49-F238E27FC236}">
                    <a16:creationId xmlns:a16="http://schemas.microsoft.com/office/drawing/2014/main" id="{372F83FF-37DC-41CD-A0E0-F6A8E2CC4576}"/>
                  </a:ext>
                </a:extLst>
              </p:cNvPr>
              <p:cNvSpPr>
                <a:spLocks noGrp="1" noRot="1" noChangeAspect="1" noMove="1" noResize="1" noEditPoints="1" noAdjustHandles="1" noChangeArrowheads="1" noChangeShapeType="1" noTextEdit="1"/>
              </p:cNvSpPr>
              <p:nvPr>
                <p:ph type="body" sz="quarter" idx="12"/>
              </p:nvPr>
            </p:nvSpPr>
            <p:spPr>
              <a:blipFill>
                <a:blip r:embed="rId3"/>
                <a:stretch>
                  <a:fillRect l="-323" t="-1488"/>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A13E7DB0-7A6C-4BEE-9A16-68EF18674E17}"/>
              </a:ext>
            </a:extLst>
          </p:cNvPr>
          <p:cNvSpPr/>
          <p:nvPr/>
        </p:nvSpPr>
        <p:spPr>
          <a:xfrm>
            <a:off x="421687" y="4219302"/>
            <a:ext cx="11140898"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8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2FF7-40D4-4140-99E4-A113C93291C4}"/>
              </a:ext>
            </a:extLst>
          </p:cNvPr>
          <p:cNvSpPr>
            <a:spLocks noGrp="1"/>
          </p:cNvSpPr>
          <p:nvPr>
            <p:ph type="title"/>
          </p:nvPr>
        </p:nvSpPr>
        <p:spPr/>
        <p:txBody>
          <a:bodyPr>
            <a:normAutofit fontScale="90000"/>
          </a:bodyPr>
          <a:lstStyle/>
          <a:p>
            <a:r>
              <a:rPr lang="en-US" dirty="0"/>
              <a:t>SH Encoding (TLDR)</a:t>
            </a:r>
          </a:p>
        </p:txBody>
      </p:sp>
      <p:sp>
        <p:nvSpPr>
          <p:cNvPr id="3" name="Footer Placeholder 2">
            <a:extLst>
              <a:ext uri="{FF2B5EF4-FFF2-40B4-BE49-F238E27FC236}">
                <a16:creationId xmlns:a16="http://schemas.microsoft.com/office/drawing/2014/main" id="{3306D271-077E-4254-8E4C-5A0FC8BEB4B0}"/>
              </a:ext>
            </a:extLst>
          </p:cNvPr>
          <p:cNvSpPr>
            <a:spLocks noGrp="1"/>
          </p:cNvSpPr>
          <p:nvPr>
            <p:ph type="ftr" sz="quarter" idx="10"/>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72F83FF-37DC-41CD-A0E0-F6A8E2CC4576}"/>
                  </a:ext>
                </a:extLst>
              </p:cNvPr>
              <p:cNvSpPr>
                <a:spLocks noGrp="1"/>
              </p:cNvSpPr>
              <p:nvPr>
                <p:ph type="body" sz="quarter" idx="12"/>
              </p:nvPr>
            </p:nvSpPr>
            <p:spPr/>
            <p:txBody>
              <a:bodyPr>
                <a:normAutofit/>
              </a:bodyPr>
              <a:lstStyle/>
              <a:p>
                <a:r>
                  <a:rPr lang="en-US" dirty="0"/>
                  <a:t>Store DC in some FP format (11f11f10f, FP16, BC6h, etc.)</a:t>
                </a:r>
              </a:p>
              <a:p>
                <a:r>
                  <a:rPr lang="en-US" dirty="0"/>
                  <a:t>When divided by DC coefficients in band L have an upper bound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e>
                    </m:rad>
                  </m:oMath>
                </a14:m>
                <a:r>
                  <a:rPr lang="en-US" dirty="0"/>
                  <a:t> so (linear, quadratic) is </a:t>
                </a:r>
                <a14:m>
                  <m:oMath xmlns:m="http://schemas.openxmlformats.org/officeDocument/2006/math">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r>
                      <a:rPr lang="en-US" i="1">
                        <a:latin typeface="Cambria Math" panose="02040503050406030204" pitchFamily="18" charset="0"/>
                      </a:rPr>
                      <m:t>)</m:t>
                    </m:r>
                  </m:oMath>
                </a14:m>
                <a:r>
                  <a:rPr lang="en-US" dirty="0"/>
                  <a:t> </a:t>
                </a:r>
              </a:p>
              <a:p>
                <a:pPr lvl="1"/>
                <a:r>
                  <a:rPr lang="en-US" dirty="0"/>
                  <a:t>If convolved with normalized cosine is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num>
                          <m:den>
                            <m:r>
                              <a:rPr lang="en-US" i="1">
                                <a:latin typeface="Cambria Math" panose="02040503050406030204" pitchFamily="18" charset="0"/>
                              </a:rPr>
                              <m:t>4</m:t>
                            </m:r>
                          </m:den>
                        </m:f>
                      </m:e>
                    </m:d>
                  </m:oMath>
                </a14:m>
                <a:endParaRPr lang="en-US" dirty="0"/>
              </a:p>
              <a:p>
                <a:r>
                  <a:rPr lang="en-US" dirty="0"/>
                  <a:t>Divide higher order terms by DC, store as LDR (other people do this as well)</a:t>
                </a:r>
              </a:p>
              <a:p>
                <a:pPr lvl="1"/>
                <a:r>
                  <a:rPr lang="en-US" dirty="0"/>
                  <a:t>Multiply by reciprocal of upper bound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r>
                      <a:rPr lang="en-US" i="1">
                        <a:latin typeface="Cambria Math" panose="02040503050406030204" pitchFamily="18" charset="0"/>
                      </a:rPr>
                      <m:t>)</m:t>
                    </m:r>
                  </m:oMath>
                </a14:m>
                <a:r>
                  <a:rPr lang="en-US" dirty="0"/>
                  <a:t> radiance,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e>
                    </m:d>
                  </m:oMath>
                </a14:m>
                <a:r>
                  <a:rPr lang="en-US" dirty="0"/>
                  <a:t>  convolved, this brings to [-1,1]</a:t>
                </a:r>
              </a:p>
              <a:p>
                <a:pPr lvl="1"/>
                <a:r>
                  <a:rPr lang="en-US" dirty="0"/>
                  <a:t>Use SNORM, or map to [0,1] preserving 0 (divide by 127, add 127)</a:t>
                </a:r>
              </a:p>
              <a:p>
                <a:pPr lvl="1"/>
                <a:endParaRPr lang="en-US" dirty="0"/>
              </a:p>
              <a:p>
                <a:r>
                  <a:rPr lang="en-US" dirty="0"/>
                  <a:t>Decode is simple, map to [-1,1], multiply by upper bound and DC</a:t>
                </a:r>
              </a:p>
              <a:p>
                <a:endParaRPr lang="en-US" dirty="0"/>
              </a:p>
              <a:p>
                <a:r>
                  <a:rPr lang="en-US" dirty="0"/>
                  <a:t>If stored in buffers, 32 with 4 bytes of padding, vs. 64 with 10 bytes of padding for half’s.</a:t>
                </a:r>
              </a:p>
            </p:txBody>
          </p:sp>
        </mc:Choice>
        <mc:Fallback xmlns="">
          <p:sp>
            <p:nvSpPr>
              <p:cNvPr id="4" name="Text Placeholder 3">
                <a:extLst>
                  <a:ext uri="{FF2B5EF4-FFF2-40B4-BE49-F238E27FC236}">
                    <a16:creationId xmlns:a16="http://schemas.microsoft.com/office/drawing/2014/main" id="{372F83FF-37DC-41CD-A0E0-F6A8E2CC4576}"/>
                  </a:ext>
                </a:extLst>
              </p:cNvPr>
              <p:cNvSpPr>
                <a:spLocks noGrp="1" noRot="1" noChangeAspect="1" noMove="1" noResize="1" noEditPoints="1" noAdjustHandles="1" noChangeArrowheads="1" noChangeShapeType="1" noTextEdit="1"/>
              </p:cNvSpPr>
              <p:nvPr>
                <p:ph type="body" sz="quarter" idx="12"/>
              </p:nvPr>
            </p:nvSpPr>
            <p:spPr>
              <a:blipFill>
                <a:blip r:embed="rId3"/>
                <a:stretch>
                  <a:fillRect l="-323" t="-1488"/>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AB0FB4D-1023-4FC2-8437-A27DBDFBD3B0}"/>
              </a:ext>
            </a:extLst>
          </p:cNvPr>
          <p:cNvSpPr/>
          <p:nvPr/>
        </p:nvSpPr>
        <p:spPr>
          <a:xfrm>
            <a:off x="485045" y="1577703"/>
            <a:ext cx="11140898" cy="25762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541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8737-D857-48DA-B519-36E90E8BB540}"/>
              </a:ext>
            </a:extLst>
          </p:cNvPr>
          <p:cNvSpPr>
            <a:spLocks noGrp="1"/>
          </p:cNvSpPr>
          <p:nvPr>
            <p:ph type="title"/>
          </p:nvPr>
        </p:nvSpPr>
        <p:spPr/>
        <p:txBody>
          <a:bodyPr>
            <a:normAutofit fontScale="90000"/>
          </a:bodyPr>
          <a:lstStyle/>
          <a:p>
            <a:r>
              <a:rPr lang="en-US" dirty="0"/>
              <a:t>Warning!</a:t>
            </a:r>
          </a:p>
        </p:txBody>
      </p:sp>
      <p:sp>
        <p:nvSpPr>
          <p:cNvPr id="3" name="Footer Placeholder 2">
            <a:extLst>
              <a:ext uri="{FF2B5EF4-FFF2-40B4-BE49-F238E27FC236}">
                <a16:creationId xmlns:a16="http://schemas.microsoft.com/office/drawing/2014/main" id="{57E53B9A-DE58-448D-A421-9A2C641056BF}"/>
              </a:ext>
            </a:extLst>
          </p:cNvPr>
          <p:cNvSpPr>
            <a:spLocks noGrp="1"/>
          </p:cNvSpPr>
          <p:nvPr>
            <p:ph type="ftr" sz="quarter" idx="11"/>
          </p:nvPr>
        </p:nvSpPr>
        <p:spPr/>
        <p:txBody>
          <a:bodyPr/>
          <a:lstStyle/>
          <a:p>
            <a:r>
              <a:rPr lang="en-US"/>
              <a:t>© 2020 Activision Publishing, Inc.</a:t>
            </a:r>
            <a:endParaRPr lang="en-US" dirty="0"/>
          </a:p>
        </p:txBody>
      </p:sp>
      <p:sp>
        <p:nvSpPr>
          <p:cNvPr id="4" name="TextBox 3">
            <a:extLst>
              <a:ext uri="{FF2B5EF4-FFF2-40B4-BE49-F238E27FC236}">
                <a16:creationId xmlns:a16="http://schemas.microsoft.com/office/drawing/2014/main" id="{14EBFAED-E8D9-4645-AE17-5A8291C14715}"/>
              </a:ext>
            </a:extLst>
          </p:cNvPr>
          <p:cNvSpPr txBox="1"/>
          <p:nvPr/>
        </p:nvSpPr>
        <p:spPr>
          <a:xfrm>
            <a:off x="2019435" y="3106182"/>
            <a:ext cx="8153129" cy="954107"/>
          </a:xfrm>
          <a:prstGeom prst="rect">
            <a:avLst/>
          </a:prstGeom>
          <a:noFill/>
        </p:spPr>
        <p:txBody>
          <a:bodyPr wrap="none" rtlCol="0">
            <a:spAutoFit/>
          </a:bodyPr>
          <a:lstStyle/>
          <a:p>
            <a:pPr algn="ctr"/>
            <a:r>
              <a:rPr lang="en-US" sz="2800" dirty="0"/>
              <a:t>There is a bunch of math on the next slides</a:t>
            </a:r>
          </a:p>
          <a:p>
            <a:pPr algn="ctr"/>
            <a:r>
              <a:rPr lang="en-US" sz="2800" dirty="0"/>
              <a:t>feel free to take a bio break if that’s not your thing.</a:t>
            </a:r>
          </a:p>
        </p:txBody>
      </p:sp>
    </p:spTree>
    <p:extLst>
      <p:ext uri="{BB962C8B-B14F-4D97-AF65-F5344CB8AC3E}">
        <p14:creationId xmlns:p14="http://schemas.microsoft.com/office/powerpoint/2010/main" val="3056025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5">
            <a:extLst>
              <a:ext uri="{FF2B5EF4-FFF2-40B4-BE49-F238E27FC236}">
                <a16:creationId xmlns:a16="http://schemas.microsoft.com/office/drawing/2014/main" id="{A037034F-7B1B-421C-9C9B-85BE91DA2EC1}"/>
              </a:ext>
            </a:extLst>
          </p:cNvPr>
          <p:cNvGraphicFramePr>
            <a:graphicFrameLocks noChangeAspect="1"/>
          </p:cNvGraphicFramePr>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1161" name="Document" r:id="rId4" imgW="5984028" imgH="4257335" progId="Word.Document.12">
                  <p:embed/>
                </p:oleObj>
              </mc:Choice>
              <mc:Fallback>
                <p:oleObj name="Document" r:id="rId4" imgW="5984028" imgH="4257335" progId="Word.Document.12">
                  <p:embed/>
                  <p:pic>
                    <p:nvPicPr>
                      <p:cNvPr id="20" name="Object 15">
                        <a:extLst>
                          <a:ext uri="{FF2B5EF4-FFF2-40B4-BE49-F238E27FC236}">
                            <a16:creationId xmlns:a16="http://schemas.microsoft.com/office/drawing/2014/main" id="{A037034F-7B1B-421C-9C9B-85BE91DA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73C25DAB-3472-4356-9FFB-F213BC6C9B9E}"/>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Spherical Harmonics</a:t>
            </a:r>
          </a:p>
        </p:txBody>
      </p:sp>
      <mc:AlternateContent xmlns:mc="http://schemas.openxmlformats.org/markup-compatibility/2006" xmlns:a14="http://schemas.microsoft.com/office/drawing/2010/main">
        <mc:Choice Requires="a14">
          <p:sp>
            <p:nvSpPr>
              <p:cNvPr id="48131" name="Object 7"/>
              <p:cNvSpPr txBox="1"/>
              <p:nvPr/>
            </p:nvSpPr>
            <p:spPr bwMode="auto">
              <a:xfrm>
                <a:off x="5765801" y="155448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00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8131" name="Object 7"/>
              <p:cNvSpPr txBox="1">
                <a:spLocks noRot="1" noChangeAspect="1" noMove="1" noResize="1" noEditPoints="1" noAdjustHandles="1" noChangeArrowheads="1" noChangeShapeType="1" noTextEdit="1"/>
              </p:cNvSpPr>
              <p:nvPr/>
            </p:nvSpPr>
            <p:spPr bwMode="auto">
              <a:xfrm>
                <a:off x="5765801" y="1554480"/>
                <a:ext cx="766763" cy="5207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140" name="Object 7"/>
              <p:cNvSpPr txBox="1"/>
              <p:nvPr/>
            </p:nvSpPr>
            <p:spPr bwMode="auto">
              <a:xfrm>
                <a:off x="1293222" y="1775144"/>
                <a:ext cx="795338" cy="38258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=0</m:t>
                      </m:r>
                    </m:oMath>
                  </m:oMathPara>
                </a14:m>
                <a:endParaRPr lang="en-US" dirty="0"/>
              </a:p>
            </p:txBody>
          </p:sp>
        </mc:Choice>
        <mc:Fallback xmlns="">
          <p:sp>
            <p:nvSpPr>
              <p:cNvPr id="48140" name="Object 7"/>
              <p:cNvSpPr txBox="1">
                <a:spLocks noRot="1" noChangeAspect="1" noMove="1" noResize="1" noEditPoints="1" noAdjustHandles="1" noChangeArrowheads="1" noChangeShapeType="1" noTextEdit="1"/>
              </p:cNvSpPr>
              <p:nvPr/>
            </p:nvSpPr>
            <p:spPr bwMode="auto">
              <a:xfrm>
                <a:off x="1293222" y="1775144"/>
                <a:ext cx="795338" cy="3825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141" name="Object 7"/>
              <p:cNvSpPr txBox="1"/>
              <p:nvPr/>
            </p:nvSpPr>
            <p:spPr bwMode="auto">
              <a:xfrm>
                <a:off x="1293223" y="3502660"/>
                <a:ext cx="739775"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=1</m:t>
                      </m:r>
                    </m:oMath>
                  </m:oMathPara>
                </a14:m>
                <a:endParaRPr lang="en-US" dirty="0"/>
              </a:p>
            </p:txBody>
          </p:sp>
        </mc:Choice>
        <mc:Fallback xmlns="">
          <p:sp>
            <p:nvSpPr>
              <p:cNvPr id="48141" name="Object 7"/>
              <p:cNvSpPr txBox="1">
                <a:spLocks noRot="1" noChangeAspect="1" noMove="1" noResize="1" noEditPoints="1" noAdjustHandles="1" noChangeArrowheads="1" noChangeShapeType="1" noTextEdit="1"/>
              </p:cNvSpPr>
              <p:nvPr/>
            </p:nvSpPr>
            <p:spPr bwMode="auto">
              <a:xfrm>
                <a:off x="1293223" y="3502660"/>
                <a:ext cx="739775" cy="3556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142" name="Object 7"/>
              <p:cNvSpPr txBox="1"/>
              <p:nvPr/>
            </p:nvSpPr>
            <p:spPr bwMode="auto">
              <a:xfrm>
                <a:off x="1266236" y="5303520"/>
                <a:ext cx="795337"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=2</m:t>
                      </m:r>
                    </m:oMath>
                  </m:oMathPara>
                </a14:m>
                <a:endParaRPr lang="en-US" dirty="0"/>
              </a:p>
            </p:txBody>
          </p:sp>
        </mc:Choice>
        <mc:Fallback xmlns="">
          <p:sp>
            <p:nvSpPr>
              <p:cNvPr id="48142" name="Object 7"/>
              <p:cNvSpPr txBox="1">
                <a:spLocks noRot="1" noChangeAspect="1" noMove="1" noResize="1" noEditPoints="1" noAdjustHandles="1" noChangeArrowheads="1" noChangeShapeType="1" noTextEdit="1"/>
              </p:cNvSpPr>
              <p:nvPr/>
            </p:nvSpPr>
            <p:spPr bwMode="auto">
              <a:xfrm>
                <a:off x="1266236" y="5303520"/>
                <a:ext cx="795337" cy="355600"/>
              </a:xfrm>
              <a:prstGeom prst="rect">
                <a:avLst/>
              </a:prstGeom>
              <a:blipFill>
                <a:blip r:embed="rId9"/>
                <a:stretch>
                  <a:fillRect/>
                </a:stretch>
              </a:blipFill>
            </p:spPr>
            <p:txBody>
              <a:bodyPr/>
              <a:lstStyle/>
              <a:p>
                <a:r>
                  <a:rPr lang="en-US">
                    <a:noFill/>
                  </a:rPr>
                  <a:t> </a:t>
                </a:r>
              </a:p>
            </p:txBody>
          </p:sp>
        </mc:Fallback>
      </mc:AlternateContent>
      <p:sp>
        <p:nvSpPr>
          <p:cNvPr id="17" name="Rectangle 16"/>
          <p:cNvSpPr/>
          <p:nvPr/>
        </p:nvSpPr>
        <p:spPr>
          <a:xfrm>
            <a:off x="7010400" y="1447800"/>
            <a:ext cx="30480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r>
              <a:rPr lang="en-US" dirty="0">
                <a:solidFill>
                  <a:schemeClr val="tx1"/>
                </a:solidFill>
              </a:rPr>
              <a:t>L is band, m is function in band (-L..L)</a:t>
            </a:r>
          </a:p>
        </p:txBody>
      </p:sp>
      <mc:AlternateContent xmlns:mc="http://schemas.openxmlformats.org/markup-compatibility/2006" xmlns:a14="http://schemas.microsoft.com/office/drawing/2010/main">
        <mc:Choice Requires="a14">
          <p:sp>
            <p:nvSpPr>
              <p:cNvPr id="48143" name="Object 7"/>
              <p:cNvSpPr txBox="1"/>
              <p:nvPr/>
            </p:nvSpPr>
            <p:spPr bwMode="auto">
              <a:xfrm>
                <a:off x="8016875" y="1600199"/>
                <a:ext cx="878931" cy="55753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𝑙𝑚</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8143" name="Object 7"/>
              <p:cNvSpPr txBox="1">
                <a:spLocks noRot="1" noChangeAspect="1" noMove="1" noResize="1" noEditPoints="1" noAdjustHandles="1" noChangeArrowheads="1" noChangeShapeType="1" noTextEdit="1"/>
              </p:cNvSpPr>
              <p:nvPr/>
            </p:nvSpPr>
            <p:spPr bwMode="auto">
              <a:xfrm>
                <a:off x="8016875" y="1600199"/>
                <a:ext cx="878931" cy="5575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Object 7">
                <a:extLst>
                  <a:ext uri="{FF2B5EF4-FFF2-40B4-BE49-F238E27FC236}">
                    <a16:creationId xmlns:a16="http://schemas.microsoft.com/office/drawing/2014/main" id="{8B1F6915-B7BF-4308-AF26-91F551EA4F5F}"/>
                  </a:ext>
                </a:extLst>
              </p:cNvPr>
              <p:cNvSpPr txBox="1"/>
              <p:nvPr/>
            </p:nvSpPr>
            <p:spPr bwMode="auto">
              <a:xfrm>
                <a:off x="4181157" y="3429000"/>
                <a:ext cx="766763"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1−1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6" name="Object 7">
                <a:extLst>
                  <a:ext uri="{FF2B5EF4-FFF2-40B4-BE49-F238E27FC236}">
                    <a16:creationId xmlns:a16="http://schemas.microsoft.com/office/drawing/2014/main" id="{8B1F6915-B7BF-4308-AF26-91F551EA4F5F}"/>
                  </a:ext>
                </a:extLst>
              </p:cNvPr>
              <p:cNvSpPr txBox="1">
                <a:spLocks noRot="1" noChangeAspect="1" noMove="1" noResize="1" noEditPoints="1" noAdjustHandles="1" noChangeArrowheads="1" noChangeShapeType="1" noTextEdit="1"/>
              </p:cNvSpPr>
              <p:nvPr/>
            </p:nvSpPr>
            <p:spPr bwMode="auto">
              <a:xfrm>
                <a:off x="4181157" y="3429000"/>
                <a:ext cx="766763" cy="520700"/>
              </a:xfrm>
              <a:prstGeom prst="rect">
                <a:avLst/>
              </a:prstGeom>
              <a:blipFill>
                <a:blip r:embed="rId11"/>
                <a:stretch>
                  <a:fillRect r="-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Object 7">
                <a:extLst>
                  <a:ext uri="{FF2B5EF4-FFF2-40B4-BE49-F238E27FC236}">
                    <a16:creationId xmlns:a16="http://schemas.microsoft.com/office/drawing/2014/main" id="{A41B73DB-6E61-4620-B4EC-39727F9F2F2B}"/>
                  </a:ext>
                </a:extLst>
              </p:cNvPr>
              <p:cNvSpPr txBox="1"/>
              <p:nvPr/>
            </p:nvSpPr>
            <p:spPr bwMode="auto">
              <a:xfrm>
                <a:off x="5719991" y="342646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10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7" name="Object 7">
                <a:extLst>
                  <a:ext uri="{FF2B5EF4-FFF2-40B4-BE49-F238E27FC236}">
                    <a16:creationId xmlns:a16="http://schemas.microsoft.com/office/drawing/2014/main" id="{A41B73DB-6E61-4620-B4EC-39727F9F2F2B}"/>
                  </a:ext>
                </a:extLst>
              </p:cNvPr>
              <p:cNvSpPr txBox="1">
                <a:spLocks noRot="1" noChangeAspect="1" noMove="1" noResize="1" noEditPoints="1" noAdjustHandles="1" noChangeArrowheads="1" noChangeShapeType="1" noTextEdit="1"/>
              </p:cNvSpPr>
              <p:nvPr/>
            </p:nvSpPr>
            <p:spPr bwMode="auto">
              <a:xfrm>
                <a:off x="5719991" y="3426460"/>
                <a:ext cx="766763" cy="52070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Object 7">
                <a:extLst>
                  <a:ext uri="{FF2B5EF4-FFF2-40B4-BE49-F238E27FC236}">
                    <a16:creationId xmlns:a16="http://schemas.microsoft.com/office/drawing/2014/main" id="{18975DA4-0854-4A4E-BB12-59C057AAD55E}"/>
                  </a:ext>
                </a:extLst>
              </p:cNvPr>
              <p:cNvSpPr txBox="1"/>
              <p:nvPr/>
            </p:nvSpPr>
            <p:spPr bwMode="auto">
              <a:xfrm>
                <a:off x="7223399" y="347853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11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8" name="Object 7">
                <a:extLst>
                  <a:ext uri="{FF2B5EF4-FFF2-40B4-BE49-F238E27FC236}">
                    <a16:creationId xmlns:a16="http://schemas.microsoft.com/office/drawing/2014/main" id="{18975DA4-0854-4A4E-BB12-59C057AAD55E}"/>
                  </a:ext>
                </a:extLst>
              </p:cNvPr>
              <p:cNvSpPr txBox="1">
                <a:spLocks noRot="1" noChangeAspect="1" noMove="1" noResize="1" noEditPoints="1" noAdjustHandles="1" noChangeArrowheads="1" noChangeShapeType="1" noTextEdit="1"/>
              </p:cNvSpPr>
              <p:nvPr/>
            </p:nvSpPr>
            <p:spPr bwMode="auto">
              <a:xfrm>
                <a:off x="7223399" y="3478530"/>
                <a:ext cx="766763" cy="52070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Object 7">
                <a:extLst>
                  <a:ext uri="{FF2B5EF4-FFF2-40B4-BE49-F238E27FC236}">
                    <a16:creationId xmlns:a16="http://schemas.microsoft.com/office/drawing/2014/main" id="{68837076-C4C8-4F7E-8B12-C08BC05534E5}"/>
                  </a:ext>
                </a:extLst>
              </p:cNvPr>
              <p:cNvSpPr txBox="1"/>
              <p:nvPr/>
            </p:nvSpPr>
            <p:spPr bwMode="auto">
              <a:xfrm>
                <a:off x="2595747" y="5303520"/>
                <a:ext cx="766763"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2−2</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9" name="Object 7">
                <a:extLst>
                  <a:ext uri="{FF2B5EF4-FFF2-40B4-BE49-F238E27FC236}">
                    <a16:creationId xmlns:a16="http://schemas.microsoft.com/office/drawing/2014/main" id="{68837076-C4C8-4F7E-8B12-C08BC05534E5}"/>
                  </a:ext>
                </a:extLst>
              </p:cNvPr>
              <p:cNvSpPr txBox="1">
                <a:spLocks noRot="1" noChangeAspect="1" noMove="1" noResize="1" noEditPoints="1" noAdjustHandles="1" noChangeArrowheads="1" noChangeShapeType="1" noTextEdit="1"/>
              </p:cNvSpPr>
              <p:nvPr/>
            </p:nvSpPr>
            <p:spPr bwMode="auto">
              <a:xfrm>
                <a:off x="2595747" y="5303520"/>
                <a:ext cx="766763" cy="520700"/>
              </a:xfrm>
              <a:prstGeom prst="rect">
                <a:avLst/>
              </a:prstGeom>
              <a:blipFill>
                <a:blip r:embed="rId14"/>
                <a:stretch>
                  <a:fillRect r="-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bject 7">
                <a:extLst>
                  <a:ext uri="{FF2B5EF4-FFF2-40B4-BE49-F238E27FC236}">
                    <a16:creationId xmlns:a16="http://schemas.microsoft.com/office/drawing/2014/main" id="{9789F786-69C9-4497-8036-955FA6B15F4F}"/>
                  </a:ext>
                </a:extLst>
              </p:cNvPr>
              <p:cNvSpPr txBox="1"/>
              <p:nvPr/>
            </p:nvSpPr>
            <p:spPr bwMode="auto">
              <a:xfrm>
                <a:off x="4212638" y="5303520"/>
                <a:ext cx="766763"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0" name="Object 7">
                <a:extLst>
                  <a:ext uri="{FF2B5EF4-FFF2-40B4-BE49-F238E27FC236}">
                    <a16:creationId xmlns:a16="http://schemas.microsoft.com/office/drawing/2014/main" id="{9789F786-69C9-4497-8036-955FA6B15F4F}"/>
                  </a:ext>
                </a:extLst>
              </p:cNvPr>
              <p:cNvSpPr txBox="1">
                <a:spLocks noRot="1" noChangeAspect="1" noMove="1" noResize="1" noEditPoints="1" noAdjustHandles="1" noChangeArrowheads="1" noChangeShapeType="1" noTextEdit="1"/>
              </p:cNvSpPr>
              <p:nvPr/>
            </p:nvSpPr>
            <p:spPr bwMode="auto">
              <a:xfrm>
                <a:off x="4212638" y="5303520"/>
                <a:ext cx="766763" cy="520700"/>
              </a:xfrm>
              <a:prstGeom prst="rect">
                <a:avLst/>
              </a:prstGeom>
              <a:blipFill>
                <a:blip r:embed="rId15"/>
                <a:stretch>
                  <a:fillRect r="-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bject 7">
                <a:extLst>
                  <a:ext uri="{FF2B5EF4-FFF2-40B4-BE49-F238E27FC236}">
                    <a16:creationId xmlns:a16="http://schemas.microsoft.com/office/drawing/2014/main" id="{E9920A39-7784-4DE2-88EF-D6EE6885A4DA}"/>
                  </a:ext>
                </a:extLst>
              </p:cNvPr>
              <p:cNvSpPr txBox="1"/>
              <p:nvPr/>
            </p:nvSpPr>
            <p:spPr bwMode="auto">
              <a:xfrm>
                <a:off x="5719991" y="529844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1" name="Object 7">
                <a:extLst>
                  <a:ext uri="{FF2B5EF4-FFF2-40B4-BE49-F238E27FC236}">
                    <a16:creationId xmlns:a16="http://schemas.microsoft.com/office/drawing/2014/main" id="{E9920A39-7784-4DE2-88EF-D6EE6885A4DA}"/>
                  </a:ext>
                </a:extLst>
              </p:cNvPr>
              <p:cNvSpPr txBox="1">
                <a:spLocks noRot="1" noChangeAspect="1" noMove="1" noResize="1" noEditPoints="1" noAdjustHandles="1" noChangeArrowheads="1" noChangeShapeType="1" noTextEdit="1"/>
              </p:cNvSpPr>
              <p:nvPr/>
            </p:nvSpPr>
            <p:spPr bwMode="auto">
              <a:xfrm>
                <a:off x="5719991" y="5298440"/>
                <a:ext cx="766763" cy="52070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bject 7">
                <a:extLst>
                  <a:ext uri="{FF2B5EF4-FFF2-40B4-BE49-F238E27FC236}">
                    <a16:creationId xmlns:a16="http://schemas.microsoft.com/office/drawing/2014/main" id="{49071296-9E3E-4479-83DC-D060FC0E8CBE}"/>
                  </a:ext>
                </a:extLst>
              </p:cNvPr>
              <p:cNvSpPr txBox="1"/>
              <p:nvPr/>
            </p:nvSpPr>
            <p:spPr bwMode="auto">
              <a:xfrm>
                <a:off x="7335478" y="5304972"/>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2" name="Object 7">
                <a:extLst>
                  <a:ext uri="{FF2B5EF4-FFF2-40B4-BE49-F238E27FC236}">
                    <a16:creationId xmlns:a16="http://schemas.microsoft.com/office/drawing/2014/main" id="{49071296-9E3E-4479-83DC-D060FC0E8CBE}"/>
                  </a:ext>
                </a:extLst>
              </p:cNvPr>
              <p:cNvSpPr txBox="1">
                <a:spLocks noRot="1" noChangeAspect="1" noMove="1" noResize="1" noEditPoints="1" noAdjustHandles="1" noChangeArrowheads="1" noChangeShapeType="1" noTextEdit="1"/>
              </p:cNvSpPr>
              <p:nvPr/>
            </p:nvSpPr>
            <p:spPr bwMode="auto">
              <a:xfrm>
                <a:off x="7335478" y="5304972"/>
                <a:ext cx="766763" cy="52070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Object 7">
                <a:extLst>
                  <a:ext uri="{FF2B5EF4-FFF2-40B4-BE49-F238E27FC236}">
                    <a16:creationId xmlns:a16="http://schemas.microsoft.com/office/drawing/2014/main" id="{8B20D83F-501D-4359-8C20-B937539D3C63}"/>
                  </a:ext>
                </a:extLst>
              </p:cNvPr>
              <p:cNvSpPr txBox="1"/>
              <p:nvPr/>
            </p:nvSpPr>
            <p:spPr bwMode="auto">
              <a:xfrm>
                <a:off x="8798881" y="5281023"/>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22</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3" name="Object 7">
                <a:extLst>
                  <a:ext uri="{FF2B5EF4-FFF2-40B4-BE49-F238E27FC236}">
                    <a16:creationId xmlns:a16="http://schemas.microsoft.com/office/drawing/2014/main" id="{8B20D83F-501D-4359-8C20-B937539D3C63}"/>
                  </a:ext>
                </a:extLst>
              </p:cNvPr>
              <p:cNvSpPr txBox="1">
                <a:spLocks noRot="1" noChangeAspect="1" noMove="1" noResize="1" noEditPoints="1" noAdjustHandles="1" noChangeArrowheads="1" noChangeShapeType="1" noTextEdit="1"/>
              </p:cNvSpPr>
              <p:nvPr/>
            </p:nvSpPr>
            <p:spPr bwMode="auto">
              <a:xfrm>
                <a:off x="8798881" y="5281023"/>
                <a:ext cx="766763" cy="520700"/>
              </a:xfrm>
              <a:prstGeom prst="rect">
                <a:avLst/>
              </a:prstGeom>
              <a:blipFill>
                <a:blip r:embed="rId18"/>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5EC8EDE5-1213-45C4-8838-ADA28F5ACD02}"/>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44459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95" name="Object 15"/>
          <p:cNvGraphicFramePr>
            <a:graphicFrameLocks noChangeAspect="1"/>
          </p:cNvGraphicFramePr>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2177"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25">
            <a:extLst>
              <a:ext uri="{FF2B5EF4-FFF2-40B4-BE49-F238E27FC236}">
                <a16:creationId xmlns:a16="http://schemas.microsoft.com/office/drawing/2014/main" id="{1EDB6A9A-8B8A-4A42-B0BF-465E022AB72D}"/>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Zonal Harmonics</a:t>
            </a:r>
          </a:p>
        </p:txBody>
      </p:sp>
      <p:sp>
        <p:nvSpPr>
          <p:cNvPr id="15" name="Rectangle 14"/>
          <p:cNvSpPr/>
          <p:nvPr/>
        </p:nvSpPr>
        <p:spPr>
          <a:xfrm>
            <a:off x="5334000" y="937260"/>
            <a:ext cx="1524000" cy="54864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Object 8">
                <a:extLst>
                  <a:ext uri="{FF2B5EF4-FFF2-40B4-BE49-F238E27FC236}">
                    <a16:creationId xmlns:a16="http://schemas.microsoft.com/office/drawing/2014/main" id="{4559AF17-7D09-4814-9BFD-0F0039FA016C}"/>
                  </a:ext>
                </a:extLst>
              </p:cNvPr>
              <p:cNvSpPr txBox="1"/>
              <p:nvPr/>
            </p:nvSpPr>
            <p:spPr bwMode="auto">
              <a:xfrm>
                <a:off x="4445000" y="3478530"/>
                <a:ext cx="4699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𝑦</m:t>
                      </m:r>
                    </m:oMath>
                  </m:oMathPara>
                </a14:m>
                <a:endParaRPr lang="en-US"/>
              </a:p>
            </p:txBody>
          </p:sp>
        </mc:Choice>
        <mc:Fallback xmlns="">
          <p:sp>
            <p:nvSpPr>
              <p:cNvPr id="16" name="Object 8">
                <a:extLst>
                  <a:ext uri="{FF2B5EF4-FFF2-40B4-BE49-F238E27FC236}">
                    <a16:creationId xmlns:a16="http://schemas.microsoft.com/office/drawing/2014/main" id="{4559AF17-7D09-4814-9BFD-0F0039FA016C}"/>
                  </a:ext>
                </a:extLst>
              </p:cNvPr>
              <p:cNvSpPr txBox="1">
                <a:spLocks noRot="1" noChangeAspect="1" noMove="1" noResize="1" noEditPoints="1" noAdjustHandles="1" noChangeArrowheads="1" noChangeShapeType="1" noTextEdit="1"/>
              </p:cNvSpPr>
              <p:nvPr/>
            </p:nvSpPr>
            <p:spPr bwMode="auto">
              <a:xfrm>
                <a:off x="4445000" y="3478530"/>
                <a:ext cx="469900" cy="457200"/>
              </a:xfrm>
              <a:prstGeom prst="rect">
                <a:avLst/>
              </a:prstGeom>
              <a:blipFill>
                <a:blip r:embed="rId6"/>
                <a:stretch>
                  <a:fillRect r="-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1FBA84CC-DA5D-4B97-8669-FF1ED24A4328}"/>
                  </a:ext>
                </a:extLst>
              </p:cNvPr>
              <p:cNvSpPr txBox="1"/>
              <p:nvPr/>
            </p:nvSpPr>
            <p:spPr bwMode="auto">
              <a:xfrm>
                <a:off x="7334250" y="3483293"/>
                <a:ext cx="4572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𝑥</m:t>
                      </m:r>
                    </m:oMath>
                  </m:oMathPara>
                </a14:m>
                <a:endParaRPr lang="en-US"/>
              </a:p>
            </p:txBody>
          </p:sp>
        </mc:Choice>
        <mc:Fallback xmlns="">
          <p:sp>
            <p:nvSpPr>
              <p:cNvPr id="17" name="Object 9">
                <a:extLst>
                  <a:ext uri="{FF2B5EF4-FFF2-40B4-BE49-F238E27FC236}">
                    <a16:creationId xmlns:a16="http://schemas.microsoft.com/office/drawing/2014/main" id="{1FBA84CC-DA5D-4B97-8669-FF1ED24A4328}"/>
                  </a:ext>
                </a:extLst>
              </p:cNvPr>
              <p:cNvSpPr txBox="1">
                <a:spLocks noRot="1" noChangeAspect="1" noMove="1" noResize="1" noEditPoints="1" noAdjustHandles="1" noChangeArrowheads="1" noChangeShapeType="1" noTextEdit="1"/>
              </p:cNvSpPr>
              <p:nvPr/>
            </p:nvSpPr>
            <p:spPr bwMode="auto">
              <a:xfrm>
                <a:off x="7334250" y="3483293"/>
                <a:ext cx="457200" cy="457200"/>
              </a:xfrm>
              <a:prstGeom prst="rect">
                <a:avLst/>
              </a:prstGeom>
              <a:blipFill>
                <a:blip r:embed="rId7"/>
                <a:stretch>
                  <a:fillRect r="-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49B91C1D-10CD-4160-805E-587706C01B5C}"/>
                  </a:ext>
                </a:extLst>
              </p:cNvPr>
              <p:cNvSpPr txBox="1"/>
              <p:nvPr/>
            </p:nvSpPr>
            <p:spPr bwMode="auto">
              <a:xfrm>
                <a:off x="5861050" y="3497580"/>
                <a:ext cx="4572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𝑧</m:t>
                      </m:r>
                    </m:oMath>
                  </m:oMathPara>
                </a14:m>
                <a:endParaRPr lang="en-US"/>
              </a:p>
            </p:txBody>
          </p:sp>
        </mc:Choice>
        <mc:Fallback xmlns="">
          <p:sp>
            <p:nvSpPr>
              <p:cNvPr id="18" name="Object 10">
                <a:extLst>
                  <a:ext uri="{FF2B5EF4-FFF2-40B4-BE49-F238E27FC236}">
                    <a16:creationId xmlns:a16="http://schemas.microsoft.com/office/drawing/2014/main" id="{49B91C1D-10CD-4160-805E-587706C01B5C}"/>
                  </a:ext>
                </a:extLst>
              </p:cNvPr>
              <p:cNvSpPr txBox="1">
                <a:spLocks noRot="1" noChangeAspect="1" noMove="1" noResize="1" noEditPoints="1" noAdjustHandles="1" noChangeArrowheads="1" noChangeShapeType="1" noTextEdit="1"/>
              </p:cNvSpPr>
              <p:nvPr/>
            </p:nvSpPr>
            <p:spPr bwMode="auto">
              <a:xfrm>
                <a:off x="5861050" y="3497580"/>
                <a:ext cx="457200" cy="4572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1">
                <a:extLst>
                  <a:ext uri="{FF2B5EF4-FFF2-40B4-BE49-F238E27FC236}">
                    <a16:creationId xmlns:a16="http://schemas.microsoft.com/office/drawing/2014/main" id="{763297A2-DA52-45F1-84A8-F0D7F060DB81}"/>
                  </a:ext>
                </a:extLst>
              </p:cNvPr>
              <p:cNvSpPr txBox="1"/>
              <p:nvPr/>
            </p:nvSpPr>
            <p:spPr bwMode="auto">
              <a:xfrm>
                <a:off x="2800350" y="5250180"/>
                <a:ext cx="5334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𝑥𝑦</m:t>
                      </m:r>
                    </m:oMath>
                  </m:oMathPara>
                </a14:m>
                <a:endParaRPr lang="en-US"/>
              </a:p>
            </p:txBody>
          </p:sp>
        </mc:Choice>
        <mc:Fallback xmlns="">
          <p:sp>
            <p:nvSpPr>
              <p:cNvPr id="19" name="Object 11">
                <a:extLst>
                  <a:ext uri="{FF2B5EF4-FFF2-40B4-BE49-F238E27FC236}">
                    <a16:creationId xmlns:a16="http://schemas.microsoft.com/office/drawing/2014/main" id="{763297A2-DA52-45F1-84A8-F0D7F060DB81}"/>
                  </a:ext>
                </a:extLst>
              </p:cNvPr>
              <p:cNvSpPr txBox="1">
                <a:spLocks noRot="1" noChangeAspect="1" noMove="1" noResize="1" noEditPoints="1" noAdjustHandles="1" noChangeArrowheads="1" noChangeShapeType="1" noTextEdit="1"/>
              </p:cNvSpPr>
              <p:nvPr/>
            </p:nvSpPr>
            <p:spPr bwMode="auto">
              <a:xfrm>
                <a:off x="2800350" y="5250180"/>
                <a:ext cx="533400" cy="4572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2">
                <a:extLst>
                  <a:ext uri="{FF2B5EF4-FFF2-40B4-BE49-F238E27FC236}">
                    <a16:creationId xmlns:a16="http://schemas.microsoft.com/office/drawing/2014/main" id="{165E5F64-5773-4E00-AC02-E759C99F3CFB}"/>
                  </a:ext>
                </a:extLst>
              </p:cNvPr>
              <p:cNvSpPr txBox="1"/>
              <p:nvPr/>
            </p:nvSpPr>
            <p:spPr bwMode="auto">
              <a:xfrm>
                <a:off x="4298950" y="5250180"/>
                <a:ext cx="5969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𝑦𝑧</m:t>
                      </m:r>
                    </m:oMath>
                  </m:oMathPara>
                </a14:m>
                <a:endParaRPr lang="en-US"/>
              </a:p>
            </p:txBody>
          </p:sp>
        </mc:Choice>
        <mc:Fallback xmlns="">
          <p:sp>
            <p:nvSpPr>
              <p:cNvPr id="20" name="Object 12">
                <a:extLst>
                  <a:ext uri="{FF2B5EF4-FFF2-40B4-BE49-F238E27FC236}">
                    <a16:creationId xmlns:a16="http://schemas.microsoft.com/office/drawing/2014/main" id="{165E5F64-5773-4E00-AC02-E759C99F3CFB}"/>
                  </a:ext>
                </a:extLst>
              </p:cNvPr>
              <p:cNvSpPr txBox="1">
                <a:spLocks noRot="1" noChangeAspect="1" noMove="1" noResize="1" noEditPoints="1" noAdjustHandles="1" noChangeArrowheads="1" noChangeShapeType="1" noTextEdit="1"/>
              </p:cNvSpPr>
              <p:nvPr/>
            </p:nvSpPr>
            <p:spPr bwMode="auto">
              <a:xfrm>
                <a:off x="4298950" y="5250180"/>
                <a:ext cx="596900" cy="457200"/>
              </a:xfrm>
              <a:prstGeom prst="rect">
                <a:avLst/>
              </a:prstGeom>
              <a:blipFill>
                <a:blip r:embed="rId10"/>
                <a:stretch>
                  <a:fillRect r="-3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14">
                <a:extLst>
                  <a:ext uri="{FF2B5EF4-FFF2-40B4-BE49-F238E27FC236}">
                    <a16:creationId xmlns:a16="http://schemas.microsoft.com/office/drawing/2014/main" id="{E038C19A-BE77-498D-B7FF-BECA5A7C9B4F}"/>
                  </a:ext>
                </a:extLst>
              </p:cNvPr>
              <p:cNvSpPr txBox="1"/>
              <p:nvPr/>
            </p:nvSpPr>
            <p:spPr bwMode="auto">
              <a:xfrm>
                <a:off x="7391400" y="5258118"/>
                <a:ext cx="5969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𝑥𝑧</m:t>
                      </m:r>
                    </m:oMath>
                  </m:oMathPara>
                </a14:m>
                <a:endParaRPr lang="en-US"/>
              </a:p>
            </p:txBody>
          </p:sp>
        </mc:Choice>
        <mc:Fallback xmlns="">
          <p:sp>
            <p:nvSpPr>
              <p:cNvPr id="21" name="Object 14">
                <a:extLst>
                  <a:ext uri="{FF2B5EF4-FFF2-40B4-BE49-F238E27FC236}">
                    <a16:creationId xmlns:a16="http://schemas.microsoft.com/office/drawing/2014/main" id="{E038C19A-BE77-498D-B7FF-BECA5A7C9B4F}"/>
                  </a:ext>
                </a:extLst>
              </p:cNvPr>
              <p:cNvSpPr txBox="1">
                <a:spLocks noRot="1" noChangeAspect="1" noMove="1" noResize="1" noEditPoints="1" noAdjustHandles="1" noChangeArrowheads="1" noChangeShapeType="1" noTextEdit="1"/>
              </p:cNvSpPr>
              <p:nvPr/>
            </p:nvSpPr>
            <p:spPr bwMode="auto">
              <a:xfrm>
                <a:off x="7391400" y="5258118"/>
                <a:ext cx="596900" cy="45720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bject 16">
                <a:extLst>
                  <a:ext uri="{FF2B5EF4-FFF2-40B4-BE49-F238E27FC236}">
                    <a16:creationId xmlns:a16="http://schemas.microsoft.com/office/drawing/2014/main" id="{0BB10672-5903-4B58-93A4-543BDDD7C1C0}"/>
                  </a:ext>
                </a:extLst>
              </p:cNvPr>
              <p:cNvSpPr txBox="1"/>
              <p:nvPr/>
            </p:nvSpPr>
            <p:spPr bwMode="auto">
              <a:xfrm>
                <a:off x="8623300" y="5258118"/>
                <a:ext cx="901700" cy="457200"/>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4</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d>
                        <m:dPr>
                          <m:ctrlPr>
                            <a:rPr lang="en-US" i="1">
                              <a:solidFill>
                                <a:srgbClr val="000000"/>
                              </a:solidFill>
                              <a:latin typeface="Cambria Math" panose="02040503050406030204" pitchFamily="18" charset="0"/>
                            </a:rPr>
                          </m:ctrlPr>
                        </m:dPr>
                        <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𝑥</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𝑦</m:t>
                              </m:r>
                            </m:e>
                            <m:sup>
                              <m:r>
                                <a:rPr lang="en-US" i="1">
                                  <a:solidFill>
                                    <a:srgbClr val="000000"/>
                                  </a:solidFill>
                                  <a:latin typeface="Cambria Math" panose="02040503050406030204" pitchFamily="18" charset="0"/>
                                </a:rPr>
                                <m:t>2</m:t>
                              </m:r>
                            </m:sup>
                          </m:sSup>
                        </m:e>
                      </m:d>
                    </m:oMath>
                  </m:oMathPara>
                </a14:m>
                <a:endParaRPr lang="en-US"/>
              </a:p>
            </p:txBody>
          </p:sp>
        </mc:Choice>
        <mc:Fallback xmlns="">
          <p:sp>
            <p:nvSpPr>
              <p:cNvPr id="22" name="Object 16">
                <a:extLst>
                  <a:ext uri="{FF2B5EF4-FFF2-40B4-BE49-F238E27FC236}">
                    <a16:creationId xmlns:a16="http://schemas.microsoft.com/office/drawing/2014/main" id="{0BB10672-5903-4B58-93A4-543BDDD7C1C0}"/>
                  </a:ext>
                </a:extLst>
              </p:cNvPr>
              <p:cNvSpPr txBox="1">
                <a:spLocks noRot="1" noChangeAspect="1" noMove="1" noResize="1" noEditPoints="1" noAdjustHandles="1" noChangeArrowheads="1" noChangeShapeType="1" noTextEdit="1"/>
              </p:cNvSpPr>
              <p:nvPr/>
            </p:nvSpPr>
            <p:spPr bwMode="auto">
              <a:xfrm>
                <a:off x="8623300" y="5258118"/>
                <a:ext cx="901700" cy="45720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bject 13">
                <a:extLst>
                  <a:ext uri="{FF2B5EF4-FFF2-40B4-BE49-F238E27FC236}">
                    <a16:creationId xmlns:a16="http://schemas.microsoft.com/office/drawing/2014/main" id="{1E841E9F-C437-4988-92AC-C3C1B7E6FD96}"/>
                  </a:ext>
                </a:extLst>
              </p:cNvPr>
              <p:cNvSpPr txBox="1"/>
              <p:nvPr/>
            </p:nvSpPr>
            <p:spPr bwMode="auto">
              <a:xfrm>
                <a:off x="5670550" y="5192523"/>
                <a:ext cx="1026160" cy="55137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5</m:t>
                              </m:r>
                            </m:e>
                          </m:rad>
                        </m:num>
                        <m:den>
                          <m:r>
                            <a:rPr lang="en-US" i="1">
                              <a:solidFill>
                                <a:srgbClr val="000000"/>
                              </a:solidFill>
                              <a:latin typeface="Cambria Math" panose="02040503050406030204" pitchFamily="18" charset="0"/>
                            </a:rPr>
                            <m:t>4</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3</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𝑧</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−1</m:t>
                          </m:r>
                        </m:e>
                      </m:d>
                    </m:oMath>
                  </m:oMathPara>
                </a14:m>
                <a:endParaRPr lang="en-US" dirty="0"/>
              </a:p>
            </p:txBody>
          </p:sp>
        </mc:Choice>
        <mc:Fallback xmlns="">
          <p:sp>
            <p:nvSpPr>
              <p:cNvPr id="23" name="Object 13">
                <a:extLst>
                  <a:ext uri="{FF2B5EF4-FFF2-40B4-BE49-F238E27FC236}">
                    <a16:creationId xmlns:a16="http://schemas.microsoft.com/office/drawing/2014/main" id="{1E841E9F-C437-4988-92AC-C3C1B7E6FD96}"/>
                  </a:ext>
                </a:extLst>
              </p:cNvPr>
              <p:cNvSpPr txBox="1">
                <a:spLocks noRot="1" noChangeAspect="1" noMove="1" noResize="1" noEditPoints="1" noAdjustHandles="1" noChangeArrowheads="1" noChangeShapeType="1" noTextEdit="1"/>
              </p:cNvSpPr>
              <p:nvPr/>
            </p:nvSpPr>
            <p:spPr bwMode="auto">
              <a:xfrm>
                <a:off x="5670550" y="5192523"/>
                <a:ext cx="1026160" cy="55137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8707D685-E369-4ACC-A41A-9A5F2D7064CC}"/>
                  </a:ext>
                </a:extLst>
              </p:cNvPr>
              <p:cNvSpPr txBox="1"/>
              <p:nvPr/>
            </p:nvSpPr>
            <p:spPr bwMode="auto">
              <a:xfrm>
                <a:off x="5956300" y="1661160"/>
                <a:ext cx="368300" cy="4191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oMath>
                  </m:oMathPara>
                </a14:m>
                <a:endParaRPr lang="en-US"/>
              </a:p>
            </p:txBody>
          </p:sp>
        </mc:Choice>
        <mc:Fallback xmlns="">
          <p:sp>
            <p:nvSpPr>
              <p:cNvPr id="24" name="Object 23">
                <a:extLst>
                  <a:ext uri="{FF2B5EF4-FFF2-40B4-BE49-F238E27FC236}">
                    <a16:creationId xmlns:a16="http://schemas.microsoft.com/office/drawing/2014/main" id="{8707D685-E369-4ACC-A41A-9A5F2D7064CC}"/>
                  </a:ext>
                </a:extLst>
              </p:cNvPr>
              <p:cNvSpPr txBox="1">
                <a:spLocks noRot="1" noChangeAspect="1" noMove="1" noResize="1" noEditPoints="1" noAdjustHandles="1" noChangeArrowheads="1" noChangeShapeType="1" noTextEdit="1"/>
              </p:cNvSpPr>
              <p:nvPr/>
            </p:nvSpPr>
            <p:spPr bwMode="auto">
              <a:xfrm>
                <a:off x="5956300" y="1661160"/>
                <a:ext cx="368300" cy="419100"/>
              </a:xfrm>
              <a:prstGeom prst="rect">
                <a:avLst/>
              </a:prstGeom>
              <a:blipFill>
                <a:blip r:embed="rId14"/>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A633F7E0-268E-49B5-81E7-C396955B717D}"/>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1288605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As Scalar Function on Sphere</a:t>
            </a:r>
          </a:p>
        </p:txBody>
      </p:sp>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0E4A8990-C9C7-4695-A37F-DA7464C8E0FE}"/>
                  </a:ext>
                </a:extLst>
              </p:cNvPr>
              <p:cNvSpPr txBox="1"/>
              <p:nvPr/>
            </p:nvSpPr>
            <p:spPr bwMode="auto">
              <a:xfrm>
                <a:off x="1692414" y="5337016"/>
                <a:ext cx="795338" cy="38258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=0</m:t>
                      </m:r>
                    </m:oMath>
                  </m:oMathPara>
                </a14:m>
                <a:endParaRPr lang="en-US"/>
              </a:p>
            </p:txBody>
          </p:sp>
        </mc:Choice>
        <mc:Fallback xmlns="">
          <p:sp>
            <p:nvSpPr>
              <p:cNvPr id="7" name="Object 7">
                <a:extLst>
                  <a:ext uri="{FF2B5EF4-FFF2-40B4-BE49-F238E27FC236}">
                    <a16:creationId xmlns:a16="http://schemas.microsoft.com/office/drawing/2014/main" id="{0E4A8990-C9C7-4695-A37F-DA7464C8E0FE}"/>
                  </a:ext>
                </a:extLst>
              </p:cNvPr>
              <p:cNvSpPr txBox="1">
                <a:spLocks noRot="1" noChangeAspect="1" noMove="1" noResize="1" noEditPoints="1" noAdjustHandles="1" noChangeArrowheads="1" noChangeShapeType="1" noTextEdit="1"/>
              </p:cNvSpPr>
              <p:nvPr/>
            </p:nvSpPr>
            <p:spPr bwMode="auto">
              <a:xfrm>
                <a:off x="1692414" y="5337016"/>
                <a:ext cx="795338" cy="3825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70AED513-22CC-4224-A8FA-F21BD2C88084}"/>
                  </a:ext>
                </a:extLst>
              </p:cNvPr>
              <p:cNvSpPr txBox="1"/>
              <p:nvPr/>
            </p:nvSpPr>
            <p:spPr bwMode="auto">
              <a:xfrm>
                <a:off x="1692414" y="3757267"/>
                <a:ext cx="739775"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=1</m:t>
                      </m:r>
                    </m:oMath>
                  </m:oMathPara>
                </a14:m>
                <a:endParaRPr lang="en-US"/>
              </a:p>
            </p:txBody>
          </p:sp>
        </mc:Choice>
        <mc:Fallback xmlns="">
          <p:sp>
            <p:nvSpPr>
              <p:cNvPr id="8" name="Object 7">
                <a:extLst>
                  <a:ext uri="{FF2B5EF4-FFF2-40B4-BE49-F238E27FC236}">
                    <a16:creationId xmlns:a16="http://schemas.microsoft.com/office/drawing/2014/main" id="{70AED513-22CC-4224-A8FA-F21BD2C88084}"/>
                  </a:ext>
                </a:extLst>
              </p:cNvPr>
              <p:cNvSpPr txBox="1">
                <a:spLocks noRot="1" noChangeAspect="1" noMove="1" noResize="1" noEditPoints="1" noAdjustHandles="1" noChangeArrowheads="1" noChangeShapeType="1" noTextEdit="1"/>
              </p:cNvSpPr>
              <p:nvPr/>
            </p:nvSpPr>
            <p:spPr bwMode="auto">
              <a:xfrm>
                <a:off x="1692414" y="3757267"/>
                <a:ext cx="739775" cy="35560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F73C0142-4373-464D-9A57-2F1744F8A7C1}"/>
                  </a:ext>
                </a:extLst>
              </p:cNvPr>
              <p:cNvSpPr txBox="1"/>
              <p:nvPr/>
            </p:nvSpPr>
            <p:spPr bwMode="auto">
              <a:xfrm>
                <a:off x="1692415" y="2199239"/>
                <a:ext cx="795337"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=2</m:t>
                      </m:r>
                    </m:oMath>
                  </m:oMathPara>
                </a14:m>
                <a:endParaRPr lang="en-US"/>
              </a:p>
            </p:txBody>
          </p:sp>
        </mc:Choice>
        <mc:Fallback xmlns="">
          <p:sp>
            <p:nvSpPr>
              <p:cNvPr id="9" name="Object 7">
                <a:extLst>
                  <a:ext uri="{FF2B5EF4-FFF2-40B4-BE49-F238E27FC236}">
                    <a16:creationId xmlns:a16="http://schemas.microsoft.com/office/drawing/2014/main" id="{F73C0142-4373-464D-9A57-2F1744F8A7C1}"/>
                  </a:ext>
                </a:extLst>
              </p:cNvPr>
              <p:cNvSpPr txBox="1">
                <a:spLocks noRot="1" noChangeAspect="1" noMove="1" noResize="1" noEditPoints="1" noAdjustHandles="1" noChangeArrowheads="1" noChangeShapeType="1" noTextEdit="1"/>
              </p:cNvSpPr>
              <p:nvPr/>
            </p:nvSpPr>
            <p:spPr bwMode="auto">
              <a:xfrm>
                <a:off x="1692415" y="2199239"/>
                <a:ext cx="795337" cy="35560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1391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33D42315-BBC7-48FB-891D-F8B1F3B43A30}"/>
                  </a:ext>
                </a:extLst>
              </p:cNvPr>
              <p:cNvSpPr txBox="1"/>
              <p:nvPr/>
            </p:nvSpPr>
            <p:spPr bwMode="auto">
              <a:xfrm>
                <a:off x="447040" y="2064396"/>
                <a:ext cx="2807251" cy="2661716"/>
              </a:xfrm>
              <a:prstGeom prst="rect">
                <a:avLst/>
              </a:prstGeom>
              <a:noFill/>
            </p:spPr>
            <p:txBody>
              <a:bodyPr>
                <a:normAutofit/>
              </a:bodyPr>
              <a:lstStyle/>
              <a:p>
                <a:pPr algn="ctr"/>
                <a:r>
                  <a:rPr lang="en-US" b="1" dirty="0">
                    <a:latin typeface="Cambria Math" panose="02040503050406030204" pitchFamily="18" charset="0"/>
                  </a:rPr>
                  <a:t>Projection</a:t>
                </a:r>
                <a:r>
                  <a:rPr lang="en-US" b="0" dirty="0">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𝑙𝑚</m:t>
                          </m:r>
                        </m:sub>
                      </m:sSub>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𝑑</m:t>
                          </m:r>
                          <m:r>
                            <a:rPr lang="en-US" b="0" i="1" smtClean="0">
                              <a:latin typeface="Cambria Math" panose="02040503050406030204" pitchFamily="18" charset="0"/>
                            </a:rPr>
                            <m:t>𝜔</m:t>
                          </m:r>
                        </m:e>
                      </m:nary>
                    </m:oMath>
                  </m:oMathPara>
                </a14:m>
                <a:endParaRPr lang="en-US" dirty="0"/>
              </a:p>
              <a:p>
                <a:endParaRPr lang="en-US" dirty="0"/>
              </a:p>
              <a:p>
                <a:pPr algn="ctr"/>
                <a:r>
                  <a:rPr lang="en-US" b="1" dirty="0">
                    <a:latin typeface="Cambria Math" panose="02040503050406030204" pitchFamily="18" charset="0"/>
                    <a:ea typeface="Cambria Math" panose="02040503050406030204" pitchFamily="18" charset="0"/>
                  </a:rPr>
                  <a:t>Reconstruction:</a:t>
                </a:r>
              </a:p>
              <a:p>
                <a:pPr algn="ct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1" i="1" smtClean="0">
                              <a:latin typeface="Cambria Math" panose="02040503050406030204" pitchFamily="18" charset="0"/>
                            </a:rPr>
                          </m:ctrlPr>
                        </m:dPr>
                        <m:e>
                          <m:r>
                            <a:rPr lang="en-US" b="0" i="1" smtClean="0">
                              <a:latin typeface="Cambria Math" panose="02040503050406030204" pitchFamily="18" charset="0"/>
                            </a:rPr>
                            <m:t>𝑠</m:t>
                          </m:r>
                        </m:e>
                      </m:d>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𝒍</m:t>
                          </m:r>
                        </m:sub>
                        <m:sup/>
                        <m:e>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𝒎</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r>
                                <a:rPr lang="en-US" b="1" i="1" smtClean="0">
                                  <a:latin typeface="Cambria Math" panose="02040503050406030204" pitchFamily="18" charset="0"/>
                                </a:rPr>
                                <m:t>(</m:t>
                              </m:r>
                              <m:r>
                                <a:rPr lang="en-US" b="0" i="1" smtClean="0">
                                  <a:latin typeface="Cambria Math" panose="02040503050406030204" pitchFamily="18" charset="0"/>
                                </a:rPr>
                                <m:t>𝑠</m:t>
                              </m:r>
                              <m:r>
                                <a:rPr lang="en-US" b="1" i="1" smtClean="0">
                                  <a:latin typeface="Cambria Math" panose="02040503050406030204" pitchFamily="18" charset="0"/>
                                </a:rPr>
                                <m:t>)</m:t>
                              </m:r>
                            </m:e>
                          </m:nary>
                        </m:e>
                      </m:nary>
                    </m:oMath>
                  </m:oMathPara>
                </a14:m>
                <a:endParaRPr lang="en-US" b="1" dirty="0"/>
              </a:p>
              <a:p>
                <a:pPr algn="ctr"/>
                <a:endParaRPr lang="en-US" b="1" dirty="0"/>
              </a:p>
            </p:txBody>
          </p:sp>
        </mc:Choice>
        <mc:Fallback xmlns="">
          <p:sp>
            <p:nvSpPr>
              <p:cNvPr id="10" name="Object 7">
                <a:extLst>
                  <a:ext uri="{FF2B5EF4-FFF2-40B4-BE49-F238E27FC236}">
                    <a16:creationId xmlns:a16="http://schemas.microsoft.com/office/drawing/2014/main" id="{33D42315-BBC7-48FB-891D-F8B1F3B43A30}"/>
                  </a:ext>
                </a:extLst>
              </p:cNvPr>
              <p:cNvSpPr txBox="1">
                <a:spLocks noRot="1" noChangeAspect="1" noMove="1" noResize="1" noEditPoints="1" noAdjustHandles="1" noChangeArrowheads="1" noChangeShapeType="1" noTextEdit="1"/>
              </p:cNvSpPr>
              <p:nvPr/>
            </p:nvSpPr>
            <p:spPr bwMode="auto">
              <a:xfrm>
                <a:off x="447040" y="2064396"/>
                <a:ext cx="2807251" cy="2661716"/>
              </a:xfrm>
              <a:prstGeom prst="rect">
                <a:avLst/>
              </a:prstGeom>
              <a:blipFill>
                <a:blip r:embed="rId4"/>
                <a:stretch>
                  <a:fillRect t="-160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Projection</a:t>
            </a:r>
          </a:p>
        </p:txBody>
      </p:sp>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p:sp>
        <p:nvSpPr>
          <p:cNvPr id="4" name="Rectangle 3">
            <a:extLst>
              <a:ext uri="{FF2B5EF4-FFF2-40B4-BE49-F238E27FC236}">
                <a16:creationId xmlns:a16="http://schemas.microsoft.com/office/drawing/2014/main" id="{85A496A0-B1FB-446D-8939-282DD2DEC2C9}"/>
              </a:ext>
            </a:extLst>
          </p:cNvPr>
          <p:cNvSpPr/>
          <p:nvPr/>
        </p:nvSpPr>
        <p:spPr>
          <a:xfrm>
            <a:off x="256854" y="3246634"/>
            <a:ext cx="2997437" cy="142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29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B41B81-AF6C-4BBD-90D8-3A2FA1924402}"/>
              </a:ext>
            </a:extLst>
          </p:cNvPr>
          <p:cNvSpPr>
            <a:spLocks noGrp="1"/>
          </p:cNvSpPr>
          <p:nvPr>
            <p:ph type="ftr" sz="quarter" idx="11"/>
          </p:nvPr>
        </p:nvSpPr>
        <p:spPr/>
        <p:txBody>
          <a:bodyPr/>
          <a:lstStyle/>
          <a:p>
            <a:r>
              <a:rPr lang="en-US"/>
              <a:t>© 2020 Activision Publishing, Inc.</a:t>
            </a:r>
            <a:endParaRPr lang="en-US" dirty="0"/>
          </a:p>
        </p:txBody>
      </p:sp>
      <p:pic>
        <p:nvPicPr>
          <p:cNvPr id="4" name="Picture 3" descr="A picture containing light, animal, sitting, street&#10;&#10;Description automatically generated">
            <a:extLst>
              <a:ext uri="{FF2B5EF4-FFF2-40B4-BE49-F238E27FC236}">
                <a16:creationId xmlns:a16="http://schemas.microsoft.com/office/drawing/2014/main" id="{BCA9C1B3-7D2E-427C-85E4-383438220F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27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33D42315-BBC7-48FB-891D-F8B1F3B43A30}"/>
                  </a:ext>
                </a:extLst>
              </p:cNvPr>
              <p:cNvSpPr txBox="1"/>
              <p:nvPr/>
            </p:nvSpPr>
            <p:spPr bwMode="auto">
              <a:xfrm>
                <a:off x="447040" y="2064396"/>
                <a:ext cx="2807251" cy="2661716"/>
              </a:xfrm>
              <a:prstGeom prst="rect">
                <a:avLst/>
              </a:prstGeom>
              <a:noFill/>
            </p:spPr>
            <p:txBody>
              <a:bodyPr>
                <a:normAutofit/>
              </a:bodyPr>
              <a:lstStyle/>
              <a:p>
                <a:pPr algn="ctr"/>
                <a:r>
                  <a:rPr lang="en-US" b="1" dirty="0">
                    <a:latin typeface="Cambria Math" panose="02040503050406030204" pitchFamily="18" charset="0"/>
                  </a:rPr>
                  <a:t>Projection</a:t>
                </a:r>
                <a:r>
                  <a:rPr lang="en-US" b="0" dirty="0">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𝑙𝑚</m:t>
                          </m:r>
                        </m:sub>
                      </m:sSub>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𝑑</m:t>
                          </m:r>
                          <m:r>
                            <a:rPr lang="en-US" b="0" i="1" smtClean="0">
                              <a:latin typeface="Cambria Math" panose="02040503050406030204" pitchFamily="18" charset="0"/>
                            </a:rPr>
                            <m:t>𝜔</m:t>
                          </m:r>
                        </m:e>
                      </m:nary>
                    </m:oMath>
                  </m:oMathPara>
                </a14:m>
                <a:endParaRPr lang="en-US" dirty="0"/>
              </a:p>
              <a:p>
                <a:endParaRPr lang="en-US" dirty="0"/>
              </a:p>
              <a:p>
                <a:pPr algn="ctr"/>
                <a:r>
                  <a:rPr lang="en-US" b="1" dirty="0">
                    <a:latin typeface="Cambria Math" panose="02040503050406030204" pitchFamily="18" charset="0"/>
                    <a:ea typeface="Cambria Math" panose="02040503050406030204" pitchFamily="18" charset="0"/>
                  </a:rPr>
                  <a:t>Reconstruction:</a:t>
                </a:r>
              </a:p>
              <a:p>
                <a:pPr algn="ct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1" i="1" smtClean="0">
                              <a:latin typeface="Cambria Math" panose="02040503050406030204" pitchFamily="18" charset="0"/>
                            </a:rPr>
                          </m:ctrlPr>
                        </m:dPr>
                        <m:e>
                          <m:r>
                            <a:rPr lang="en-US" b="0" i="1" smtClean="0">
                              <a:latin typeface="Cambria Math" panose="02040503050406030204" pitchFamily="18" charset="0"/>
                            </a:rPr>
                            <m:t>𝑠</m:t>
                          </m:r>
                        </m:e>
                      </m:d>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𝒍</m:t>
                          </m:r>
                        </m:sub>
                        <m:sup/>
                        <m:e>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𝒎</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r>
                                <a:rPr lang="en-US" b="1" i="1" smtClean="0">
                                  <a:latin typeface="Cambria Math" panose="02040503050406030204" pitchFamily="18" charset="0"/>
                                </a:rPr>
                                <m:t>(</m:t>
                              </m:r>
                              <m:r>
                                <a:rPr lang="en-US" b="0" i="1" smtClean="0">
                                  <a:latin typeface="Cambria Math" panose="02040503050406030204" pitchFamily="18" charset="0"/>
                                </a:rPr>
                                <m:t>𝑠</m:t>
                              </m:r>
                              <m:r>
                                <a:rPr lang="en-US" b="1" i="1" smtClean="0">
                                  <a:latin typeface="Cambria Math" panose="02040503050406030204" pitchFamily="18" charset="0"/>
                                </a:rPr>
                                <m:t>)</m:t>
                              </m:r>
                            </m:e>
                          </m:nary>
                        </m:e>
                      </m:nary>
                    </m:oMath>
                  </m:oMathPara>
                </a14:m>
                <a:endParaRPr lang="en-US" b="1" dirty="0"/>
              </a:p>
              <a:p>
                <a:pPr algn="ctr"/>
                <a:endParaRPr lang="en-US" b="1" dirty="0"/>
              </a:p>
            </p:txBody>
          </p:sp>
        </mc:Choice>
        <mc:Fallback xmlns="">
          <p:sp>
            <p:nvSpPr>
              <p:cNvPr id="10" name="Object 7">
                <a:extLst>
                  <a:ext uri="{FF2B5EF4-FFF2-40B4-BE49-F238E27FC236}">
                    <a16:creationId xmlns:a16="http://schemas.microsoft.com/office/drawing/2014/main" id="{33D42315-BBC7-48FB-891D-F8B1F3B43A30}"/>
                  </a:ext>
                </a:extLst>
              </p:cNvPr>
              <p:cNvSpPr txBox="1">
                <a:spLocks noRot="1" noChangeAspect="1" noMove="1" noResize="1" noEditPoints="1" noAdjustHandles="1" noChangeArrowheads="1" noChangeShapeType="1" noTextEdit="1"/>
              </p:cNvSpPr>
              <p:nvPr/>
            </p:nvSpPr>
            <p:spPr bwMode="auto">
              <a:xfrm>
                <a:off x="447040" y="2064396"/>
                <a:ext cx="2807251" cy="2661716"/>
              </a:xfrm>
              <a:prstGeom prst="rect">
                <a:avLst/>
              </a:prstGeom>
              <a:blipFill>
                <a:blip r:embed="rId4"/>
                <a:stretch>
                  <a:fillRect t="-160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Projection</a:t>
            </a:r>
          </a:p>
        </p:txBody>
      </p:sp>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89828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Projection</a:t>
            </a:r>
          </a:p>
        </p:txBody>
      </p:sp>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F73C0142-4373-464D-9A57-2F1744F8A7C1}"/>
                  </a:ext>
                </a:extLst>
              </p:cNvPr>
              <p:cNvSpPr txBox="1"/>
              <p:nvPr/>
            </p:nvSpPr>
            <p:spPr bwMode="auto">
              <a:xfrm>
                <a:off x="447040" y="2064396"/>
                <a:ext cx="2807251" cy="2661716"/>
              </a:xfrm>
              <a:prstGeom prst="rect">
                <a:avLst/>
              </a:prstGeom>
              <a:noFill/>
            </p:spPr>
            <p:txBody>
              <a:bodyPr>
                <a:normAutofit/>
              </a:bodyPr>
              <a:lstStyle/>
              <a:p>
                <a:pPr algn="ctr"/>
                <a:r>
                  <a:rPr lang="en-US" b="1" dirty="0">
                    <a:latin typeface="Cambria Math" panose="02040503050406030204" pitchFamily="18" charset="0"/>
                  </a:rPr>
                  <a:t>Projection</a:t>
                </a:r>
                <a:r>
                  <a:rPr lang="en-US" b="0" dirty="0">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𝑙𝑚</m:t>
                          </m:r>
                        </m:sub>
                      </m:sSub>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𝑑</m:t>
                          </m:r>
                          <m:r>
                            <a:rPr lang="en-US" b="0" i="1" smtClean="0">
                              <a:latin typeface="Cambria Math" panose="02040503050406030204" pitchFamily="18" charset="0"/>
                            </a:rPr>
                            <m:t>𝜔</m:t>
                          </m:r>
                        </m:e>
                      </m:nary>
                    </m:oMath>
                  </m:oMathPara>
                </a14:m>
                <a:endParaRPr lang="en-US" dirty="0"/>
              </a:p>
              <a:p>
                <a:endParaRPr lang="en-US" dirty="0"/>
              </a:p>
              <a:p>
                <a:pPr algn="ctr"/>
                <a:r>
                  <a:rPr lang="en-US" b="1" dirty="0">
                    <a:latin typeface="Cambria Math" panose="02040503050406030204" pitchFamily="18" charset="0"/>
                    <a:ea typeface="Cambria Math" panose="02040503050406030204" pitchFamily="18" charset="0"/>
                  </a:rPr>
                  <a:t>Reconstruction:</a:t>
                </a:r>
              </a:p>
              <a:p>
                <a:pPr algn="ct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1" i="1" smtClean="0">
                              <a:latin typeface="Cambria Math" panose="02040503050406030204" pitchFamily="18" charset="0"/>
                            </a:rPr>
                          </m:ctrlPr>
                        </m:dPr>
                        <m:e>
                          <m:r>
                            <a:rPr lang="en-US" b="0" i="1" smtClean="0">
                              <a:latin typeface="Cambria Math" panose="02040503050406030204" pitchFamily="18" charset="0"/>
                            </a:rPr>
                            <m:t>𝑠</m:t>
                          </m:r>
                        </m:e>
                      </m:d>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𝒍</m:t>
                          </m:r>
                        </m:sub>
                        <m:sup/>
                        <m:e>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𝒎</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r>
                                <a:rPr lang="en-US" b="1" i="1" smtClean="0">
                                  <a:latin typeface="Cambria Math" panose="02040503050406030204" pitchFamily="18" charset="0"/>
                                </a:rPr>
                                <m:t>(</m:t>
                              </m:r>
                              <m:r>
                                <a:rPr lang="en-US" b="0" i="1" smtClean="0">
                                  <a:latin typeface="Cambria Math" panose="02040503050406030204" pitchFamily="18" charset="0"/>
                                </a:rPr>
                                <m:t>𝑠</m:t>
                              </m:r>
                              <m:r>
                                <a:rPr lang="en-US" b="1" i="1" smtClean="0">
                                  <a:latin typeface="Cambria Math" panose="02040503050406030204" pitchFamily="18" charset="0"/>
                                </a:rPr>
                                <m:t>)</m:t>
                              </m:r>
                            </m:e>
                          </m:nary>
                        </m:e>
                      </m:nary>
                    </m:oMath>
                  </m:oMathPara>
                </a14:m>
                <a:endParaRPr lang="en-US" b="1" dirty="0"/>
              </a:p>
              <a:p>
                <a:pPr algn="ctr"/>
                <a:endParaRPr lang="en-US" b="1" dirty="0"/>
              </a:p>
            </p:txBody>
          </p:sp>
        </mc:Choice>
        <mc:Fallback xmlns="">
          <p:sp>
            <p:nvSpPr>
              <p:cNvPr id="9" name="Object 7">
                <a:extLst>
                  <a:ext uri="{FF2B5EF4-FFF2-40B4-BE49-F238E27FC236}">
                    <a16:creationId xmlns:a16="http://schemas.microsoft.com/office/drawing/2014/main" id="{F73C0142-4373-464D-9A57-2F1744F8A7C1}"/>
                  </a:ext>
                </a:extLst>
              </p:cNvPr>
              <p:cNvSpPr txBox="1">
                <a:spLocks noRot="1" noChangeAspect="1" noMove="1" noResize="1" noEditPoints="1" noAdjustHandles="1" noChangeArrowheads="1" noChangeShapeType="1" noTextEdit="1"/>
              </p:cNvSpPr>
              <p:nvPr/>
            </p:nvSpPr>
            <p:spPr bwMode="auto">
              <a:xfrm>
                <a:off x="447040" y="2064396"/>
                <a:ext cx="2807251" cy="2661716"/>
              </a:xfrm>
              <a:prstGeom prst="rect">
                <a:avLst/>
              </a:prstGeom>
              <a:blipFill>
                <a:blip r:embed="rId4"/>
                <a:stretch>
                  <a:fillRect t="-1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7DD79E8-DF21-4762-9F1E-BBDBD656C368}"/>
                  </a:ext>
                </a:extLst>
              </p:cNvPr>
              <p:cNvSpPr txBox="1"/>
              <p:nvPr/>
            </p:nvSpPr>
            <p:spPr>
              <a:xfrm>
                <a:off x="504676" y="4726112"/>
                <a:ext cx="3728277" cy="1372876"/>
              </a:xfrm>
              <a:prstGeom prst="rect">
                <a:avLst/>
              </a:prstGeom>
              <a:noFill/>
            </p:spPr>
            <p:txBody>
              <a:bodyPr wrap="square" rtlCol="0">
                <a:spAutoFit/>
              </a:bodyPr>
              <a:lstStyle/>
              <a:p>
                <a:r>
                  <a:rPr lang="en-US" b="1" dirty="0">
                    <a:latin typeface="Cambria Math" panose="02040503050406030204" pitchFamily="18" charset="0"/>
                    <a:ea typeface="Cambria Math" panose="02040503050406030204" pitchFamily="18" charset="0"/>
                  </a:rPr>
                  <a:t>           Delta Function:</a:t>
                </a:r>
              </a:p>
              <a:p>
                <a:pPr algn="ct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d>
                            <m:dPr>
                              <m:ctrlPr>
                                <a:rPr lang="en-US" i="1">
                                  <a:latin typeface="Cambria Math" panose="02040503050406030204" pitchFamily="18" charset="0"/>
                                </a:rPr>
                              </m:ctrlPr>
                            </m:dPr>
                            <m:e>
                              <m:r>
                                <a:rPr lang="en-US" i="1">
                                  <a:latin typeface="Cambria Math" panose="02040503050406030204" pitchFamily="18" charset="0"/>
                                </a:rPr>
                                <m:t>𝜔</m:t>
                              </m:r>
                            </m:e>
                          </m:d>
                          <m:r>
                            <a:rPr lang="en-US" i="1">
                              <a:latin typeface="Cambria Math" panose="02040503050406030204" pitchFamily="18" charset="0"/>
                            </a:rPr>
                            <m:t>𝛿</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𝑖</m:t>
                                  </m:r>
                                </m:sub>
                              </m:sSub>
                            </m:e>
                          </m:d>
                          <m:r>
                            <a:rPr lang="en-US" i="1">
                              <a:latin typeface="Cambria Math" panose="02040503050406030204" pitchFamily="18" charset="0"/>
                            </a:rPr>
                            <m:t>𝑑</m:t>
                          </m:r>
                          <m:r>
                            <a:rPr lang="en-US" i="1">
                              <a:latin typeface="Cambria Math" panose="02040503050406030204" pitchFamily="18" charset="0"/>
                            </a:rPr>
                            <m:t>𝜔</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a:p>
                <a:endParaRPr lang="en-US" dirty="0"/>
              </a:p>
            </p:txBody>
          </p:sp>
        </mc:Choice>
        <mc:Fallback xmlns="">
          <p:sp>
            <p:nvSpPr>
              <p:cNvPr id="4" name="TextBox 3">
                <a:extLst>
                  <a:ext uri="{FF2B5EF4-FFF2-40B4-BE49-F238E27FC236}">
                    <a16:creationId xmlns:a16="http://schemas.microsoft.com/office/drawing/2014/main" id="{C7DD79E8-DF21-4762-9F1E-BBDBD656C368}"/>
                  </a:ext>
                </a:extLst>
              </p:cNvPr>
              <p:cNvSpPr txBox="1">
                <a:spLocks noRot="1" noChangeAspect="1" noMove="1" noResize="1" noEditPoints="1" noAdjustHandles="1" noChangeArrowheads="1" noChangeShapeType="1" noTextEdit="1"/>
              </p:cNvSpPr>
              <p:nvPr/>
            </p:nvSpPr>
            <p:spPr>
              <a:xfrm>
                <a:off x="504676" y="4726112"/>
                <a:ext cx="3728277" cy="1372876"/>
              </a:xfrm>
              <a:prstGeom prst="rect">
                <a:avLst/>
              </a:prstGeom>
              <a:blipFill>
                <a:blip r:embed="rId5"/>
                <a:stretch>
                  <a:fillRect t="-2667"/>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2FF1C034-913B-434B-B5AD-F63584689299}"/>
              </a:ext>
            </a:extLst>
          </p:cNvPr>
          <p:cNvSpPr/>
          <p:nvPr/>
        </p:nvSpPr>
        <p:spPr>
          <a:xfrm>
            <a:off x="5682950" y="1924254"/>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86246E-46A2-449E-BC90-989DC465163A}"/>
              </a:ext>
            </a:extLst>
          </p:cNvPr>
          <p:cNvSpPr/>
          <p:nvPr/>
        </p:nvSpPr>
        <p:spPr>
          <a:xfrm>
            <a:off x="4392089" y="1911333"/>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C591A7-0058-49CE-85EA-3AA6B993C3F6}"/>
              </a:ext>
            </a:extLst>
          </p:cNvPr>
          <p:cNvSpPr/>
          <p:nvPr/>
        </p:nvSpPr>
        <p:spPr>
          <a:xfrm>
            <a:off x="8264672" y="1924254"/>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8E5F4E-9A4D-4202-A2C1-0326EF2486DB}"/>
              </a:ext>
            </a:extLst>
          </p:cNvPr>
          <p:cNvSpPr/>
          <p:nvPr/>
        </p:nvSpPr>
        <p:spPr>
          <a:xfrm>
            <a:off x="6973811" y="1911333"/>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C182E2-C364-4A97-93FE-04DA7A909D65}"/>
              </a:ext>
            </a:extLst>
          </p:cNvPr>
          <p:cNvSpPr/>
          <p:nvPr/>
        </p:nvSpPr>
        <p:spPr>
          <a:xfrm>
            <a:off x="6973811" y="3429000"/>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897B3D-3D43-4DF7-8257-0EE46BFDD7B6}"/>
              </a:ext>
            </a:extLst>
          </p:cNvPr>
          <p:cNvSpPr/>
          <p:nvPr/>
        </p:nvSpPr>
        <p:spPr>
          <a:xfrm>
            <a:off x="5682950" y="3416079"/>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8FFA77-A02C-45E9-B5B0-CD74B88E7B77}"/>
              </a:ext>
            </a:extLst>
          </p:cNvPr>
          <p:cNvSpPr/>
          <p:nvPr/>
        </p:nvSpPr>
        <p:spPr>
          <a:xfrm>
            <a:off x="9479001" y="1911333"/>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E01520-D276-4D52-932B-D9A6651CDFF4}"/>
              </a:ext>
            </a:extLst>
          </p:cNvPr>
          <p:cNvSpPr/>
          <p:nvPr/>
        </p:nvSpPr>
        <p:spPr>
          <a:xfrm>
            <a:off x="8264671" y="3429000"/>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67C85D-C132-4ED4-8480-53523A17BA68}"/>
              </a:ext>
            </a:extLst>
          </p:cNvPr>
          <p:cNvSpPr/>
          <p:nvPr/>
        </p:nvSpPr>
        <p:spPr>
          <a:xfrm>
            <a:off x="6973811" y="4897944"/>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216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A9F-0538-4EA0-8C3E-C2947C3D4464}"/>
              </a:ext>
            </a:extLst>
          </p:cNvPr>
          <p:cNvSpPr>
            <a:spLocks noGrp="1"/>
          </p:cNvSpPr>
          <p:nvPr>
            <p:ph type="title"/>
          </p:nvPr>
        </p:nvSpPr>
        <p:spPr/>
        <p:txBody>
          <a:bodyPr>
            <a:normAutofit fontScale="90000"/>
          </a:bodyPr>
          <a:lstStyle/>
          <a:p>
            <a:r>
              <a:rPr lang="en-US" dirty="0"/>
              <a:t>Projection of a Non-Negative 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C52BC7-5728-4EA6-AAFC-2C3FA42D8230}"/>
                  </a:ext>
                </a:extLst>
              </p:cNvPr>
              <p:cNvSpPr>
                <a:spLocks noGrp="1"/>
              </p:cNvSpPr>
              <p:nvPr>
                <p:ph idx="1"/>
              </p:nvPr>
            </p:nvSpPr>
            <p:spPr/>
            <p:txBody>
              <a:bodyPr>
                <a:normAutofit/>
              </a:bodyPr>
              <a:lstStyle/>
              <a:p>
                <a:r>
                  <a:rPr lang="en-US" dirty="0"/>
                  <a:t>Most (but not all!) signals are non-negative, </a:t>
                </a:r>
                <a:r>
                  <a:rPr lang="en-US" dirty="0" err="1"/>
                  <a:t>ie</a:t>
                </a:r>
                <a:r>
                  <a:rPr lang="en-US" dirty="0"/>
                  <a:t>: radiance</a:t>
                </a:r>
              </a:p>
              <a:p>
                <a:pPr lvl="1"/>
                <a:r>
                  <a:rPr lang="en-US" dirty="0"/>
                  <a:t>Transfer functions can be negative, response to basis functions with negative values – steerable approximations for sun, SH for sky, PRT, etc.</a:t>
                </a:r>
              </a:p>
              <a:p>
                <a:pPr lvl="1"/>
                <a:endParaRPr lang="en-US" dirty="0"/>
              </a:p>
              <a:p>
                <a:r>
                  <a:rPr lang="en-US" dirty="0"/>
                  <a:t>Monte-Carlo integration for SH projection weighted sum of SH Projection of delta functions</a:t>
                </a:r>
              </a:p>
              <a:p>
                <a:pPr lvl="1"/>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e>
                    </m:nary>
                  </m:oMath>
                </a14:m>
                <a:endParaRPr lang="en-US" dirty="0"/>
              </a:p>
              <a:p>
                <a:pPr marL="231775" lvl="1" indent="0">
                  <a:buNone/>
                </a:pPr>
                <a:endParaRPr lang="en-US" dirty="0"/>
              </a:p>
              <a:p>
                <a:r>
                  <a:rPr lang="en-US" dirty="0"/>
                  <a:t>Riemann integral is just a weighted sum of delta functions</a:t>
                </a:r>
              </a:p>
              <a:p>
                <a:pPr lvl="1"/>
                <a:r>
                  <a:rPr lang="en-US" dirty="0"/>
                  <a:t>Projection into SH can be understood just looking at properties of delta functions</a:t>
                </a:r>
              </a:p>
              <a:p>
                <a:pPr lvl="1"/>
                <a:endParaRPr lang="en-US" dirty="0"/>
              </a:p>
            </p:txBody>
          </p:sp>
        </mc:Choice>
        <mc:Fallback xmlns="">
          <p:sp>
            <p:nvSpPr>
              <p:cNvPr id="3" name="Content Placeholder 2">
                <a:extLst>
                  <a:ext uri="{FF2B5EF4-FFF2-40B4-BE49-F238E27FC236}">
                    <a16:creationId xmlns:a16="http://schemas.microsoft.com/office/drawing/2014/main" id="{A1C52BC7-5728-4EA6-AAFC-2C3FA42D8230}"/>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73EC1F7-EAAE-4E0A-BE33-A77306C34453}"/>
              </a:ext>
            </a:extLst>
          </p:cNvPr>
          <p:cNvSpPr/>
          <p:nvPr/>
        </p:nvSpPr>
        <p:spPr>
          <a:xfrm>
            <a:off x="337930" y="3011557"/>
            <a:ext cx="11322929" cy="2305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353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A9F-0538-4EA0-8C3E-C2947C3D4464}"/>
              </a:ext>
            </a:extLst>
          </p:cNvPr>
          <p:cNvSpPr>
            <a:spLocks noGrp="1"/>
          </p:cNvSpPr>
          <p:nvPr>
            <p:ph type="title"/>
          </p:nvPr>
        </p:nvSpPr>
        <p:spPr/>
        <p:txBody>
          <a:bodyPr>
            <a:normAutofit fontScale="90000"/>
          </a:bodyPr>
          <a:lstStyle/>
          <a:p>
            <a:r>
              <a:rPr lang="en-US" dirty="0"/>
              <a:t>Projection of a Non-Negative 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C52BC7-5728-4EA6-AAFC-2C3FA42D8230}"/>
                  </a:ext>
                </a:extLst>
              </p:cNvPr>
              <p:cNvSpPr>
                <a:spLocks noGrp="1"/>
              </p:cNvSpPr>
              <p:nvPr>
                <p:ph idx="1"/>
              </p:nvPr>
            </p:nvSpPr>
            <p:spPr/>
            <p:txBody>
              <a:bodyPr>
                <a:normAutofit/>
              </a:bodyPr>
              <a:lstStyle/>
              <a:p>
                <a:r>
                  <a:rPr lang="en-US" dirty="0"/>
                  <a:t>Most (but not all!) signals are non-negative, </a:t>
                </a:r>
                <a:r>
                  <a:rPr lang="en-US" dirty="0" err="1"/>
                  <a:t>ie</a:t>
                </a:r>
                <a:r>
                  <a:rPr lang="en-US" dirty="0"/>
                  <a:t>: radiance</a:t>
                </a:r>
              </a:p>
              <a:p>
                <a:pPr lvl="1"/>
                <a:r>
                  <a:rPr lang="en-US" dirty="0"/>
                  <a:t>Transfer functions can be negative, response to basis functions with negative values – steerable approximations for sun, SH for sky, PRT, etc.</a:t>
                </a:r>
              </a:p>
              <a:p>
                <a:pPr lvl="1"/>
                <a:endParaRPr lang="en-US" dirty="0"/>
              </a:p>
              <a:p>
                <a:r>
                  <a:rPr lang="en-US" dirty="0"/>
                  <a:t>Monte-Carlo integration for SH projection weighted sum of SH Projection of delta functions</a:t>
                </a:r>
              </a:p>
              <a:p>
                <a:pPr lvl="1"/>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e>
                    </m:nary>
                  </m:oMath>
                </a14:m>
                <a:endParaRPr lang="en-US" dirty="0"/>
              </a:p>
              <a:p>
                <a:pPr marL="231775" lvl="1" indent="0">
                  <a:buNone/>
                </a:pPr>
                <a:endParaRPr lang="en-US" dirty="0"/>
              </a:p>
              <a:p>
                <a:r>
                  <a:rPr lang="en-US" dirty="0"/>
                  <a:t>Riemann integral is just a weighted sum of delta functions</a:t>
                </a:r>
              </a:p>
              <a:p>
                <a:pPr lvl="1"/>
                <a:r>
                  <a:rPr lang="en-US" dirty="0"/>
                  <a:t>Projection into SH can be understood just looking at properties of delta functions</a:t>
                </a:r>
              </a:p>
              <a:p>
                <a:pPr lvl="1"/>
                <a:endParaRPr lang="en-US" dirty="0"/>
              </a:p>
            </p:txBody>
          </p:sp>
        </mc:Choice>
        <mc:Fallback xmlns="">
          <p:sp>
            <p:nvSpPr>
              <p:cNvPr id="3" name="Content Placeholder 2">
                <a:extLst>
                  <a:ext uri="{FF2B5EF4-FFF2-40B4-BE49-F238E27FC236}">
                    <a16:creationId xmlns:a16="http://schemas.microsoft.com/office/drawing/2014/main" id="{A1C52BC7-5728-4EA6-AAFC-2C3FA42D8230}"/>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FBB479C-0CDF-4AC8-8FAB-E1079B90CB65}"/>
              </a:ext>
            </a:extLst>
          </p:cNvPr>
          <p:cNvSpPr/>
          <p:nvPr/>
        </p:nvSpPr>
        <p:spPr>
          <a:xfrm>
            <a:off x="119270" y="1588478"/>
            <a:ext cx="11322929" cy="13038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D3AB46-F9C0-45AB-A7AD-27D2F7EDF5C3}"/>
              </a:ext>
            </a:extLst>
          </p:cNvPr>
          <p:cNvSpPr/>
          <p:nvPr/>
        </p:nvSpPr>
        <p:spPr>
          <a:xfrm>
            <a:off x="1759226" y="3309730"/>
            <a:ext cx="675861" cy="3776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00EA46-854B-44F8-A87E-F2663E3E993B}"/>
              </a:ext>
            </a:extLst>
          </p:cNvPr>
          <p:cNvSpPr/>
          <p:nvPr/>
        </p:nvSpPr>
        <p:spPr>
          <a:xfrm>
            <a:off x="422032" y="4031718"/>
            <a:ext cx="11322929" cy="212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57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A9F-0538-4EA0-8C3E-C2947C3D4464}"/>
              </a:ext>
            </a:extLst>
          </p:cNvPr>
          <p:cNvSpPr>
            <a:spLocks noGrp="1"/>
          </p:cNvSpPr>
          <p:nvPr>
            <p:ph type="title"/>
          </p:nvPr>
        </p:nvSpPr>
        <p:spPr/>
        <p:txBody>
          <a:bodyPr>
            <a:normAutofit fontScale="90000"/>
          </a:bodyPr>
          <a:lstStyle/>
          <a:p>
            <a:r>
              <a:rPr lang="en-US" dirty="0"/>
              <a:t>Projection of a Non-Negative 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C52BC7-5728-4EA6-AAFC-2C3FA42D8230}"/>
                  </a:ext>
                </a:extLst>
              </p:cNvPr>
              <p:cNvSpPr>
                <a:spLocks noGrp="1"/>
              </p:cNvSpPr>
              <p:nvPr>
                <p:ph idx="1"/>
              </p:nvPr>
            </p:nvSpPr>
            <p:spPr/>
            <p:txBody>
              <a:bodyPr>
                <a:normAutofit/>
              </a:bodyPr>
              <a:lstStyle/>
              <a:p>
                <a:r>
                  <a:rPr lang="en-US" dirty="0"/>
                  <a:t>Most (but not all!) signals are non-negative, </a:t>
                </a:r>
                <a:r>
                  <a:rPr lang="en-US" dirty="0" err="1"/>
                  <a:t>ie</a:t>
                </a:r>
                <a:r>
                  <a:rPr lang="en-US" dirty="0"/>
                  <a:t>: radiance</a:t>
                </a:r>
              </a:p>
              <a:p>
                <a:pPr lvl="1"/>
                <a:r>
                  <a:rPr lang="en-US" dirty="0"/>
                  <a:t>Transfer functions can be negative, response to basis functions with negative values – steerable approximations for sun, SH for sky, PRT, etc.</a:t>
                </a:r>
              </a:p>
              <a:p>
                <a:pPr lvl="1"/>
                <a:endParaRPr lang="en-US" dirty="0"/>
              </a:p>
              <a:p>
                <a:r>
                  <a:rPr lang="en-US" dirty="0"/>
                  <a:t>Monte-Carlo integration for SH projection weighted sum of SH Projection of delta functions</a:t>
                </a:r>
              </a:p>
              <a:p>
                <a:pPr lvl="1"/>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e>
                    </m:nary>
                  </m:oMath>
                </a14:m>
                <a:endParaRPr lang="en-US" dirty="0"/>
              </a:p>
              <a:p>
                <a:pPr marL="231775" lvl="1" indent="0">
                  <a:buNone/>
                </a:pPr>
                <a:endParaRPr lang="en-US" dirty="0"/>
              </a:p>
              <a:p>
                <a:r>
                  <a:rPr lang="en-US" dirty="0"/>
                  <a:t>Riemann integral is just a weighted sum of delta functions</a:t>
                </a:r>
              </a:p>
              <a:p>
                <a:pPr lvl="1"/>
                <a:r>
                  <a:rPr lang="en-US" dirty="0"/>
                  <a:t>Projection into SH can be understood just looking at properties of delta functions</a:t>
                </a:r>
              </a:p>
              <a:p>
                <a:pPr lvl="1"/>
                <a:endParaRPr lang="en-US" dirty="0"/>
              </a:p>
            </p:txBody>
          </p:sp>
        </mc:Choice>
        <mc:Fallback xmlns="">
          <p:sp>
            <p:nvSpPr>
              <p:cNvPr id="3" name="Content Placeholder 2">
                <a:extLst>
                  <a:ext uri="{FF2B5EF4-FFF2-40B4-BE49-F238E27FC236}">
                    <a16:creationId xmlns:a16="http://schemas.microsoft.com/office/drawing/2014/main" id="{A1C52BC7-5728-4EA6-AAFC-2C3FA42D8230}"/>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FBB479C-0CDF-4AC8-8FAB-E1079B90CB65}"/>
              </a:ext>
            </a:extLst>
          </p:cNvPr>
          <p:cNvSpPr/>
          <p:nvPr/>
        </p:nvSpPr>
        <p:spPr>
          <a:xfrm>
            <a:off x="119270" y="1588478"/>
            <a:ext cx="11322929" cy="22029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29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7B71-C6F9-4A7F-9E14-9E8179264D27}"/>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0BBB40ED-3355-45A7-B6C6-D548B7A890E4}"/>
              </a:ext>
            </a:extLst>
          </p:cNvPr>
          <p:cNvSpPr>
            <a:spLocks noGrp="1"/>
          </p:cNvSpPr>
          <p:nvPr>
            <p:ph type="ftr" sz="quarter" idx="11"/>
          </p:nvPr>
        </p:nvSpPr>
        <p:spPr/>
        <p:txBody>
          <a:bodyPr/>
          <a:lstStyle/>
          <a:p>
            <a:r>
              <a:rPr lang="en-US"/>
              <a:t>© 2020 Activision Publishing, Inc.</a:t>
            </a:r>
            <a:endParaRPr lang="en-US" dirty="0"/>
          </a:p>
        </p:txBody>
      </p:sp>
      <p:pic>
        <p:nvPicPr>
          <p:cNvPr id="13" name="Content Placeholder 12">
            <a:extLst>
              <a:ext uri="{FF2B5EF4-FFF2-40B4-BE49-F238E27FC236}">
                <a16:creationId xmlns:a16="http://schemas.microsoft.com/office/drawing/2014/main" id="{4040C1A0-34A7-459F-86E3-C3F37CBAEAE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822488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2">
            <a:extLst>
              <a:ext uri="{FF2B5EF4-FFF2-40B4-BE49-F238E27FC236}">
                <a16:creationId xmlns:a16="http://schemas.microsoft.com/office/drawing/2014/main" id="{5E68CC1F-3C9F-4B4C-8BF3-4FF1C3536C9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2" name="Title 1">
            <a:extLst>
              <a:ext uri="{FF2B5EF4-FFF2-40B4-BE49-F238E27FC236}">
                <a16:creationId xmlns:a16="http://schemas.microsoft.com/office/drawing/2014/main" id="{92647B71-C6F9-4A7F-9E14-9E8179264D27}"/>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0BBB40ED-3355-45A7-B6C6-D548B7A890E4}"/>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E0D73A1D-CFFF-49A2-B174-3C8F63B0DD47}"/>
              </a:ext>
            </a:extLst>
          </p:cNvPr>
          <p:cNvSpPr/>
          <p:nvPr/>
        </p:nvSpPr>
        <p:spPr>
          <a:xfrm>
            <a:off x="7225748" y="1789044"/>
            <a:ext cx="1242391" cy="4184374"/>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A49BE3-1EEE-400B-813B-8061BCE3BF42}"/>
                  </a:ext>
                </a:extLst>
              </p:cNvPr>
              <p:cNvSpPr txBox="1"/>
              <p:nvPr/>
            </p:nvSpPr>
            <p:spPr>
              <a:xfrm>
                <a:off x="7371364" y="2534478"/>
                <a:ext cx="951158" cy="764505"/>
              </a:xfrm>
              <a:prstGeom prst="rect">
                <a:avLst/>
              </a:prstGeom>
              <a:solidFill>
                <a:schemeClr val="bg1">
                  <a:alpha val="98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𝑚</m:t>
                          </m:r>
                        </m:sub>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b="0" i="1" smtClean="0">
                                  <a:latin typeface="Cambria Math" panose="02040503050406030204" pitchFamily="18" charset="0"/>
                                </a:rPr>
                                <m:t>2</m:t>
                              </m:r>
                              <m:r>
                                <a:rPr lang="en-US" i="1">
                                  <a:latin typeface="Cambria Math" panose="02040503050406030204" pitchFamily="18" charset="0"/>
                                </a:rPr>
                                <m:t>𝑚</m:t>
                              </m:r>
                            </m:sub>
                            <m:sup>
                              <m:r>
                                <m:rPr>
                                  <m:brk m:alnAt="7"/>
                                </m:rPr>
                                <a:rPr lang="en-US" i="1">
                                  <a:latin typeface="Cambria Math" panose="02040503050406030204" pitchFamily="18" charset="0"/>
                                </a:rPr>
                                <m:t>2</m:t>
                              </m:r>
                            </m:sup>
                          </m:sSubSup>
                        </m:e>
                      </m:nary>
                    </m:oMath>
                  </m:oMathPara>
                </a14:m>
                <a:endParaRPr lang="en-US" dirty="0"/>
              </a:p>
            </p:txBody>
          </p:sp>
        </mc:Choice>
        <mc:Fallback xmlns="">
          <p:sp>
            <p:nvSpPr>
              <p:cNvPr id="7" name="TextBox 6">
                <a:extLst>
                  <a:ext uri="{FF2B5EF4-FFF2-40B4-BE49-F238E27FC236}">
                    <a16:creationId xmlns:a16="http://schemas.microsoft.com/office/drawing/2014/main" id="{3CA49BE3-1EEE-400B-813B-8061BCE3BF42}"/>
                  </a:ext>
                </a:extLst>
              </p:cNvPr>
              <p:cNvSpPr txBox="1">
                <a:spLocks noRot="1" noChangeAspect="1" noMove="1" noResize="1" noEditPoints="1" noAdjustHandles="1" noChangeArrowheads="1" noChangeShapeType="1" noTextEdit="1"/>
              </p:cNvSpPr>
              <p:nvPr/>
            </p:nvSpPr>
            <p:spPr>
              <a:xfrm>
                <a:off x="7371364" y="2534478"/>
                <a:ext cx="951158" cy="764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864DB8-B16F-4A69-9204-3CC4461A1C2F}"/>
                  </a:ext>
                </a:extLst>
              </p:cNvPr>
              <p:cNvSpPr txBox="1"/>
              <p:nvPr/>
            </p:nvSpPr>
            <p:spPr>
              <a:xfrm>
                <a:off x="7376686" y="4333461"/>
                <a:ext cx="945836" cy="76450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𝑚</m:t>
                          </m:r>
                        </m:sub>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b="0" i="1" smtClean="0">
                                  <a:latin typeface="Cambria Math" panose="02040503050406030204" pitchFamily="18" charset="0"/>
                                </a:rPr>
                                <m:t>1</m:t>
                              </m:r>
                              <m:r>
                                <a:rPr lang="en-US" i="1">
                                  <a:latin typeface="Cambria Math" panose="02040503050406030204" pitchFamily="18" charset="0"/>
                                </a:rPr>
                                <m:t>𝑚</m:t>
                              </m:r>
                            </m:sub>
                            <m:sup>
                              <m:r>
                                <m:rPr>
                                  <m:brk m:alnAt="7"/>
                                </m:rPr>
                                <a:rPr lang="en-US" i="1">
                                  <a:latin typeface="Cambria Math" panose="02040503050406030204" pitchFamily="18" charset="0"/>
                                </a:rPr>
                                <m:t>2</m:t>
                              </m:r>
                            </m:sup>
                          </m:sSubSup>
                        </m:e>
                      </m:nary>
                    </m:oMath>
                  </m:oMathPara>
                </a14:m>
                <a:endParaRPr lang="en-US" dirty="0"/>
              </a:p>
            </p:txBody>
          </p:sp>
        </mc:Choice>
        <mc:Fallback xmlns="">
          <p:sp>
            <p:nvSpPr>
              <p:cNvPr id="12" name="TextBox 11">
                <a:extLst>
                  <a:ext uri="{FF2B5EF4-FFF2-40B4-BE49-F238E27FC236}">
                    <a16:creationId xmlns:a16="http://schemas.microsoft.com/office/drawing/2014/main" id="{15864DB8-B16F-4A69-9204-3CC4461A1C2F}"/>
                  </a:ext>
                </a:extLst>
              </p:cNvPr>
              <p:cNvSpPr txBox="1">
                <a:spLocks noRot="1" noChangeAspect="1" noMove="1" noResize="1" noEditPoints="1" noAdjustHandles="1" noChangeArrowheads="1" noChangeShapeType="1" noTextEdit="1"/>
              </p:cNvSpPr>
              <p:nvPr/>
            </p:nvSpPr>
            <p:spPr>
              <a:xfrm>
                <a:off x="7376686" y="4333461"/>
                <a:ext cx="945836" cy="7645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7301EE-0B5D-4A61-AB0F-A6EC0C840166}"/>
                  </a:ext>
                </a:extLst>
              </p:cNvPr>
              <p:cNvSpPr txBox="1"/>
              <p:nvPr/>
            </p:nvSpPr>
            <p:spPr>
              <a:xfrm>
                <a:off x="7574689" y="5499341"/>
                <a:ext cx="544508"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00</m:t>
                          </m:r>
                        </m:sub>
                        <m:sup>
                          <m:r>
                            <a:rPr lang="en-US" b="0" i="1" smtClean="0">
                              <a:latin typeface="Cambria Math" panose="02040503050406030204" pitchFamily="18" charset="0"/>
                            </a:rPr>
                            <m:t>2</m:t>
                          </m:r>
                        </m:sup>
                      </m:sSubSup>
                    </m:oMath>
                  </m:oMathPara>
                </a14:m>
                <a:endParaRPr lang="en-US" dirty="0"/>
              </a:p>
            </p:txBody>
          </p:sp>
        </mc:Choice>
        <mc:Fallback xmlns="">
          <p:sp>
            <p:nvSpPr>
              <p:cNvPr id="8" name="TextBox 7">
                <a:extLst>
                  <a:ext uri="{FF2B5EF4-FFF2-40B4-BE49-F238E27FC236}">
                    <a16:creationId xmlns:a16="http://schemas.microsoft.com/office/drawing/2014/main" id="{FA7301EE-0B5D-4A61-AB0F-A6EC0C840166}"/>
                  </a:ext>
                </a:extLst>
              </p:cNvPr>
              <p:cNvSpPr txBox="1">
                <a:spLocks noRot="1" noChangeAspect="1" noMove="1" noResize="1" noEditPoints="1" noAdjustHandles="1" noChangeArrowheads="1" noChangeShapeType="1" noTextEdit="1"/>
              </p:cNvSpPr>
              <p:nvPr/>
            </p:nvSpPr>
            <p:spPr>
              <a:xfrm>
                <a:off x="7574689" y="5499341"/>
                <a:ext cx="544508" cy="383118"/>
              </a:xfrm>
              <a:prstGeom prst="rect">
                <a:avLst/>
              </a:prstGeom>
              <a:blipFill>
                <a:blip r:embed="rId6"/>
                <a:stretch>
                  <a:fillRect t="-1587" r="-4494" b="-15873"/>
                </a:stretch>
              </a:blipFill>
            </p:spPr>
            <p:txBody>
              <a:bodyPr/>
              <a:lstStyle/>
              <a:p>
                <a:r>
                  <a:rPr lang="en-US">
                    <a:noFill/>
                  </a:rPr>
                  <a:t> </a:t>
                </a:r>
              </a:p>
            </p:txBody>
          </p:sp>
        </mc:Fallback>
      </mc:AlternateContent>
    </p:spTree>
    <p:extLst>
      <p:ext uri="{BB962C8B-B14F-4D97-AF65-F5344CB8AC3E}">
        <p14:creationId xmlns:p14="http://schemas.microsoft.com/office/powerpoint/2010/main" val="1326479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2">
            <a:extLst>
              <a:ext uri="{FF2B5EF4-FFF2-40B4-BE49-F238E27FC236}">
                <a16:creationId xmlns:a16="http://schemas.microsoft.com/office/drawing/2014/main" id="{5E68CC1F-3C9F-4B4C-8BF3-4FF1C3536C9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2" name="Title 1">
            <a:extLst>
              <a:ext uri="{FF2B5EF4-FFF2-40B4-BE49-F238E27FC236}">
                <a16:creationId xmlns:a16="http://schemas.microsoft.com/office/drawing/2014/main" id="{92647B71-C6F9-4A7F-9E14-9E8179264D27}"/>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0BBB40ED-3355-45A7-B6C6-D548B7A890E4}"/>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E0D73A1D-CFFF-49A2-B174-3C8F63B0DD47}"/>
              </a:ext>
            </a:extLst>
          </p:cNvPr>
          <p:cNvSpPr/>
          <p:nvPr/>
        </p:nvSpPr>
        <p:spPr>
          <a:xfrm>
            <a:off x="8458198" y="1789043"/>
            <a:ext cx="1286935" cy="419431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6EB65F-C0E0-4382-913C-C9B21761687F}"/>
                  </a:ext>
                </a:extLst>
              </p:cNvPr>
              <p:cNvSpPr txBox="1"/>
              <p:nvPr/>
            </p:nvSpPr>
            <p:spPr>
              <a:xfrm>
                <a:off x="8807139" y="5499341"/>
                <a:ext cx="544508"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00</m:t>
                          </m:r>
                        </m:sub>
                        <m:sup>
                          <m:r>
                            <a:rPr lang="en-US" b="0" i="1" smtClean="0">
                              <a:latin typeface="Cambria Math" panose="02040503050406030204" pitchFamily="18" charset="0"/>
                            </a:rPr>
                            <m:t>2</m:t>
                          </m:r>
                        </m:sup>
                      </m:sSubSup>
                    </m:oMath>
                  </m:oMathPara>
                </a14:m>
                <a:endParaRPr lang="en-US" dirty="0"/>
              </a:p>
            </p:txBody>
          </p:sp>
        </mc:Choice>
        <mc:Fallback xmlns="">
          <p:sp>
            <p:nvSpPr>
              <p:cNvPr id="10" name="TextBox 9">
                <a:extLst>
                  <a:ext uri="{FF2B5EF4-FFF2-40B4-BE49-F238E27FC236}">
                    <a16:creationId xmlns:a16="http://schemas.microsoft.com/office/drawing/2014/main" id="{636EB65F-C0E0-4382-913C-C9B21761687F}"/>
                  </a:ext>
                </a:extLst>
              </p:cNvPr>
              <p:cNvSpPr txBox="1">
                <a:spLocks noRot="1" noChangeAspect="1" noMove="1" noResize="1" noEditPoints="1" noAdjustHandles="1" noChangeArrowheads="1" noChangeShapeType="1" noTextEdit="1"/>
              </p:cNvSpPr>
              <p:nvPr/>
            </p:nvSpPr>
            <p:spPr>
              <a:xfrm>
                <a:off x="8807139" y="5499341"/>
                <a:ext cx="544508" cy="383118"/>
              </a:xfrm>
              <a:prstGeom prst="rect">
                <a:avLst/>
              </a:prstGeom>
              <a:blipFill>
                <a:blip r:embed="rId5"/>
                <a:stretch>
                  <a:fillRect t="-1587" r="-4494"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CE21AB-3DAB-4815-9313-F5D6641DEBE7}"/>
                  </a:ext>
                </a:extLst>
              </p:cNvPr>
              <p:cNvSpPr txBox="1"/>
              <p:nvPr/>
            </p:nvSpPr>
            <p:spPr>
              <a:xfrm>
                <a:off x="8807139" y="4735330"/>
                <a:ext cx="539187"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10</m:t>
                          </m:r>
                        </m:sub>
                        <m:sup>
                          <m:r>
                            <a:rPr lang="en-US" b="0" i="1" smtClean="0">
                              <a:latin typeface="Cambria Math" panose="02040503050406030204" pitchFamily="18" charset="0"/>
                            </a:rPr>
                            <m:t>2</m:t>
                          </m:r>
                        </m:sup>
                      </m:sSubSup>
                    </m:oMath>
                  </m:oMathPara>
                </a14:m>
                <a:endParaRPr lang="en-US" dirty="0"/>
              </a:p>
            </p:txBody>
          </p:sp>
        </mc:Choice>
        <mc:Fallback xmlns="">
          <p:sp>
            <p:nvSpPr>
              <p:cNvPr id="11" name="TextBox 10">
                <a:extLst>
                  <a:ext uri="{FF2B5EF4-FFF2-40B4-BE49-F238E27FC236}">
                    <a16:creationId xmlns:a16="http://schemas.microsoft.com/office/drawing/2014/main" id="{6ECE21AB-3DAB-4815-9313-F5D6641DEBE7}"/>
                  </a:ext>
                </a:extLst>
              </p:cNvPr>
              <p:cNvSpPr txBox="1">
                <a:spLocks noRot="1" noChangeAspect="1" noMove="1" noResize="1" noEditPoints="1" noAdjustHandles="1" noChangeArrowheads="1" noChangeShapeType="1" noTextEdit="1"/>
              </p:cNvSpPr>
              <p:nvPr/>
            </p:nvSpPr>
            <p:spPr>
              <a:xfrm>
                <a:off x="8807139" y="4735330"/>
                <a:ext cx="539187" cy="383118"/>
              </a:xfrm>
              <a:prstGeom prst="rect">
                <a:avLst/>
              </a:prstGeom>
              <a:blipFill>
                <a:blip r:embed="rId6"/>
                <a:stretch>
                  <a:fillRect t="-1587" r="-56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C5BC6ED-CE95-485B-A566-16218F6BDF16}"/>
                  </a:ext>
                </a:extLst>
              </p:cNvPr>
              <p:cNvSpPr txBox="1"/>
              <p:nvPr/>
            </p:nvSpPr>
            <p:spPr>
              <a:xfrm>
                <a:off x="8807139" y="3280953"/>
                <a:ext cx="544508"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20</m:t>
                          </m:r>
                        </m:sub>
                        <m:sup>
                          <m:r>
                            <a:rPr lang="en-US" b="0" i="1" smtClean="0">
                              <a:latin typeface="Cambria Math" panose="02040503050406030204" pitchFamily="18" charset="0"/>
                            </a:rPr>
                            <m:t>2</m:t>
                          </m:r>
                        </m:sup>
                      </m:sSubSup>
                    </m:oMath>
                  </m:oMathPara>
                </a14:m>
                <a:endParaRPr lang="en-US" dirty="0"/>
              </a:p>
            </p:txBody>
          </p:sp>
        </mc:Choice>
        <mc:Fallback xmlns="">
          <p:sp>
            <p:nvSpPr>
              <p:cNvPr id="13" name="TextBox 12">
                <a:extLst>
                  <a:ext uri="{FF2B5EF4-FFF2-40B4-BE49-F238E27FC236}">
                    <a16:creationId xmlns:a16="http://schemas.microsoft.com/office/drawing/2014/main" id="{0C5BC6ED-CE95-485B-A566-16218F6BDF16}"/>
                  </a:ext>
                </a:extLst>
              </p:cNvPr>
              <p:cNvSpPr txBox="1">
                <a:spLocks noRot="1" noChangeAspect="1" noMove="1" noResize="1" noEditPoints="1" noAdjustHandles="1" noChangeArrowheads="1" noChangeShapeType="1" noTextEdit="1"/>
              </p:cNvSpPr>
              <p:nvPr/>
            </p:nvSpPr>
            <p:spPr>
              <a:xfrm>
                <a:off x="8807139" y="3280953"/>
                <a:ext cx="544508" cy="383118"/>
              </a:xfrm>
              <a:prstGeom prst="rect">
                <a:avLst/>
              </a:prstGeom>
              <a:blipFill>
                <a:blip r:embed="rId7"/>
                <a:stretch>
                  <a:fillRect t="-1587" r="-4494" b="-15873"/>
                </a:stretch>
              </a:blipFill>
            </p:spPr>
            <p:txBody>
              <a:bodyPr/>
              <a:lstStyle/>
              <a:p>
                <a:r>
                  <a:rPr lang="en-US">
                    <a:noFill/>
                  </a:rPr>
                  <a:t> </a:t>
                </a:r>
              </a:p>
            </p:txBody>
          </p:sp>
        </mc:Fallback>
      </mc:AlternateContent>
    </p:spTree>
    <p:extLst>
      <p:ext uri="{BB962C8B-B14F-4D97-AF65-F5344CB8AC3E}">
        <p14:creationId xmlns:p14="http://schemas.microsoft.com/office/powerpoint/2010/main" val="398988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EECF-1938-46B8-BF85-4603C3EE2356}"/>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3DBA1D31-BE01-4E20-B64A-654EE76FC591}"/>
              </a:ext>
            </a:extLst>
          </p:cNvPr>
          <p:cNvSpPr>
            <a:spLocks noGrp="1"/>
          </p:cNvSpPr>
          <p:nvPr>
            <p:ph type="ftr" sz="quarter" idx="11"/>
          </p:nvPr>
        </p:nvSpPr>
        <p:spPr/>
        <p:txBody>
          <a:bodyPr/>
          <a:lstStyle/>
          <a:p>
            <a:r>
              <a:rPr lang="en-US"/>
              <a:t>© 2020 Activision Publishing, Inc.</a:t>
            </a:r>
            <a:endParaRPr lang="en-US" dirty="0"/>
          </a:p>
        </p:txBody>
      </p:sp>
      <p:pic>
        <p:nvPicPr>
          <p:cNvPr id="11" name="2020-07-23 20-11-15">
            <a:hlinkClick r:id="" action="ppaction://media"/>
            <a:extLst>
              <a:ext uri="{FF2B5EF4-FFF2-40B4-BE49-F238E27FC236}">
                <a16:creationId xmlns:a16="http://schemas.microsoft.com/office/drawing/2014/main" id="{BD49CC79-8CF3-4186-8490-C07EB94E39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1738" y="1828800"/>
            <a:ext cx="7272337" cy="4090988"/>
          </a:xfrm>
        </p:spPr>
      </p:pic>
    </p:spTree>
    <p:extLst>
      <p:ext uri="{BB962C8B-B14F-4D97-AF65-F5344CB8AC3E}">
        <p14:creationId xmlns:p14="http://schemas.microsoft.com/office/powerpoint/2010/main" val="145893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1D8C77C1-EDDE-4991-82D3-6258053E11C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2" name="Title 1">
            <a:extLst>
              <a:ext uri="{FF2B5EF4-FFF2-40B4-BE49-F238E27FC236}">
                <a16:creationId xmlns:a16="http://schemas.microsoft.com/office/drawing/2014/main" id="{99C942C8-CCAC-4C3B-9B76-0761B4EA2409}"/>
              </a:ext>
            </a:extLst>
          </p:cNvPr>
          <p:cNvSpPr>
            <a:spLocks noGrp="1"/>
          </p:cNvSpPr>
          <p:nvPr>
            <p:ph type="title"/>
          </p:nvPr>
        </p:nvSpPr>
        <p:spPr/>
        <p:txBody>
          <a:bodyPr>
            <a:normAutofit fontScale="90000"/>
          </a:bodyPr>
          <a:lstStyle/>
          <a:p>
            <a:r>
              <a:rPr lang="en-US" dirty="0"/>
              <a:t>Adding Two Delta Functions</a:t>
            </a:r>
          </a:p>
        </p:txBody>
      </p:sp>
      <p:sp>
        <p:nvSpPr>
          <p:cNvPr id="4" name="Footer Placeholder 3">
            <a:extLst>
              <a:ext uri="{FF2B5EF4-FFF2-40B4-BE49-F238E27FC236}">
                <a16:creationId xmlns:a16="http://schemas.microsoft.com/office/drawing/2014/main" id="{65CE7A52-1D22-4FFD-9227-50CE1AAA81D5}"/>
              </a:ext>
            </a:extLst>
          </p:cNvPr>
          <p:cNvSpPr>
            <a:spLocks noGrp="1"/>
          </p:cNvSpPr>
          <p:nvPr>
            <p:ph type="ftr" sz="quarter" idx="11"/>
          </p:nvPr>
        </p:nvSpPr>
        <p:spPr/>
        <p:txBody>
          <a:bodyPr/>
          <a:lstStyle/>
          <a:p>
            <a:r>
              <a:rPr lang="en-US"/>
              <a:t>© 2020 Activision Publishing, Inc.</a:t>
            </a:r>
            <a:endParaRPr lang="en-US" dirty="0"/>
          </a:p>
        </p:txBody>
      </p:sp>
      <p:grpSp>
        <p:nvGrpSpPr>
          <p:cNvPr id="10" name="Group 9">
            <a:extLst>
              <a:ext uri="{FF2B5EF4-FFF2-40B4-BE49-F238E27FC236}">
                <a16:creationId xmlns:a16="http://schemas.microsoft.com/office/drawing/2014/main" id="{12B91484-F6EB-48E1-8941-205B427C38AA}"/>
              </a:ext>
            </a:extLst>
          </p:cNvPr>
          <p:cNvGrpSpPr/>
          <p:nvPr/>
        </p:nvGrpSpPr>
        <p:grpSpPr>
          <a:xfrm>
            <a:off x="2472266" y="1828800"/>
            <a:ext cx="1493806" cy="2049137"/>
            <a:chOff x="2472266" y="1828800"/>
            <a:chExt cx="1493806" cy="2049137"/>
          </a:xfrm>
        </p:grpSpPr>
        <p:sp>
          <p:nvSpPr>
            <p:cNvPr id="7" name="Rectangle 6">
              <a:extLst>
                <a:ext uri="{FF2B5EF4-FFF2-40B4-BE49-F238E27FC236}">
                  <a16:creationId xmlns:a16="http://schemas.microsoft.com/office/drawing/2014/main" id="{64C829B5-91DD-499D-B6AD-C83A4FE52BF6}"/>
                </a:ext>
              </a:extLst>
            </p:cNvPr>
            <p:cNvSpPr/>
            <p:nvPr/>
          </p:nvSpPr>
          <p:spPr>
            <a:xfrm>
              <a:off x="2472266" y="1828800"/>
              <a:ext cx="1493806" cy="2049137"/>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2D1E1F-096E-4AD0-AAE4-28FC2EF11C6D}"/>
                </a:ext>
              </a:extLst>
            </p:cNvPr>
            <p:cNvSpPr txBox="1"/>
            <p:nvPr/>
          </p:nvSpPr>
          <p:spPr>
            <a:xfrm>
              <a:off x="2988978" y="2126879"/>
              <a:ext cx="402674" cy="369332"/>
            </a:xfrm>
            <a:prstGeom prst="rect">
              <a:avLst/>
            </a:prstGeom>
            <a:noFill/>
          </p:spPr>
          <p:txBody>
            <a:bodyPr wrap="none" rtlCol="0">
              <a:spAutoFit/>
            </a:bodyPr>
            <a:lstStyle/>
            <a:p>
              <a:r>
                <a:rPr lang="en-US" dirty="0">
                  <a:solidFill>
                    <a:schemeClr val="bg1"/>
                  </a:solidFill>
                </a:rPr>
                <a:t>-Z</a:t>
              </a:r>
            </a:p>
          </p:txBody>
        </p:sp>
        <p:sp>
          <p:nvSpPr>
            <p:cNvPr id="9" name="TextBox 8">
              <a:extLst>
                <a:ext uri="{FF2B5EF4-FFF2-40B4-BE49-F238E27FC236}">
                  <a16:creationId xmlns:a16="http://schemas.microsoft.com/office/drawing/2014/main" id="{C734E0C6-6CEB-4813-9506-CD9A216AE931}"/>
                </a:ext>
              </a:extLst>
            </p:cNvPr>
            <p:cNvSpPr txBox="1"/>
            <p:nvPr/>
          </p:nvSpPr>
          <p:spPr>
            <a:xfrm>
              <a:off x="2979042" y="3147804"/>
              <a:ext cx="460382" cy="369332"/>
            </a:xfrm>
            <a:prstGeom prst="rect">
              <a:avLst/>
            </a:prstGeom>
            <a:noFill/>
          </p:spPr>
          <p:txBody>
            <a:bodyPr wrap="none" rtlCol="0">
              <a:spAutoFit/>
            </a:bodyPr>
            <a:lstStyle/>
            <a:p>
              <a:r>
                <a:rPr lang="en-US" dirty="0">
                  <a:solidFill>
                    <a:schemeClr val="bg1"/>
                  </a:solidFill>
                </a:rPr>
                <a:t>+Z</a:t>
              </a:r>
            </a:p>
          </p:txBody>
        </p:sp>
      </p:grpSp>
      <p:grpSp>
        <p:nvGrpSpPr>
          <p:cNvPr id="11" name="Group 10">
            <a:extLst>
              <a:ext uri="{FF2B5EF4-FFF2-40B4-BE49-F238E27FC236}">
                <a16:creationId xmlns:a16="http://schemas.microsoft.com/office/drawing/2014/main" id="{8E6AEC59-E9BF-4CD9-B7CB-EF02FD492C06}"/>
              </a:ext>
            </a:extLst>
          </p:cNvPr>
          <p:cNvGrpSpPr/>
          <p:nvPr/>
        </p:nvGrpSpPr>
        <p:grpSpPr>
          <a:xfrm>
            <a:off x="2472266" y="3874294"/>
            <a:ext cx="1493806" cy="2049137"/>
            <a:chOff x="2472266" y="1828800"/>
            <a:chExt cx="1493806" cy="2049137"/>
          </a:xfrm>
        </p:grpSpPr>
        <p:sp>
          <p:nvSpPr>
            <p:cNvPr id="12" name="Rectangle 11">
              <a:extLst>
                <a:ext uri="{FF2B5EF4-FFF2-40B4-BE49-F238E27FC236}">
                  <a16:creationId xmlns:a16="http://schemas.microsoft.com/office/drawing/2014/main" id="{AE9B0EC7-87CE-474C-9F6F-191CD7F8E8B7}"/>
                </a:ext>
              </a:extLst>
            </p:cNvPr>
            <p:cNvSpPr/>
            <p:nvPr/>
          </p:nvSpPr>
          <p:spPr>
            <a:xfrm>
              <a:off x="2472266" y="1828800"/>
              <a:ext cx="1493806" cy="2049137"/>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601C57-8A07-4DD8-9767-BC831198226A}"/>
                </a:ext>
              </a:extLst>
            </p:cNvPr>
            <p:cNvSpPr txBox="1"/>
            <p:nvPr/>
          </p:nvSpPr>
          <p:spPr>
            <a:xfrm>
              <a:off x="2988978" y="2126879"/>
              <a:ext cx="402674" cy="369332"/>
            </a:xfrm>
            <a:prstGeom prst="rect">
              <a:avLst/>
            </a:prstGeom>
            <a:noFill/>
          </p:spPr>
          <p:txBody>
            <a:bodyPr wrap="none" rtlCol="0">
              <a:spAutoFit/>
            </a:bodyPr>
            <a:lstStyle/>
            <a:p>
              <a:r>
                <a:rPr lang="en-US" dirty="0">
                  <a:solidFill>
                    <a:schemeClr val="bg1"/>
                  </a:solidFill>
                </a:rPr>
                <a:t>-Z</a:t>
              </a:r>
            </a:p>
          </p:txBody>
        </p:sp>
        <p:sp>
          <p:nvSpPr>
            <p:cNvPr id="14" name="TextBox 13">
              <a:extLst>
                <a:ext uri="{FF2B5EF4-FFF2-40B4-BE49-F238E27FC236}">
                  <a16:creationId xmlns:a16="http://schemas.microsoft.com/office/drawing/2014/main" id="{96143D46-23AD-4D49-A725-8826AB9E3A30}"/>
                </a:ext>
              </a:extLst>
            </p:cNvPr>
            <p:cNvSpPr txBox="1"/>
            <p:nvPr/>
          </p:nvSpPr>
          <p:spPr>
            <a:xfrm>
              <a:off x="2979042" y="3147804"/>
              <a:ext cx="460382" cy="369332"/>
            </a:xfrm>
            <a:prstGeom prst="rect">
              <a:avLst/>
            </a:prstGeom>
            <a:noFill/>
          </p:spPr>
          <p:txBody>
            <a:bodyPr wrap="none" rtlCol="0">
              <a:spAutoFit/>
            </a:bodyPr>
            <a:lstStyle/>
            <a:p>
              <a:r>
                <a:rPr lang="en-US" dirty="0">
                  <a:solidFill>
                    <a:schemeClr val="bg1"/>
                  </a:solidFill>
                </a:rPr>
                <a:t>+Z</a:t>
              </a:r>
            </a:p>
          </p:txBody>
        </p:sp>
      </p:grpSp>
    </p:spTree>
    <p:extLst>
      <p:ext uri="{BB962C8B-B14F-4D97-AF65-F5344CB8AC3E}">
        <p14:creationId xmlns:p14="http://schemas.microsoft.com/office/powerpoint/2010/main" val="9726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70E326-0938-4FA2-B8E7-96CD770567BF}"/>
              </a:ext>
            </a:extLst>
          </p:cNvPr>
          <p:cNvSpPr>
            <a:spLocks noGrp="1"/>
          </p:cNvSpPr>
          <p:nvPr>
            <p:ph type="ftr" sz="quarter" idx="11"/>
          </p:nvPr>
        </p:nvSpPr>
        <p:spPr/>
        <p:txBody>
          <a:bodyPr/>
          <a:lstStyle/>
          <a:p>
            <a:r>
              <a:rPr lang="en-US"/>
              <a:t>© 2020 Activision Publishing, Inc.</a:t>
            </a:r>
            <a:endParaRPr lang="en-US" dirty="0"/>
          </a:p>
        </p:txBody>
      </p:sp>
      <p:pic>
        <p:nvPicPr>
          <p:cNvPr id="4" name="Picture 3">
            <a:extLst>
              <a:ext uri="{FF2B5EF4-FFF2-40B4-BE49-F238E27FC236}">
                <a16:creationId xmlns:a16="http://schemas.microsoft.com/office/drawing/2014/main" id="{B3EF55A7-4E10-4571-B57A-17B3F43E9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7061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A4E0-113F-4D9E-9191-CAC2F29DCB73}"/>
              </a:ext>
            </a:extLst>
          </p:cNvPr>
          <p:cNvSpPr>
            <a:spLocks noGrp="1"/>
          </p:cNvSpPr>
          <p:nvPr>
            <p:ph type="title"/>
          </p:nvPr>
        </p:nvSpPr>
        <p:spPr/>
        <p:txBody>
          <a:bodyPr>
            <a:normAutofit fontScale="90000"/>
          </a:bodyPr>
          <a:lstStyle/>
          <a:p>
            <a:r>
              <a:rPr lang="en-US" dirty="0"/>
              <a:t>Adding Two Delta Functions</a:t>
            </a:r>
          </a:p>
        </p:txBody>
      </p:sp>
      <p:pic>
        <p:nvPicPr>
          <p:cNvPr id="7" name="2020-07-23 20-27-26">
            <a:hlinkClick r:id="" action="ppaction://media"/>
            <a:extLst>
              <a:ext uri="{FF2B5EF4-FFF2-40B4-BE49-F238E27FC236}">
                <a16:creationId xmlns:a16="http://schemas.microsoft.com/office/drawing/2014/main" id="{E4F2A114-5E0E-4CC8-A22A-AC803B9EC0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1738" y="1828800"/>
            <a:ext cx="7272337" cy="4090988"/>
          </a:xfrm>
        </p:spPr>
      </p:pic>
      <p:sp>
        <p:nvSpPr>
          <p:cNvPr id="3" name="Footer Placeholder 2">
            <a:extLst>
              <a:ext uri="{FF2B5EF4-FFF2-40B4-BE49-F238E27FC236}">
                <a16:creationId xmlns:a16="http://schemas.microsoft.com/office/drawing/2014/main" id="{5B710FB6-3587-41CA-8783-3EECFB78E569}"/>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1759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E7DA-1EEE-4517-A95F-14B9AAC36EA6}"/>
              </a:ext>
            </a:extLst>
          </p:cNvPr>
          <p:cNvSpPr>
            <a:spLocks noGrp="1"/>
          </p:cNvSpPr>
          <p:nvPr>
            <p:ph type="title"/>
          </p:nvPr>
        </p:nvSpPr>
        <p:spPr/>
        <p:txBody>
          <a:bodyPr>
            <a:normAutofit fontScale="90000"/>
          </a:bodyPr>
          <a:lstStyle/>
          <a:p>
            <a:r>
              <a:rPr lang="en-US" dirty="0"/>
              <a:t>Constructive Interference</a:t>
            </a:r>
          </a:p>
        </p:txBody>
      </p:sp>
      <p:sp>
        <p:nvSpPr>
          <p:cNvPr id="4" name="Footer Placeholder 3">
            <a:extLst>
              <a:ext uri="{FF2B5EF4-FFF2-40B4-BE49-F238E27FC236}">
                <a16:creationId xmlns:a16="http://schemas.microsoft.com/office/drawing/2014/main" id="{2F1F500F-BB53-49BD-B1D0-763956601CB1}"/>
              </a:ext>
            </a:extLst>
          </p:cNvPr>
          <p:cNvSpPr>
            <a:spLocks noGrp="1"/>
          </p:cNvSpPr>
          <p:nvPr>
            <p:ph type="ftr" sz="quarter" idx="11"/>
          </p:nvPr>
        </p:nvSpPr>
        <p:spPr/>
        <p:txBody>
          <a:bodyPr/>
          <a:lstStyle/>
          <a:p>
            <a:r>
              <a:rPr lang="en-US"/>
              <a:t>© 2020 Activision Publishing, Inc.</a:t>
            </a:r>
            <a:endParaRPr lang="en-US" dirty="0"/>
          </a:p>
        </p:txBody>
      </p:sp>
      <p:pic>
        <p:nvPicPr>
          <p:cNvPr id="9" name="Content Placeholder 15">
            <a:extLst>
              <a:ext uri="{FF2B5EF4-FFF2-40B4-BE49-F238E27FC236}">
                <a16:creationId xmlns:a16="http://schemas.microsoft.com/office/drawing/2014/main" id="{175C5AE4-90FD-42CA-9B95-AF38D4416BC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30211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8194-DEAD-4B86-9316-4E315DAC4893}"/>
              </a:ext>
            </a:extLst>
          </p:cNvPr>
          <p:cNvSpPr>
            <a:spLocks noGrp="1"/>
          </p:cNvSpPr>
          <p:nvPr>
            <p:ph type="title"/>
          </p:nvPr>
        </p:nvSpPr>
        <p:spPr/>
        <p:txBody>
          <a:bodyPr>
            <a:normAutofit fontScale="90000"/>
          </a:bodyPr>
          <a:lstStyle/>
          <a:p>
            <a:r>
              <a:rPr lang="en-US" dirty="0"/>
              <a:t>Mixed Interference</a:t>
            </a:r>
          </a:p>
        </p:txBody>
      </p:sp>
      <p:sp>
        <p:nvSpPr>
          <p:cNvPr id="4" name="Footer Placeholder 3">
            <a:extLst>
              <a:ext uri="{FF2B5EF4-FFF2-40B4-BE49-F238E27FC236}">
                <a16:creationId xmlns:a16="http://schemas.microsoft.com/office/drawing/2014/main" id="{0DEF71BC-A437-49CB-A1A7-00FD454542C9}"/>
              </a:ext>
            </a:extLst>
          </p:cNvPr>
          <p:cNvSpPr>
            <a:spLocks noGrp="1"/>
          </p:cNvSpPr>
          <p:nvPr>
            <p:ph type="ftr" sz="quarter" idx="11"/>
          </p:nvPr>
        </p:nvSpPr>
        <p:spPr/>
        <p:txBody>
          <a:bodyPr/>
          <a:lstStyle/>
          <a:p>
            <a:r>
              <a:rPr lang="en-US"/>
              <a:t>© 2020 Activision Publishing, Inc.</a:t>
            </a:r>
            <a:endParaRPr lang="en-US" dirty="0"/>
          </a:p>
        </p:txBody>
      </p:sp>
      <p:pic>
        <p:nvPicPr>
          <p:cNvPr id="8" name="Content Placeholder 7">
            <a:extLst>
              <a:ext uri="{FF2B5EF4-FFF2-40B4-BE49-F238E27FC236}">
                <a16:creationId xmlns:a16="http://schemas.microsoft.com/office/drawing/2014/main" id="{B4316D9F-320C-442D-8158-76BFF1DECD0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932657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3151-BF5D-47F5-976F-4717A231CCA2}"/>
              </a:ext>
            </a:extLst>
          </p:cNvPr>
          <p:cNvSpPr>
            <a:spLocks noGrp="1"/>
          </p:cNvSpPr>
          <p:nvPr>
            <p:ph type="title"/>
          </p:nvPr>
        </p:nvSpPr>
        <p:spPr/>
        <p:txBody>
          <a:bodyPr>
            <a:normAutofit fontScale="90000"/>
          </a:bodyPr>
          <a:lstStyle/>
          <a:p>
            <a:r>
              <a:rPr lang="en-US" dirty="0"/>
              <a:t>Destructive Interference</a:t>
            </a:r>
          </a:p>
        </p:txBody>
      </p:sp>
      <p:sp>
        <p:nvSpPr>
          <p:cNvPr id="4" name="Footer Placeholder 3">
            <a:extLst>
              <a:ext uri="{FF2B5EF4-FFF2-40B4-BE49-F238E27FC236}">
                <a16:creationId xmlns:a16="http://schemas.microsoft.com/office/drawing/2014/main" id="{7A3AC9C7-F9E3-4416-BDCB-97F55F2B2171}"/>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5BD7794E-33A2-40DA-A812-EBA5358353A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1520329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A26D-CD78-482D-A7FA-9C6992BEE6E1}"/>
              </a:ext>
            </a:extLst>
          </p:cNvPr>
          <p:cNvSpPr>
            <a:spLocks noGrp="1"/>
          </p:cNvSpPr>
          <p:nvPr>
            <p:ph type="title"/>
          </p:nvPr>
        </p:nvSpPr>
        <p:spPr/>
        <p:txBody>
          <a:bodyPr>
            <a:normAutofit fontScale="90000"/>
          </a:bodyPr>
          <a:lstStyle/>
          <a:p>
            <a:r>
              <a:rPr lang="en-US" dirty="0"/>
              <a:t>What is the Bound?</a:t>
            </a:r>
          </a:p>
        </p:txBody>
      </p:sp>
      <p:sp>
        <p:nvSpPr>
          <p:cNvPr id="3" name="Footer Placeholder 2">
            <a:extLst>
              <a:ext uri="{FF2B5EF4-FFF2-40B4-BE49-F238E27FC236}">
                <a16:creationId xmlns:a16="http://schemas.microsoft.com/office/drawing/2014/main" id="{6569B5A5-D09C-4025-9C0E-E663B2EDEBB0}"/>
              </a:ext>
            </a:extLst>
          </p:cNvPr>
          <p:cNvSpPr>
            <a:spLocks noGrp="1"/>
          </p:cNvSpPr>
          <p:nvPr>
            <p:ph type="ftr" sz="quarter" idx="10"/>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14BA8D84-4300-48EE-A60A-36146521806A}"/>
                  </a:ext>
                </a:extLst>
              </p:cNvPr>
              <p:cNvSpPr>
                <a:spLocks noGrp="1"/>
              </p:cNvSpPr>
              <p:nvPr>
                <p:ph type="body" sz="quarter" idx="12"/>
              </p:nvPr>
            </p:nvSpPr>
            <p:spPr>
              <a:xfrm>
                <a:off x="452439" y="1826582"/>
                <a:ext cx="4399302" cy="4099579"/>
              </a:xfrm>
            </p:spPr>
            <p:txBody>
              <a:bodyPr/>
              <a:lstStyle/>
              <a:p>
                <a:r>
                  <a:rPr lang="en-US" dirty="0"/>
                  <a:t>L2 norm of each band divided by DC is a constant: </a:t>
                </a:r>
                <a14:m>
                  <m:oMath xmlns:m="http://schemas.openxmlformats.org/officeDocument/2006/math">
                    <m:r>
                      <a:rPr lang="en-US" i="1">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b="0" i="1" smtClean="0">
                                        <a:latin typeface="Cambria Math" panose="02040503050406030204" pitchFamily="18" charset="0"/>
                                      </a:rPr>
                                      <m:t>𝑙𝑚</m:t>
                                    </m:r>
                                    <m:d>
                                      <m:dPr>
                                        <m:ctrlPr>
                                          <a:rPr lang="en-US" i="1">
                                            <a:latin typeface="Cambria Math" panose="02040503050406030204" pitchFamily="18" charset="0"/>
                                          </a:rPr>
                                        </m:ctrlPr>
                                      </m:dPr>
                                      <m:e>
                                        <m:r>
                                          <a:rPr lang="en-US" i="1">
                                            <a:latin typeface="Cambria Math" panose="02040503050406030204" pitchFamily="18" charset="0"/>
                                          </a:rPr>
                                          <m:t>𝑧</m:t>
                                        </m:r>
                                      </m:e>
                                    </m:d>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00</m:t>
                                    </m:r>
                                  </m:sub>
                                </m:sSub>
                              </m:den>
                            </m:f>
                          </m:e>
                        </m:d>
                      </m:e>
                      <m:sup>
                        <m:r>
                          <a:rPr lang="en-US" b="0" i="1" smtClean="0">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oMath>
                </a14:m>
                <a:endParaRPr lang="en-US" dirty="0"/>
              </a:p>
              <a:p>
                <a:r>
                  <a:rPr lang="en-US" dirty="0"/>
                  <a:t>This is from structure of rotation matrix</a:t>
                </a:r>
              </a:p>
              <a:p>
                <a:pPr lvl="1"/>
                <a:r>
                  <a:rPr lang="en-US" dirty="0"/>
                  <a:t>Determinant 1, eigenvalues all 1</a:t>
                </a:r>
              </a:p>
              <a:p>
                <a:r>
                  <a:rPr lang="en-US" dirty="0"/>
                  <a:t>Non-negative functions have bound</a:t>
                </a:r>
              </a:p>
              <a:p>
                <a:pPr lvl="1"/>
                <a:r>
                  <a:rPr lang="en-US" dirty="0"/>
                  <a:t>Negatives mean DC can go to zero, destructive interference for DC</a:t>
                </a:r>
              </a:p>
              <a:p>
                <a:r>
                  <a:rPr lang="en-US" dirty="0"/>
                  <a:t>Max coefficient over DC: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e>
                    </m:rad>
                  </m:oMath>
                </a14:m>
                <a:endParaRPr lang="en-US" dirty="0"/>
              </a:p>
              <a:p>
                <a:pPr lvl="1"/>
                <a:endParaRPr lang="en-US" dirty="0"/>
              </a:p>
            </p:txBody>
          </p:sp>
        </mc:Choice>
        <mc:Fallback xmlns="">
          <p:sp>
            <p:nvSpPr>
              <p:cNvPr id="4" name="Text Placeholder 3">
                <a:extLst>
                  <a:ext uri="{FF2B5EF4-FFF2-40B4-BE49-F238E27FC236}">
                    <a16:creationId xmlns:a16="http://schemas.microsoft.com/office/drawing/2014/main" id="{14BA8D84-4300-48EE-A60A-36146521806A}"/>
                  </a:ext>
                </a:extLst>
              </p:cNvPr>
              <p:cNvSpPr>
                <a:spLocks noGrp="1" noRot="1" noChangeAspect="1" noMove="1" noResize="1" noEditPoints="1" noAdjustHandles="1" noChangeArrowheads="1" noChangeShapeType="1" noTextEdit="1"/>
              </p:cNvSpPr>
              <p:nvPr>
                <p:ph type="body" sz="quarter" idx="12"/>
              </p:nvPr>
            </p:nvSpPr>
            <p:spPr>
              <a:xfrm>
                <a:off x="452439" y="1826582"/>
                <a:ext cx="4399302" cy="4099579"/>
              </a:xfrm>
              <a:blipFill>
                <a:blip r:embed="rId5"/>
                <a:stretch>
                  <a:fillRect l="-831" t="-1488" r="-1524"/>
                </a:stretch>
              </a:blipFill>
            </p:spPr>
            <p:txBody>
              <a:bodyPr/>
              <a:lstStyle/>
              <a:p>
                <a:r>
                  <a:rPr lang="en-US">
                    <a:noFill/>
                  </a:rPr>
                  <a:t> </a:t>
                </a:r>
              </a:p>
            </p:txBody>
          </p:sp>
        </mc:Fallback>
      </mc:AlternateContent>
      <p:pic>
        <p:nvPicPr>
          <p:cNvPr id="9" name="2020-07-23 20-27-26">
            <a:hlinkClick r:id="" action="ppaction://media"/>
            <a:extLst>
              <a:ext uri="{FF2B5EF4-FFF2-40B4-BE49-F238E27FC236}">
                <a16:creationId xmlns:a16="http://schemas.microsoft.com/office/drawing/2014/main" id="{B729CDAF-B8F2-4414-9CA9-4656F30B0F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70685" y="2136509"/>
            <a:ext cx="6058122" cy="3407942"/>
          </a:xfrm>
          <a:prstGeom prst="rect">
            <a:avLst/>
          </a:prstGeom>
        </p:spPr>
      </p:pic>
    </p:spTree>
    <p:extLst>
      <p:ext uri="{BB962C8B-B14F-4D97-AF65-F5344CB8AC3E}">
        <p14:creationId xmlns:p14="http://schemas.microsoft.com/office/powerpoint/2010/main" val="23395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12A9-9960-42E8-A5CF-A74D4DA87E47}"/>
              </a:ext>
            </a:extLst>
          </p:cNvPr>
          <p:cNvSpPr>
            <a:spLocks noGrp="1"/>
          </p:cNvSpPr>
          <p:nvPr>
            <p:ph type="title"/>
          </p:nvPr>
        </p:nvSpPr>
        <p:spPr/>
        <p:txBody>
          <a:bodyPr>
            <a:normAutofit fontScale="90000"/>
          </a:bodyPr>
          <a:lstStyle/>
          <a:p>
            <a:r>
              <a:rPr lang="en-US" dirty="0"/>
              <a:t>What Else Can we do with this?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80F19C1-C55E-4CF6-9020-43B2C93174DB}"/>
                  </a:ext>
                </a:extLst>
              </p:cNvPr>
              <p:cNvSpPr>
                <a:spLocks noGrp="1"/>
              </p:cNvSpPr>
              <p:nvPr>
                <p:ph idx="1"/>
              </p:nvPr>
            </p:nvSpPr>
            <p:spPr/>
            <p:txBody>
              <a:bodyPr>
                <a:normAutofit/>
              </a:bodyPr>
              <a:lstStyle/>
              <a:p>
                <a:r>
                  <a:rPr lang="en-US" dirty="0"/>
                  <a:t>Oracle – is this SH value possibly the projection of a non-negative function?</a:t>
                </a:r>
              </a:p>
              <a:p>
                <a:r>
                  <a:rPr lang="en-US" dirty="0"/>
                  <a:t>Regularization during least squares solves (increase regularization if you have a crazy answer)</a:t>
                </a:r>
              </a:p>
              <a:p>
                <a:pPr lvl="1"/>
                <a:r>
                  <a:rPr lang="en-US" dirty="0"/>
                  <a:t>LG and LGV use least squares solves</a:t>
                </a:r>
              </a:p>
              <a:p>
                <a:pPr lvl="1"/>
                <a:r>
                  <a:rPr lang="en-US" dirty="0"/>
                  <a:t>Deringer assumes this bound – most aggressive convolution constructed assuming strictly positive function…</a:t>
                </a:r>
              </a:p>
              <a:p>
                <a:pPr lvl="1"/>
                <a:r>
                  <a:rPr lang="en-US" dirty="0"/>
                  <a:t>Spatial inpainting of SH with gradient extrapolation – force into bounds of real signals</a:t>
                </a:r>
              </a:p>
              <a:p>
                <a:pPr lvl="1"/>
                <a:endParaRPr lang="en-US" dirty="0"/>
              </a:p>
              <a:p>
                <a:pPr marL="231775" lvl="1" indent="0">
                  <a:buNone/>
                </a:pPr>
                <a:endParaRPr lang="en-US" dirty="0"/>
              </a:p>
              <a:p>
                <a:r>
                  <a:rPr lang="en-US" dirty="0"/>
                  <a:t>Encoding originally done just for Dynamic Light Sets, encoding with </a:t>
                </a:r>
                <a14:m>
                  <m:oMath xmlns:m="http://schemas.openxmlformats.org/officeDocument/2006/math">
                    <m:rad>
                      <m:radPr>
                        <m:degHide m:val="on"/>
                        <m:ctrlPr>
                          <a:rPr lang="en-US" b="0" i="1" smtClean="0">
                            <a:latin typeface="Cambria Math" panose="02040503050406030204" pitchFamily="18" charset="0"/>
                          </a:rPr>
                        </m:ctrlPr>
                      </m:radPr>
                      <m:deg/>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rad>
                  </m:oMath>
                </a14:m>
                <a:r>
                  <a:rPr lang="en-US" dirty="0"/>
                  <a:t> and decoding with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 reduced L1 error by 50% on a level I tested, but you don’t want to interpolate that.</a:t>
                </a:r>
              </a:p>
              <a:p>
                <a:pPr lvl="1"/>
                <a:endParaRPr lang="en-US" dirty="0"/>
              </a:p>
              <a:p>
                <a:pPr marL="457200" lvl="1" indent="0">
                  <a:buNone/>
                </a:pPr>
                <a:endParaRPr lang="en-US" dirty="0"/>
              </a:p>
            </p:txBody>
          </p:sp>
        </mc:Choice>
        <mc:Fallback xmlns="">
          <p:sp>
            <p:nvSpPr>
              <p:cNvPr id="8" name="Content Placeholder 2">
                <a:extLst>
                  <a:ext uri="{FF2B5EF4-FFF2-40B4-BE49-F238E27FC236}">
                    <a16:creationId xmlns:a16="http://schemas.microsoft.com/office/drawing/2014/main" id="{E80F19C1-C55E-4CF6-9020-43B2C93174DB}"/>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151392A-D581-4D3C-90B2-17A0D984A3E4}"/>
              </a:ext>
            </a:extLst>
          </p:cNvPr>
          <p:cNvSpPr/>
          <p:nvPr/>
        </p:nvSpPr>
        <p:spPr>
          <a:xfrm>
            <a:off x="182880" y="3958046"/>
            <a:ext cx="11562081" cy="1214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EC9D52F-5F09-4020-B335-A83A63AA2AD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16760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80F19C1-C55E-4CF6-9020-43B2C93174DB}"/>
                  </a:ext>
                </a:extLst>
              </p:cNvPr>
              <p:cNvSpPr>
                <a:spLocks noGrp="1"/>
              </p:cNvSpPr>
              <p:nvPr>
                <p:ph idx="1"/>
              </p:nvPr>
            </p:nvSpPr>
            <p:spPr>
              <a:xfrm>
                <a:off x="447039" y="1828800"/>
                <a:ext cx="11322929" cy="4091354"/>
              </a:xfrm>
            </p:spPr>
            <p:txBody>
              <a:bodyPr>
                <a:normAutofit/>
              </a:bodyPr>
              <a:lstStyle/>
              <a:p>
                <a:r>
                  <a:rPr lang="en-US" dirty="0"/>
                  <a:t>Oracle – is this SH value possibly the projection of a non-negative function?</a:t>
                </a:r>
              </a:p>
              <a:p>
                <a:r>
                  <a:rPr lang="en-US" dirty="0"/>
                  <a:t>Regularization during least squares solves (increase regularization if you have a crazy answer)</a:t>
                </a:r>
              </a:p>
              <a:p>
                <a:pPr lvl="1"/>
                <a:r>
                  <a:rPr lang="en-US" dirty="0"/>
                  <a:t>LG and LGV use least squares solves</a:t>
                </a:r>
              </a:p>
              <a:p>
                <a:pPr lvl="1"/>
                <a:r>
                  <a:rPr lang="en-US" dirty="0"/>
                  <a:t>Deringer assumes this bound – most aggressive convolution constructed assuming strictly positive function…</a:t>
                </a:r>
              </a:p>
              <a:p>
                <a:pPr lvl="1"/>
                <a:r>
                  <a:rPr lang="en-US" dirty="0"/>
                  <a:t>Spatial inpainting of SH with gradient extrapolation – force into bounds of real signals</a:t>
                </a:r>
              </a:p>
              <a:p>
                <a:pPr lvl="1"/>
                <a:endParaRPr lang="en-US" dirty="0"/>
              </a:p>
              <a:p>
                <a:pPr marL="231775" lvl="1" indent="0">
                  <a:buNone/>
                </a:pPr>
                <a:endParaRPr lang="en-US" dirty="0"/>
              </a:p>
              <a:p>
                <a:r>
                  <a:rPr lang="en-US" dirty="0"/>
                  <a:t>Encoding originally done just for Dynamic Light Sets, encoding with </a:t>
                </a:r>
                <a14:m>
                  <m:oMath xmlns:m="http://schemas.openxmlformats.org/officeDocument/2006/math">
                    <m:rad>
                      <m:radPr>
                        <m:degHide m:val="on"/>
                        <m:ctrlPr>
                          <a:rPr lang="en-US" b="0" i="1" smtClean="0">
                            <a:latin typeface="Cambria Math" panose="02040503050406030204" pitchFamily="18" charset="0"/>
                          </a:rPr>
                        </m:ctrlPr>
                      </m:radPr>
                      <m:deg/>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rad>
                  </m:oMath>
                </a14:m>
                <a:r>
                  <a:rPr lang="en-US" dirty="0"/>
                  <a:t> and decoding with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 reduced L1 error by 50% on a level I tested, but you don’t want to interpolate that.</a:t>
                </a:r>
              </a:p>
              <a:p>
                <a:pPr lvl="1"/>
                <a:endParaRPr lang="en-US" dirty="0"/>
              </a:p>
              <a:p>
                <a:pPr marL="457200" lvl="1" indent="0">
                  <a:buNone/>
                </a:pPr>
                <a:endParaRPr lang="en-US" dirty="0"/>
              </a:p>
            </p:txBody>
          </p:sp>
        </mc:Choice>
        <mc:Fallback xmlns="">
          <p:sp>
            <p:nvSpPr>
              <p:cNvPr id="8" name="Content Placeholder 2">
                <a:extLst>
                  <a:ext uri="{FF2B5EF4-FFF2-40B4-BE49-F238E27FC236}">
                    <a16:creationId xmlns:a16="http://schemas.microsoft.com/office/drawing/2014/main" id="{E80F19C1-C55E-4CF6-9020-43B2C93174DB}"/>
                  </a:ext>
                </a:extLst>
              </p:cNvPr>
              <p:cNvSpPr>
                <a:spLocks noGrp="1" noRot="1" noChangeAspect="1" noMove="1" noResize="1" noEditPoints="1" noAdjustHandles="1" noChangeArrowheads="1" noChangeShapeType="1" noTextEdit="1"/>
              </p:cNvSpPr>
              <p:nvPr>
                <p:ph idx="1"/>
              </p:nvPr>
            </p:nvSpPr>
            <p:spPr>
              <a:xfrm>
                <a:off x="447039" y="1828800"/>
                <a:ext cx="11322929" cy="4091354"/>
              </a:xfrm>
              <a:blipFill>
                <a:blip r:embed="rId3"/>
                <a:stretch>
                  <a:fillRect l="-323" t="-134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18F12A9-9960-42E8-A5CF-A74D4DA87E47}"/>
              </a:ext>
            </a:extLst>
          </p:cNvPr>
          <p:cNvSpPr>
            <a:spLocks noGrp="1"/>
          </p:cNvSpPr>
          <p:nvPr>
            <p:ph type="title"/>
          </p:nvPr>
        </p:nvSpPr>
        <p:spPr/>
        <p:txBody>
          <a:bodyPr>
            <a:normAutofit fontScale="90000"/>
          </a:bodyPr>
          <a:lstStyle/>
          <a:p>
            <a:r>
              <a:rPr lang="en-US" dirty="0"/>
              <a:t>What Else Can we do with this?</a:t>
            </a:r>
          </a:p>
        </p:txBody>
      </p:sp>
      <p:sp>
        <p:nvSpPr>
          <p:cNvPr id="4" name="Rectangle 3">
            <a:extLst>
              <a:ext uri="{FF2B5EF4-FFF2-40B4-BE49-F238E27FC236}">
                <a16:creationId xmlns:a16="http://schemas.microsoft.com/office/drawing/2014/main" id="{21F57CCF-5474-4769-9115-1ACC1EEEFB01}"/>
              </a:ext>
            </a:extLst>
          </p:cNvPr>
          <p:cNvSpPr/>
          <p:nvPr/>
        </p:nvSpPr>
        <p:spPr>
          <a:xfrm>
            <a:off x="0" y="1645921"/>
            <a:ext cx="11562081" cy="18810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19D76F6-B1BA-42BD-9B41-00877EE11C57}"/>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282271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P0 = P1 * s (scaled value) is also exact</a:t>
            </a:r>
          </a:p>
        </p:txBody>
      </p:sp>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AAF43EE7-B58A-4A94-AED4-E21EB33D6254}"/>
              </a:ext>
            </a:extLst>
          </p:cNvPr>
          <p:cNvSpPr/>
          <p:nvPr/>
        </p:nvSpPr>
        <p:spPr>
          <a:xfrm>
            <a:off x="187287" y="4208442"/>
            <a:ext cx="11557674" cy="228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1510375516"/>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6339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P0 = P1 * s (scaled value) is also exact</a:t>
            </a:r>
          </a:p>
        </p:txBody>
      </p:sp>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AAF43EE7-B58A-4A94-AED4-E21EB33D6254}"/>
              </a:ext>
            </a:extLst>
          </p:cNvPr>
          <p:cNvSpPr/>
          <p:nvPr/>
        </p:nvSpPr>
        <p:spPr>
          <a:xfrm>
            <a:off x="187287" y="4208442"/>
            <a:ext cx="11557674" cy="228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3795004522"/>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2396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What if you interpolate a value with a zero vector?</a:t>
                </a:r>
              </a:p>
              <a:p>
                <a:pPr lvl="1"/>
                <a:r>
                  <a:rPr lang="en-US" dirty="0" err="1"/>
                  <a:t>Lerped</a:t>
                </a:r>
                <a:r>
                  <a:rPr lang="en-US" dirty="0"/>
                  <a:t> DC: </a:t>
                </a:r>
                <a14:m>
                  <m:oMath xmlns:m="http://schemas.openxmlformats.org/officeDocument/2006/math">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err="1"/>
                  <a:t>Lerped</a:t>
                </a:r>
                <a:r>
                  <a:rPr lang="en-US" dirty="0"/>
                  <a:t> bf: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𝑏</m:t>
                        </m:r>
                        <m:r>
                          <a:rPr lang="en-US" b="0" i="1" dirty="0" smtClean="0">
                            <a:latin typeface="Cambria Math" panose="02040503050406030204" pitchFamily="18" charset="0"/>
                          </a:rPr>
                          <m:t>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a:t>Decoded: </a:t>
                </a:r>
                <a14:m>
                  <m:oMath xmlns:m="http://schemas.openxmlformats.org/officeDocument/2006/math">
                    <m:r>
                      <a:rPr lang="en-US"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i="1" dirty="0" smtClean="0">
                            <a:latin typeface="Cambria Math" panose="02040503050406030204" pitchFamily="18" charset="0"/>
                          </a:rPr>
                          <m:t>𝑏𝑓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 ∗ ( </m:t>
                    </m:r>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m:t>
                    </m:r>
                  </m:oMath>
                </a14:m>
                <a:r>
                  <a:rPr lang="en-US" dirty="0"/>
                  <a:t> = </a:t>
                </a:r>
                <a14:m>
                  <m:oMath xmlns:m="http://schemas.openxmlformats.org/officeDocument/2006/math">
                    <m:r>
                      <a:rPr lang="en-US" b="0" i="1" smtClean="0">
                        <a:latin typeface="Cambria Math" panose="02040503050406030204" pitchFamily="18" charset="0"/>
                      </a:rPr>
                      <m:t>𝑏𝑓</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dirty="0"/>
              </a:p>
              <a:p>
                <a:pPr lvl="1"/>
                <a:r>
                  <a:rPr lang="en-US" dirty="0"/>
                  <a:t>Off by a factor of t, in the worst case, can you do better?</a:t>
                </a:r>
              </a:p>
              <a:p>
                <a:pPr lvl="1"/>
                <a:r>
                  <a:rPr lang="en-US" dirty="0"/>
                  <a:t>In zero voxels, store average bf/dc of neighbors for higher order terms (leave dc zero)</a:t>
                </a:r>
              </a:p>
              <a:p>
                <a:pPr lvl="2"/>
                <a:r>
                  <a:rPr lang="en-US" dirty="0" err="1"/>
                  <a:t>Lerped</a:t>
                </a:r>
                <a:r>
                  <a:rPr lang="en-US" dirty="0"/>
                  <a:t> bf: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oMath>
                </a14:m>
                <a:endParaRPr lang="en-US" dirty="0"/>
              </a:p>
              <a:p>
                <a:pPr lvl="1"/>
                <a:r>
                  <a:rPr lang="en-US" dirty="0"/>
                  <a:t>“dual regularization”?, modify original values so that interpolation doesn’t have as much error, I have done this just at the dual voxel centers, needs to be investigated more</a:t>
                </a:r>
              </a:p>
            </p:txBody>
          </p:sp>
        </mc:Choice>
        <mc:Fallback xmlns="">
          <p:sp>
            <p:nvSpPr>
              <p:cNvPr id="3" name="Content Placeholder 2">
                <a:extLst>
                  <a:ext uri="{FF2B5EF4-FFF2-40B4-BE49-F238E27FC236}">
                    <a16:creationId xmlns:a16="http://schemas.microsoft.com/office/drawing/2014/main" id="{26C4021F-2004-4BE0-BDC8-6C1E4A2414FC}"/>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AAF43EE7-B58A-4A94-AED4-E21EB33D6254}"/>
              </a:ext>
            </a:extLst>
          </p:cNvPr>
          <p:cNvSpPr/>
          <p:nvPr/>
        </p:nvSpPr>
        <p:spPr>
          <a:xfrm>
            <a:off x="187287" y="4208442"/>
            <a:ext cx="11557674" cy="228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2345493915"/>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567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AC02-25B4-4752-AC14-FC57120DFBB4}"/>
              </a:ext>
            </a:extLst>
          </p:cNvPr>
          <p:cNvSpPr>
            <a:spLocks noGrp="1"/>
          </p:cNvSpPr>
          <p:nvPr>
            <p:ph type="title"/>
          </p:nvPr>
        </p:nvSpPr>
        <p:spPr/>
        <p:txBody>
          <a:bodyPr>
            <a:normAutofit fontScale="90000"/>
          </a:bodyPr>
          <a:lstStyle/>
          <a:p>
            <a:r>
              <a:rPr lang="en-US" dirty="0"/>
              <a:t>Overview of Talk</a:t>
            </a:r>
          </a:p>
        </p:txBody>
      </p:sp>
      <p:sp>
        <p:nvSpPr>
          <p:cNvPr id="2" name="Footer Placeholder 1">
            <a:extLst>
              <a:ext uri="{FF2B5EF4-FFF2-40B4-BE49-F238E27FC236}">
                <a16:creationId xmlns:a16="http://schemas.microsoft.com/office/drawing/2014/main" id="{432F239E-2D1A-409D-B866-C069B06DF7B7}"/>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385F21F2-0A5B-4937-9D5B-925A2628FACD}"/>
              </a:ext>
            </a:extLst>
          </p:cNvPr>
          <p:cNvSpPr>
            <a:spLocks noGrp="1"/>
          </p:cNvSpPr>
          <p:nvPr>
            <p:ph type="body" sz="quarter" idx="12"/>
          </p:nvPr>
        </p:nvSpPr>
        <p:spPr/>
        <p:txBody>
          <a:bodyPr/>
          <a:lstStyle/>
          <a:p>
            <a:r>
              <a:rPr lang="en-US" dirty="0"/>
              <a:t>Generic Baking Improvements</a:t>
            </a:r>
          </a:p>
          <a:p>
            <a:pPr lvl="1"/>
            <a:r>
              <a:rPr lang="en-US" dirty="0"/>
              <a:t>Emphasis on how things changed since [Iwanicki17a]</a:t>
            </a:r>
          </a:p>
          <a:p>
            <a:pPr lvl="1"/>
            <a:endParaRPr lang="en-US" dirty="0"/>
          </a:p>
          <a:p>
            <a:r>
              <a:rPr lang="en-US" dirty="0"/>
              <a:t>Spherical Harmonic (SH) encoding</a:t>
            </a:r>
          </a:p>
          <a:p>
            <a:pPr lvl="1"/>
            <a:r>
              <a:rPr lang="en-US" dirty="0"/>
              <a:t>Focus on insights about spherical harmonics</a:t>
            </a:r>
          </a:p>
          <a:p>
            <a:pPr lvl="1"/>
            <a:endParaRPr lang="en-US" dirty="0"/>
          </a:p>
          <a:p>
            <a:r>
              <a:rPr lang="en-US" dirty="0"/>
              <a:t>New Linear SH Reconstruction Algorithm</a:t>
            </a:r>
          </a:p>
          <a:p>
            <a:endParaRPr lang="en-US" dirty="0"/>
          </a:p>
          <a:p>
            <a:r>
              <a:rPr lang="en-US" dirty="0"/>
              <a:t>Dynamic </a:t>
            </a:r>
            <a:r>
              <a:rPr lang="en-US" dirty="0" err="1"/>
              <a:t>Lightsets</a:t>
            </a:r>
            <a:r>
              <a:rPr lang="en-US" dirty="0"/>
              <a:t> Implementation Details</a:t>
            </a:r>
          </a:p>
          <a:p>
            <a:pPr lvl="1"/>
            <a:r>
              <a:rPr lang="en-US" dirty="0"/>
              <a:t>See technical paper for system, sampling details [Seyb20]</a:t>
            </a:r>
          </a:p>
        </p:txBody>
      </p:sp>
    </p:spTree>
    <p:extLst>
      <p:ext uri="{BB962C8B-B14F-4D97-AF65-F5344CB8AC3E}">
        <p14:creationId xmlns:p14="http://schemas.microsoft.com/office/powerpoint/2010/main" val="1585842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What if you interpolate a value with a zero vector?</a:t>
                </a:r>
              </a:p>
              <a:p>
                <a:pPr lvl="1"/>
                <a:r>
                  <a:rPr lang="en-US" dirty="0" err="1"/>
                  <a:t>Lerped</a:t>
                </a:r>
                <a:r>
                  <a:rPr lang="en-US" dirty="0"/>
                  <a:t> DC: </a:t>
                </a:r>
                <a14:m>
                  <m:oMath xmlns:m="http://schemas.openxmlformats.org/officeDocument/2006/math">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err="1"/>
                  <a:t>Lerped</a:t>
                </a:r>
                <a:r>
                  <a:rPr lang="en-US" dirty="0"/>
                  <a:t> bf: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𝑏</m:t>
                        </m:r>
                        <m:r>
                          <a:rPr lang="en-US" b="0" i="1" dirty="0" smtClean="0">
                            <a:latin typeface="Cambria Math" panose="02040503050406030204" pitchFamily="18" charset="0"/>
                          </a:rPr>
                          <m:t>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a:t>Decoded: </a:t>
                </a:r>
                <a14:m>
                  <m:oMath xmlns:m="http://schemas.openxmlformats.org/officeDocument/2006/math">
                    <m:r>
                      <a:rPr lang="en-US"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i="1" dirty="0" smtClean="0">
                            <a:latin typeface="Cambria Math" panose="02040503050406030204" pitchFamily="18" charset="0"/>
                          </a:rPr>
                          <m:t>𝑏𝑓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 ∗ ( </m:t>
                    </m:r>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m:t>
                    </m:r>
                  </m:oMath>
                </a14:m>
                <a:r>
                  <a:rPr lang="en-US" dirty="0"/>
                  <a:t> = </a:t>
                </a:r>
                <a14:m>
                  <m:oMath xmlns:m="http://schemas.openxmlformats.org/officeDocument/2006/math">
                    <m:r>
                      <a:rPr lang="en-US" b="0" i="1" smtClean="0">
                        <a:latin typeface="Cambria Math" panose="02040503050406030204" pitchFamily="18" charset="0"/>
                      </a:rPr>
                      <m:t>𝑏𝑓</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dirty="0"/>
              </a:p>
              <a:p>
                <a:pPr lvl="1"/>
                <a:r>
                  <a:rPr lang="en-US" dirty="0"/>
                  <a:t>So off by a factor of t, in the worst case, can you do better?</a:t>
                </a:r>
              </a:p>
              <a:p>
                <a:r>
                  <a:rPr lang="en-US" dirty="0"/>
                  <a:t>In zero voxels, store average bf/dc</a:t>
                </a:r>
              </a:p>
              <a:p>
                <a:pPr lvl="2"/>
                <a:r>
                  <a:rPr lang="en-US" dirty="0" err="1"/>
                  <a:t>Lerped</a:t>
                </a:r>
                <a:r>
                  <a:rPr lang="en-US" dirty="0"/>
                  <a:t> bf/dc: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oMath>
                </a14:m>
                <a:endParaRPr lang="en-US" dirty="0"/>
              </a:p>
            </p:txBody>
          </p:sp>
        </mc:Choice>
        <mc:Fallback xmlns="">
          <p:sp>
            <p:nvSpPr>
              <p:cNvPr id="3" name="Content Placeholder 2">
                <a:extLst>
                  <a:ext uri="{FF2B5EF4-FFF2-40B4-BE49-F238E27FC236}">
                    <a16:creationId xmlns:a16="http://schemas.microsoft.com/office/drawing/2014/main" id="{26C4021F-2004-4BE0-BDC8-6C1E4A2414FC}"/>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0CA84C66-A7D0-415F-913B-D99178F98570}"/>
              </a:ext>
            </a:extLst>
          </p:cNvPr>
          <p:cNvSpPr/>
          <p:nvPr/>
        </p:nvSpPr>
        <p:spPr>
          <a:xfrm>
            <a:off x="0" y="1479015"/>
            <a:ext cx="11557674" cy="27184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4254859076"/>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1712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BC9C4D-7FA6-40F6-B7AE-2C89A8470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410" y="2219614"/>
            <a:ext cx="6432355" cy="3618200"/>
          </a:xfrm>
          <a:prstGeom prst="rect">
            <a:avLst/>
          </a:prstGeom>
        </p:spPr>
      </p:pic>
      <p:sp>
        <p:nvSpPr>
          <p:cNvPr id="2" name="Title 1">
            <a:extLst>
              <a:ext uri="{FF2B5EF4-FFF2-40B4-BE49-F238E27FC236}">
                <a16:creationId xmlns:a16="http://schemas.microsoft.com/office/drawing/2014/main" id="{DA3244CD-6994-4859-9DC6-83F7B4137398}"/>
              </a:ext>
            </a:extLst>
          </p:cNvPr>
          <p:cNvSpPr>
            <a:spLocks noGrp="1"/>
          </p:cNvSpPr>
          <p:nvPr>
            <p:ph type="title"/>
          </p:nvPr>
        </p:nvSpPr>
        <p:spPr/>
        <p:txBody>
          <a:bodyPr>
            <a:normAutofit fontScale="90000"/>
          </a:bodyPr>
          <a:lstStyle/>
          <a:p>
            <a:r>
              <a:rPr lang="en-US" dirty="0"/>
              <a:t>Another Non-Linear Way to Interpolate SH</a:t>
            </a:r>
          </a:p>
        </p:txBody>
      </p:sp>
      <p:sp>
        <p:nvSpPr>
          <p:cNvPr id="3" name="Content Placeholder 2">
            <a:extLst>
              <a:ext uri="{FF2B5EF4-FFF2-40B4-BE49-F238E27FC236}">
                <a16:creationId xmlns:a16="http://schemas.microsoft.com/office/drawing/2014/main" id="{CD52AE18-E8AF-4AB3-A113-8B7DB1E96EC6}"/>
              </a:ext>
            </a:extLst>
          </p:cNvPr>
          <p:cNvSpPr>
            <a:spLocks noGrp="1"/>
          </p:cNvSpPr>
          <p:nvPr>
            <p:ph idx="1"/>
          </p:nvPr>
        </p:nvSpPr>
        <p:spPr>
          <a:xfrm>
            <a:off x="447040" y="1828800"/>
            <a:ext cx="5259698" cy="4091354"/>
          </a:xfrm>
        </p:spPr>
        <p:txBody>
          <a:bodyPr/>
          <a:lstStyle/>
          <a:p>
            <a:r>
              <a:rPr lang="en-US" dirty="0"/>
              <a:t>Functions spaces that are linear are great!</a:t>
            </a:r>
          </a:p>
          <a:p>
            <a:pPr lvl="1"/>
            <a:r>
              <a:rPr lang="en-US" dirty="0"/>
              <a:t>Lights can be added independently</a:t>
            </a:r>
          </a:p>
          <a:p>
            <a:pPr lvl="1"/>
            <a:r>
              <a:rPr lang="en-US" dirty="0"/>
              <a:t>Scaling an SH probe just scales intensity of light</a:t>
            </a:r>
          </a:p>
          <a:p>
            <a:pPr lvl="1"/>
            <a:r>
              <a:rPr lang="en-US" dirty="0"/>
              <a:t>MC Integration</a:t>
            </a:r>
          </a:p>
          <a:p>
            <a:pPr lvl="1"/>
            <a:endParaRPr lang="en-US" dirty="0"/>
          </a:p>
          <a:p>
            <a:r>
              <a:rPr lang="en-US" dirty="0"/>
              <a:t>When are they not?</a:t>
            </a:r>
          </a:p>
          <a:p>
            <a:pPr lvl="1"/>
            <a:r>
              <a:rPr lang="en-US" dirty="0"/>
              <a:t>Smoothing visibility functions?</a:t>
            </a:r>
          </a:p>
          <a:p>
            <a:pPr lvl="1"/>
            <a:r>
              <a:rPr lang="en-US" dirty="0"/>
              <a:t>Hemisphere North + Hemisphere East</a:t>
            </a:r>
          </a:p>
          <a:p>
            <a:pPr lvl="2"/>
            <a:r>
              <a:rPr lang="en-US" dirty="0"/>
              <a:t>Linear is faded vis in both directions</a:t>
            </a:r>
          </a:p>
          <a:p>
            <a:pPr lvl="2"/>
            <a:r>
              <a:rPr lang="en-US" dirty="0"/>
              <a:t>Maybe we want full hemisphere at 45 Degrees?</a:t>
            </a:r>
          </a:p>
          <a:p>
            <a:pPr lvl="1"/>
            <a:r>
              <a:rPr lang="en-US" dirty="0"/>
              <a:t>What if we are mixing distributions?</a:t>
            </a:r>
          </a:p>
          <a:p>
            <a:pPr lvl="1"/>
            <a:endParaRPr lang="en-US" dirty="0"/>
          </a:p>
        </p:txBody>
      </p:sp>
      <p:sp>
        <p:nvSpPr>
          <p:cNvPr id="4" name="Footer Placeholder 3">
            <a:extLst>
              <a:ext uri="{FF2B5EF4-FFF2-40B4-BE49-F238E27FC236}">
                <a16:creationId xmlns:a16="http://schemas.microsoft.com/office/drawing/2014/main" id="{5DF2BF97-3FDF-4275-BBC1-B4992D91D565}"/>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CFFECF99-0823-427A-AB71-75F454F1FC1D}"/>
              </a:ext>
            </a:extLst>
          </p:cNvPr>
          <p:cNvSpPr/>
          <p:nvPr/>
        </p:nvSpPr>
        <p:spPr>
          <a:xfrm>
            <a:off x="137236" y="3286807"/>
            <a:ext cx="5259698" cy="2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825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44CD-6994-4859-9DC6-83F7B4137398}"/>
              </a:ext>
            </a:extLst>
          </p:cNvPr>
          <p:cNvSpPr>
            <a:spLocks noGrp="1"/>
          </p:cNvSpPr>
          <p:nvPr>
            <p:ph type="title"/>
          </p:nvPr>
        </p:nvSpPr>
        <p:spPr/>
        <p:txBody>
          <a:bodyPr>
            <a:normAutofit fontScale="90000"/>
          </a:bodyPr>
          <a:lstStyle/>
          <a:p>
            <a:r>
              <a:rPr lang="en-US" dirty="0"/>
              <a:t>Another Non-Linear Way to Interpolate SH</a:t>
            </a:r>
          </a:p>
        </p:txBody>
      </p:sp>
      <p:sp>
        <p:nvSpPr>
          <p:cNvPr id="3" name="Content Placeholder 2">
            <a:extLst>
              <a:ext uri="{FF2B5EF4-FFF2-40B4-BE49-F238E27FC236}">
                <a16:creationId xmlns:a16="http://schemas.microsoft.com/office/drawing/2014/main" id="{CD52AE18-E8AF-4AB3-A113-8B7DB1E96EC6}"/>
              </a:ext>
            </a:extLst>
          </p:cNvPr>
          <p:cNvSpPr>
            <a:spLocks noGrp="1"/>
          </p:cNvSpPr>
          <p:nvPr>
            <p:ph idx="1"/>
          </p:nvPr>
        </p:nvSpPr>
        <p:spPr>
          <a:xfrm>
            <a:off x="447040" y="1828800"/>
            <a:ext cx="5259698" cy="4091354"/>
          </a:xfrm>
        </p:spPr>
        <p:txBody>
          <a:bodyPr/>
          <a:lstStyle/>
          <a:p>
            <a:r>
              <a:rPr lang="en-US" dirty="0"/>
              <a:t>Functions spaces that are linear are great!</a:t>
            </a:r>
          </a:p>
          <a:p>
            <a:pPr lvl="1"/>
            <a:r>
              <a:rPr lang="en-US" dirty="0"/>
              <a:t>Lights can be added independently</a:t>
            </a:r>
          </a:p>
          <a:p>
            <a:pPr lvl="1"/>
            <a:r>
              <a:rPr lang="en-US" dirty="0"/>
              <a:t>Scaling an SH probe just scales intensity of light</a:t>
            </a:r>
          </a:p>
          <a:p>
            <a:pPr lvl="1"/>
            <a:r>
              <a:rPr lang="en-US" dirty="0"/>
              <a:t>MC Integration</a:t>
            </a:r>
          </a:p>
          <a:p>
            <a:pPr lvl="1"/>
            <a:endParaRPr lang="en-US" dirty="0"/>
          </a:p>
          <a:p>
            <a:r>
              <a:rPr lang="en-US" dirty="0"/>
              <a:t>When are they not?</a:t>
            </a:r>
          </a:p>
          <a:p>
            <a:pPr lvl="1"/>
            <a:r>
              <a:rPr lang="en-US" dirty="0"/>
              <a:t>Smoothing visibility functions?</a:t>
            </a:r>
          </a:p>
          <a:p>
            <a:pPr lvl="1"/>
            <a:r>
              <a:rPr lang="en-US" dirty="0"/>
              <a:t>Hemisphere North + Hemisphere East</a:t>
            </a:r>
          </a:p>
          <a:p>
            <a:pPr lvl="2"/>
            <a:r>
              <a:rPr lang="en-US" dirty="0"/>
              <a:t>Linear is faded vis in both directions</a:t>
            </a:r>
          </a:p>
          <a:p>
            <a:pPr lvl="2"/>
            <a:r>
              <a:rPr lang="en-US" dirty="0"/>
              <a:t>Maybe we want full hemisphere at 45 Degrees?</a:t>
            </a:r>
          </a:p>
          <a:p>
            <a:pPr lvl="1"/>
            <a:r>
              <a:rPr lang="en-US" dirty="0"/>
              <a:t>What if we are mixing distributions?</a:t>
            </a:r>
          </a:p>
          <a:p>
            <a:pPr lvl="1"/>
            <a:endParaRPr lang="en-US" dirty="0"/>
          </a:p>
        </p:txBody>
      </p:sp>
      <p:sp>
        <p:nvSpPr>
          <p:cNvPr id="4" name="Footer Placeholder 3">
            <a:extLst>
              <a:ext uri="{FF2B5EF4-FFF2-40B4-BE49-F238E27FC236}">
                <a16:creationId xmlns:a16="http://schemas.microsoft.com/office/drawing/2014/main" id="{5DF2BF97-3FDF-4275-BBC1-B4992D91D565}"/>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F589A705-0E8A-421C-A9A7-BD6050F8257E}"/>
              </a:ext>
            </a:extLst>
          </p:cNvPr>
          <p:cNvSpPr/>
          <p:nvPr/>
        </p:nvSpPr>
        <p:spPr>
          <a:xfrm>
            <a:off x="137236" y="1599023"/>
            <a:ext cx="5259698" cy="14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C48BAB-B23B-4998-A6E7-A69248358E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410" y="2219614"/>
            <a:ext cx="6432355" cy="3618200"/>
          </a:xfrm>
          <a:prstGeom prst="rect">
            <a:avLst/>
          </a:prstGeom>
        </p:spPr>
      </p:pic>
    </p:spTree>
    <p:extLst>
      <p:ext uri="{BB962C8B-B14F-4D97-AF65-F5344CB8AC3E}">
        <p14:creationId xmlns:p14="http://schemas.microsoft.com/office/powerpoint/2010/main" val="1090401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3AA5-7A66-4C7D-88F4-2D7047EEC407}"/>
              </a:ext>
            </a:extLst>
          </p:cNvPr>
          <p:cNvSpPr>
            <a:spLocks noGrp="1"/>
          </p:cNvSpPr>
          <p:nvPr>
            <p:ph type="title"/>
          </p:nvPr>
        </p:nvSpPr>
        <p:spPr/>
        <p:txBody>
          <a:bodyPr>
            <a:normAutofit fontScale="90000"/>
          </a:bodyPr>
          <a:lstStyle/>
          <a:p>
            <a:r>
              <a:rPr lang="en-US" dirty="0"/>
              <a:t>Augment SH with per-Band L2 Norm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BDB11-93C8-4CB9-8C6F-602DA225A819}"/>
                  </a:ext>
                </a:extLst>
              </p:cNvPr>
              <p:cNvSpPr>
                <a:spLocks noGrp="1"/>
              </p:cNvSpPr>
              <p:nvPr>
                <p:ph idx="1"/>
              </p:nvPr>
            </p:nvSpPr>
            <p:spPr>
              <a:xfrm>
                <a:off x="447040" y="1828800"/>
                <a:ext cx="5402918" cy="4091354"/>
              </a:xfrm>
            </p:spPr>
            <p:txBody>
              <a:bodyPr/>
              <a:lstStyle/>
              <a:p>
                <a:r>
                  <a:rPr lang="en-US" dirty="0"/>
                  <a:t>SH3 now has 2 extra numbers,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𝑚</m:t>
                            </m:r>
                          </m:sub>
                          <m:sup>
                            <m:r>
                              <a:rPr lang="en-US" b="0" i="1" smtClean="0">
                                <a:latin typeface="Cambria Math" panose="02040503050406030204" pitchFamily="18" charset="0"/>
                              </a:rPr>
                              <m:t>2</m:t>
                            </m:r>
                          </m:sup>
                        </m:sSubSup>
                      </m:e>
                    </m:rad>
                  </m:oMath>
                </a14:m>
                <a:r>
                  <a:rPr lang="en-US" dirty="0"/>
                  <a:t> length of coefficients in a band, one for linear, one for quadratic</a:t>
                </a:r>
              </a:p>
              <a:p>
                <a:r>
                  <a:rPr lang="en-US" dirty="0"/>
                  <a:t>Interpolate augmented vector linearly</a:t>
                </a:r>
              </a:p>
              <a:p>
                <a:r>
                  <a:rPr lang="en-US" dirty="0"/>
                  <a:t>Scale each band so the length is the same as the interpolation of the augmented length</a:t>
                </a:r>
              </a:p>
              <a:p>
                <a:endParaRPr lang="en-US" dirty="0"/>
              </a:p>
              <a:p>
                <a:r>
                  <a:rPr lang="en-US" dirty="0"/>
                  <a:t>Think of each band as a point on a sphere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sup>
                    </m:sSup>
                  </m:oMath>
                </a14:m>
                <a:r>
                  <a:rPr lang="en-US" dirty="0"/>
                  <a:t> with a radius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𝑙</m:t>
                            </m:r>
                          </m:e>
                          <m:sub>
                            <m:r>
                              <a:rPr lang="en-US" i="1">
                                <a:latin typeface="Cambria Math" panose="02040503050406030204" pitchFamily="18" charset="0"/>
                              </a:rPr>
                              <m:t>𝑚</m:t>
                            </m:r>
                          </m:sub>
                          <m:sup>
                            <m:r>
                              <a:rPr lang="en-US" i="1">
                                <a:latin typeface="Cambria Math" panose="02040503050406030204" pitchFamily="18" charset="0"/>
                              </a:rPr>
                              <m:t>2</m:t>
                            </m:r>
                          </m:sup>
                        </m:sSubSup>
                      </m:e>
                    </m:rad>
                  </m:oMath>
                </a14:m>
                <a:r>
                  <a:rPr lang="en-US" dirty="0"/>
                  <a:t> </a:t>
                </a:r>
              </a:p>
            </p:txBody>
          </p:sp>
        </mc:Choice>
        <mc:Fallback xmlns="">
          <p:sp>
            <p:nvSpPr>
              <p:cNvPr id="3" name="Content Placeholder 2">
                <a:extLst>
                  <a:ext uri="{FF2B5EF4-FFF2-40B4-BE49-F238E27FC236}">
                    <a16:creationId xmlns:a16="http://schemas.microsoft.com/office/drawing/2014/main" id="{1E3BDB11-93C8-4CB9-8C6F-602DA225A819}"/>
                  </a:ext>
                </a:extLst>
              </p:cNvPr>
              <p:cNvSpPr>
                <a:spLocks noGrp="1" noRot="1" noChangeAspect="1" noMove="1" noResize="1" noEditPoints="1" noAdjustHandles="1" noChangeArrowheads="1" noChangeShapeType="1" noTextEdit="1"/>
              </p:cNvSpPr>
              <p:nvPr>
                <p:ph idx="1"/>
              </p:nvPr>
            </p:nvSpPr>
            <p:spPr>
              <a:xfrm>
                <a:off x="447040" y="1828800"/>
                <a:ext cx="5402918" cy="4091354"/>
              </a:xfrm>
              <a:blipFill>
                <a:blip r:embed="rId4"/>
                <a:stretch>
                  <a:fillRect l="-676" t="-14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7974906-44E7-4BBB-9E08-B15B79EF5BED}"/>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0DA53AEB-68A1-4B8C-A7C3-B485675A3D26}"/>
              </a:ext>
            </a:extLst>
          </p:cNvPr>
          <p:cNvSpPr/>
          <p:nvPr/>
        </p:nvSpPr>
        <p:spPr>
          <a:xfrm>
            <a:off x="137236" y="3874477"/>
            <a:ext cx="5259698" cy="2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0C0B6F-E8CD-476A-B206-0E4A3AD82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2410" y="2219614"/>
            <a:ext cx="6432355" cy="3618200"/>
          </a:xfrm>
          <a:prstGeom prst="rect">
            <a:avLst/>
          </a:prstGeom>
        </p:spPr>
      </p:pic>
      <p:pic>
        <p:nvPicPr>
          <p:cNvPr id="7" name="Picture 6">
            <a:extLst>
              <a:ext uri="{FF2B5EF4-FFF2-40B4-BE49-F238E27FC236}">
                <a16:creationId xmlns:a16="http://schemas.microsoft.com/office/drawing/2014/main" id="{231D2811-50E5-438C-A52E-E3F5D00256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3560" y="2219614"/>
            <a:ext cx="6437251" cy="3620954"/>
          </a:xfrm>
          <a:prstGeom prst="rect">
            <a:avLst/>
          </a:prstGeom>
        </p:spPr>
      </p:pic>
    </p:spTree>
    <p:extLst>
      <p:ext uri="{BB962C8B-B14F-4D97-AF65-F5344CB8AC3E}">
        <p14:creationId xmlns:p14="http://schemas.microsoft.com/office/powerpoint/2010/main" val="4005629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9614D4F-CCCB-4F26-B0C1-5E5B4C1BC20F}"/>
              </a:ext>
            </a:extLst>
          </p:cNvPr>
          <p:cNvCxnSpPr>
            <a:stCxn id="8" idx="1"/>
            <a:endCxn id="7" idx="6"/>
          </p:cNvCxnSpPr>
          <p:nvPr/>
        </p:nvCxnSpPr>
        <p:spPr>
          <a:xfrm>
            <a:off x="8484445" y="2608783"/>
            <a:ext cx="1937052" cy="1937052"/>
          </a:xfrm>
          <a:prstGeom prst="line">
            <a:avLst/>
          </a:prstGeom>
          <a:ln w="381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3C3AA5-7A66-4C7D-88F4-2D7047EEC407}"/>
              </a:ext>
            </a:extLst>
          </p:cNvPr>
          <p:cNvSpPr>
            <a:spLocks noGrp="1"/>
          </p:cNvSpPr>
          <p:nvPr>
            <p:ph type="title"/>
          </p:nvPr>
        </p:nvSpPr>
        <p:spPr/>
        <p:txBody>
          <a:bodyPr>
            <a:normAutofit fontScale="90000"/>
          </a:bodyPr>
          <a:lstStyle/>
          <a:p>
            <a:r>
              <a:rPr lang="en-US" dirty="0"/>
              <a:t>Augment SH with per-Band L2 Norm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BDB11-93C8-4CB9-8C6F-602DA225A819}"/>
                  </a:ext>
                </a:extLst>
              </p:cNvPr>
              <p:cNvSpPr>
                <a:spLocks noGrp="1"/>
              </p:cNvSpPr>
              <p:nvPr>
                <p:ph idx="1"/>
              </p:nvPr>
            </p:nvSpPr>
            <p:spPr>
              <a:xfrm>
                <a:off x="447040" y="1828800"/>
                <a:ext cx="5402918" cy="4091354"/>
              </a:xfrm>
            </p:spPr>
            <p:txBody>
              <a:bodyPr/>
              <a:lstStyle/>
              <a:p>
                <a:r>
                  <a:rPr lang="en-US" dirty="0"/>
                  <a:t>SH3 now has 2 extra numbers,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𝑚</m:t>
                            </m:r>
                          </m:sub>
                          <m:sup>
                            <m:r>
                              <a:rPr lang="en-US" b="0" i="1" smtClean="0">
                                <a:latin typeface="Cambria Math" panose="02040503050406030204" pitchFamily="18" charset="0"/>
                              </a:rPr>
                              <m:t>2</m:t>
                            </m:r>
                          </m:sup>
                        </m:sSubSup>
                      </m:e>
                    </m:rad>
                  </m:oMath>
                </a14:m>
                <a:r>
                  <a:rPr lang="en-US" dirty="0"/>
                  <a:t> length of coefficients in a band, one for linear, one for quadratic</a:t>
                </a:r>
              </a:p>
              <a:p>
                <a:r>
                  <a:rPr lang="en-US" dirty="0"/>
                  <a:t>Interpolate augmented vector linearly</a:t>
                </a:r>
              </a:p>
              <a:p>
                <a:r>
                  <a:rPr lang="en-US" dirty="0"/>
                  <a:t>Scale each band so the length is the same as the interpolation of the augmented length</a:t>
                </a:r>
              </a:p>
              <a:p>
                <a:endParaRPr lang="en-US" dirty="0"/>
              </a:p>
              <a:p>
                <a:r>
                  <a:rPr lang="en-US" dirty="0"/>
                  <a:t>Think of each band as a point on a sphere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sup>
                    </m:sSup>
                  </m:oMath>
                </a14:m>
                <a:r>
                  <a:rPr lang="en-US" dirty="0"/>
                  <a:t> with a radius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𝑙</m:t>
                            </m:r>
                          </m:e>
                          <m:sub>
                            <m:r>
                              <a:rPr lang="en-US" i="1">
                                <a:latin typeface="Cambria Math" panose="02040503050406030204" pitchFamily="18" charset="0"/>
                              </a:rPr>
                              <m:t>𝑚</m:t>
                            </m:r>
                          </m:sub>
                          <m:sup>
                            <m:r>
                              <a:rPr lang="en-US" i="1">
                                <a:latin typeface="Cambria Math" panose="02040503050406030204" pitchFamily="18" charset="0"/>
                              </a:rPr>
                              <m:t>2</m:t>
                            </m:r>
                          </m:sup>
                        </m:sSubSup>
                      </m:e>
                    </m:rad>
                  </m:oMath>
                </a14:m>
                <a:r>
                  <a:rPr lang="en-US" dirty="0"/>
                  <a:t> </a:t>
                </a:r>
              </a:p>
              <a:p>
                <a:r>
                  <a:rPr lang="en-US" dirty="0"/>
                  <a:t>If the two points are on the same sphere</a:t>
                </a:r>
              </a:p>
            </p:txBody>
          </p:sp>
        </mc:Choice>
        <mc:Fallback xmlns="">
          <p:sp>
            <p:nvSpPr>
              <p:cNvPr id="3" name="Content Placeholder 2">
                <a:extLst>
                  <a:ext uri="{FF2B5EF4-FFF2-40B4-BE49-F238E27FC236}">
                    <a16:creationId xmlns:a16="http://schemas.microsoft.com/office/drawing/2014/main" id="{1E3BDB11-93C8-4CB9-8C6F-602DA225A819}"/>
                  </a:ext>
                </a:extLst>
              </p:cNvPr>
              <p:cNvSpPr>
                <a:spLocks noGrp="1" noRot="1" noChangeAspect="1" noMove="1" noResize="1" noEditPoints="1" noAdjustHandles="1" noChangeArrowheads="1" noChangeShapeType="1" noTextEdit="1"/>
              </p:cNvSpPr>
              <p:nvPr>
                <p:ph idx="1"/>
              </p:nvPr>
            </p:nvSpPr>
            <p:spPr>
              <a:xfrm>
                <a:off x="447040" y="1828800"/>
                <a:ext cx="5402918" cy="4091354"/>
              </a:xfrm>
              <a:blipFill>
                <a:blip r:embed="rId3"/>
                <a:stretch>
                  <a:fillRect l="-676" t="-14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7974906-44E7-4BBB-9E08-B15B79EF5BED}"/>
              </a:ext>
            </a:extLst>
          </p:cNvPr>
          <p:cNvSpPr>
            <a:spLocks noGrp="1"/>
          </p:cNvSpPr>
          <p:nvPr>
            <p:ph type="ftr" sz="quarter" idx="11"/>
          </p:nvPr>
        </p:nvSpPr>
        <p:spPr/>
        <p:txBody>
          <a:bodyPr/>
          <a:lstStyle/>
          <a:p>
            <a:r>
              <a:rPr lang="en-US"/>
              <a:t>© 2020 Activision Publishing, Inc.</a:t>
            </a:r>
            <a:endParaRPr lang="en-US" dirty="0"/>
          </a:p>
        </p:txBody>
      </p:sp>
      <p:sp>
        <p:nvSpPr>
          <p:cNvPr id="7" name="Oval 6">
            <a:extLst>
              <a:ext uri="{FF2B5EF4-FFF2-40B4-BE49-F238E27FC236}">
                <a16:creationId xmlns:a16="http://schemas.microsoft.com/office/drawing/2014/main" id="{8E87D557-07F6-4171-BE2B-E9EB2DB55206}"/>
              </a:ext>
            </a:extLst>
          </p:cNvPr>
          <p:cNvSpPr/>
          <p:nvPr/>
        </p:nvSpPr>
        <p:spPr>
          <a:xfrm>
            <a:off x="6640876" y="2655524"/>
            <a:ext cx="3780621" cy="3780621"/>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FC2D88-8C77-4D20-9984-107A5AF6F93A}"/>
              </a:ext>
            </a:extLst>
          </p:cNvPr>
          <p:cNvSpPr/>
          <p:nvPr/>
        </p:nvSpPr>
        <p:spPr>
          <a:xfrm>
            <a:off x="8465084" y="2589422"/>
            <a:ext cx="132203" cy="132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52EE6A-1074-4998-B5CD-188D86E8422B}"/>
              </a:ext>
            </a:extLst>
          </p:cNvPr>
          <p:cNvSpPr/>
          <p:nvPr/>
        </p:nvSpPr>
        <p:spPr>
          <a:xfrm>
            <a:off x="10421497" y="4479732"/>
            <a:ext cx="132203" cy="13220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5CC973E-73B3-49DA-94DE-B1BC0CFFB7A2}"/>
              </a:ext>
            </a:extLst>
          </p:cNvPr>
          <p:cNvSpPr/>
          <p:nvPr/>
        </p:nvSpPr>
        <p:spPr>
          <a:xfrm>
            <a:off x="8538072" y="2637928"/>
            <a:ext cx="1972020" cy="1945089"/>
          </a:xfrm>
          <a:custGeom>
            <a:avLst/>
            <a:gdLst>
              <a:gd name="connsiteX0" fmla="*/ 0 w 2875403"/>
              <a:gd name="connsiteY0" fmla="*/ 6120 h 1969436"/>
              <a:gd name="connsiteX1" fmla="*/ 594911 w 2875403"/>
              <a:gd name="connsiteY1" fmla="*/ 61205 h 1969436"/>
              <a:gd name="connsiteX2" fmla="*/ 1233889 w 2875403"/>
              <a:gd name="connsiteY2" fmla="*/ 446795 h 1969436"/>
              <a:gd name="connsiteX3" fmla="*/ 1762699 w 2875403"/>
              <a:gd name="connsiteY3" fmla="*/ 1140858 h 1969436"/>
              <a:gd name="connsiteX4" fmla="*/ 1916935 w 2875403"/>
              <a:gd name="connsiteY4" fmla="*/ 1757802 h 1969436"/>
              <a:gd name="connsiteX5" fmla="*/ 1972020 w 2875403"/>
              <a:gd name="connsiteY5" fmla="*/ 1945089 h 1969436"/>
              <a:gd name="connsiteX6" fmla="*/ 2875403 w 2875403"/>
              <a:gd name="connsiteY6" fmla="*/ 1967123 h 1969436"/>
              <a:gd name="connsiteX7" fmla="*/ 2875403 w 2875403"/>
              <a:gd name="connsiteY7" fmla="*/ 1967123 h 1969436"/>
              <a:gd name="connsiteX8" fmla="*/ 2875403 w 2875403"/>
              <a:gd name="connsiteY8" fmla="*/ 1967123 h 1969436"/>
              <a:gd name="connsiteX0" fmla="*/ 0 w 2875403"/>
              <a:gd name="connsiteY0" fmla="*/ 6120 h 1969436"/>
              <a:gd name="connsiteX1" fmla="*/ 594911 w 2875403"/>
              <a:gd name="connsiteY1" fmla="*/ 61205 h 1969436"/>
              <a:gd name="connsiteX2" fmla="*/ 1233889 w 2875403"/>
              <a:gd name="connsiteY2" fmla="*/ 446795 h 1969436"/>
              <a:gd name="connsiteX3" fmla="*/ 1762699 w 2875403"/>
              <a:gd name="connsiteY3" fmla="*/ 1140858 h 1969436"/>
              <a:gd name="connsiteX4" fmla="*/ 1916935 w 2875403"/>
              <a:gd name="connsiteY4" fmla="*/ 1757802 h 1969436"/>
              <a:gd name="connsiteX5" fmla="*/ 1972020 w 2875403"/>
              <a:gd name="connsiteY5" fmla="*/ 1945089 h 1969436"/>
              <a:gd name="connsiteX6" fmla="*/ 2875403 w 2875403"/>
              <a:gd name="connsiteY6" fmla="*/ 1967123 h 1969436"/>
              <a:gd name="connsiteX7" fmla="*/ 2875403 w 2875403"/>
              <a:gd name="connsiteY7" fmla="*/ 1967123 h 1969436"/>
              <a:gd name="connsiteX0" fmla="*/ 0 w 2875403"/>
              <a:gd name="connsiteY0" fmla="*/ 6120 h 1969436"/>
              <a:gd name="connsiteX1" fmla="*/ 594911 w 2875403"/>
              <a:gd name="connsiteY1" fmla="*/ 61205 h 1969436"/>
              <a:gd name="connsiteX2" fmla="*/ 1233889 w 2875403"/>
              <a:gd name="connsiteY2" fmla="*/ 446795 h 1969436"/>
              <a:gd name="connsiteX3" fmla="*/ 1762699 w 2875403"/>
              <a:gd name="connsiteY3" fmla="*/ 1140858 h 1969436"/>
              <a:gd name="connsiteX4" fmla="*/ 1916935 w 2875403"/>
              <a:gd name="connsiteY4" fmla="*/ 1757802 h 1969436"/>
              <a:gd name="connsiteX5" fmla="*/ 1972020 w 2875403"/>
              <a:gd name="connsiteY5" fmla="*/ 1945089 h 1969436"/>
              <a:gd name="connsiteX6" fmla="*/ 2875403 w 2875403"/>
              <a:gd name="connsiteY6" fmla="*/ 1967123 h 1969436"/>
              <a:gd name="connsiteX0" fmla="*/ 0 w 2809302"/>
              <a:gd name="connsiteY0" fmla="*/ 6120 h 2253561"/>
              <a:gd name="connsiteX1" fmla="*/ 594911 w 2809302"/>
              <a:gd name="connsiteY1" fmla="*/ 61205 h 2253561"/>
              <a:gd name="connsiteX2" fmla="*/ 1233889 w 2809302"/>
              <a:gd name="connsiteY2" fmla="*/ 446795 h 2253561"/>
              <a:gd name="connsiteX3" fmla="*/ 1762699 w 2809302"/>
              <a:gd name="connsiteY3" fmla="*/ 1140858 h 2253561"/>
              <a:gd name="connsiteX4" fmla="*/ 1916935 w 2809302"/>
              <a:gd name="connsiteY4" fmla="*/ 1757802 h 2253561"/>
              <a:gd name="connsiteX5" fmla="*/ 1972020 w 2809302"/>
              <a:gd name="connsiteY5" fmla="*/ 1945089 h 2253561"/>
              <a:gd name="connsiteX6" fmla="*/ 2809302 w 2809302"/>
              <a:gd name="connsiteY6" fmla="*/ 2253561 h 2253561"/>
              <a:gd name="connsiteX0" fmla="*/ 0 w 1972020"/>
              <a:gd name="connsiteY0" fmla="*/ 6120 h 1945089"/>
              <a:gd name="connsiteX1" fmla="*/ 594911 w 1972020"/>
              <a:gd name="connsiteY1" fmla="*/ 61205 h 1945089"/>
              <a:gd name="connsiteX2" fmla="*/ 1233889 w 1972020"/>
              <a:gd name="connsiteY2" fmla="*/ 446795 h 1945089"/>
              <a:gd name="connsiteX3" fmla="*/ 1762699 w 1972020"/>
              <a:gd name="connsiteY3" fmla="*/ 1140858 h 1945089"/>
              <a:gd name="connsiteX4" fmla="*/ 1916935 w 1972020"/>
              <a:gd name="connsiteY4" fmla="*/ 1757802 h 1945089"/>
              <a:gd name="connsiteX5" fmla="*/ 1972020 w 1972020"/>
              <a:gd name="connsiteY5" fmla="*/ 1945089 h 194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20" h="1945089">
                <a:moveTo>
                  <a:pt x="0" y="6120"/>
                </a:moveTo>
                <a:cubicBezTo>
                  <a:pt x="194631" y="-3061"/>
                  <a:pt x="389263" y="-12241"/>
                  <a:pt x="594911" y="61205"/>
                </a:cubicBezTo>
                <a:cubicBezTo>
                  <a:pt x="800559" y="134651"/>
                  <a:pt x="1039258" y="266853"/>
                  <a:pt x="1233889" y="446795"/>
                </a:cubicBezTo>
                <a:cubicBezTo>
                  <a:pt x="1428520" y="626737"/>
                  <a:pt x="1648858" y="922357"/>
                  <a:pt x="1762699" y="1140858"/>
                </a:cubicBezTo>
                <a:cubicBezTo>
                  <a:pt x="1876540" y="1359359"/>
                  <a:pt x="1882048" y="1623764"/>
                  <a:pt x="1916935" y="1757802"/>
                </a:cubicBezTo>
                <a:cubicBezTo>
                  <a:pt x="1951822" y="1891841"/>
                  <a:pt x="1823292" y="1862463"/>
                  <a:pt x="1972020" y="194508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6FD219-DC05-4A1A-8348-88076CDE1232}"/>
              </a:ext>
            </a:extLst>
          </p:cNvPr>
          <p:cNvSpPr/>
          <p:nvPr/>
        </p:nvSpPr>
        <p:spPr>
          <a:xfrm>
            <a:off x="358445" y="1456054"/>
            <a:ext cx="5259698" cy="2358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62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9614D4F-CCCB-4F26-B0C1-5E5B4C1BC20F}"/>
              </a:ext>
            </a:extLst>
          </p:cNvPr>
          <p:cNvCxnSpPr>
            <a:cxnSpLocks/>
            <a:stCxn id="8" idx="1"/>
            <a:endCxn id="9" idx="1"/>
          </p:cNvCxnSpPr>
          <p:nvPr/>
        </p:nvCxnSpPr>
        <p:spPr>
          <a:xfrm>
            <a:off x="8484445" y="2608783"/>
            <a:ext cx="1439425" cy="1843571"/>
          </a:xfrm>
          <a:prstGeom prst="line">
            <a:avLst/>
          </a:prstGeom>
          <a:ln w="381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3C3AA5-7A66-4C7D-88F4-2D7047EEC407}"/>
              </a:ext>
            </a:extLst>
          </p:cNvPr>
          <p:cNvSpPr>
            <a:spLocks noGrp="1"/>
          </p:cNvSpPr>
          <p:nvPr>
            <p:ph type="title"/>
          </p:nvPr>
        </p:nvSpPr>
        <p:spPr/>
        <p:txBody>
          <a:bodyPr>
            <a:normAutofit fontScale="90000"/>
          </a:bodyPr>
          <a:lstStyle/>
          <a:p>
            <a:r>
              <a:rPr lang="en-US" dirty="0"/>
              <a:t>Augment SH with per-Band L2 Norm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BDB11-93C8-4CB9-8C6F-602DA225A819}"/>
                  </a:ext>
                </a:extLst>
              </p:cNvPr>
              <p:cNvSpPr>
                <a:spLocks noGrp="1"/>
              </p:cNvSpPr>
              <p:nvPr>
                <p:ph idx="1"/>
              </p:nvPr>
            </p:nvSpPr>
            <p:spPr>
              <a:xfrm>
                <a:off x="447040" y="1828800"/>
                <a:ext cx="5402918" cy="4091354"/>
              </a:xfrm>
            </p:spPr>
            <p:txBody>
              <a:bodyPr/>
              <a:lstStyle/>
              <a:p>
                <a:r>
                  <a:rPr lang="en-US" dirty="0"/>
                  <a:t>SH3 now has 2 extra numbers,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𝑚</m:t>
                            </m:r>
                          </m:sub>
                          <m:sup>
                            <m:r>
                              <a:rPr lang="en-US" b="0" i="1" smtClean="0">
                                <a:latin typeface="Cambria Math" panose="02040503050406030204" pitchFamily="18" charset="0"/>
                              </a:rPr>
                              <m:t>2</m:t>
                            </m:r>
                          </m:sup>
                        </m:sSubSup>
                      </m:e>
                    </m:rad>
                  </m:oMath>
                </a14:m>
                <a:r>
                  <a:rPr lang="en-US" dirty="0"/>
                  <a:t> length of coefficients in a band, one for linear, one for quadratic</a:t>
                </a:r>
              </a:p>
              <a:p>
                <a:r>
                  <a:rPr lang="en-US" dirty="0"/>
                  <a:t>Interpolate augmented vector linearly</a:t>
                </a:r>
              </a:p>
              <a:p>
                <a:r>
                  <a:rPr lang="en-US" dirty="0"/>
                  <a:t>Scale each band so the length is the same as the interpolation of the augmented length</a:t>
                </a:r>
              </a:p>
              <a:p>
                <a:endParaRPr lang="en-US" dirty="0"/>
              </a:p>
              <a:p>
                <a:r>
                  <a:rPr lang="en-US" dirty="0"/>
                  <a:t>Think of each band as a point on a sphere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sup>
                    </m:sSup>
                  </m:oMath>
                </a14:m>
                <a:r>
                  <a:rPr lang="en-US" dirty="0"/>
                  <a:t> with a radius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𝑙</m:t>
                            </m:r>
                          </m:e>
                          <m:sub>
                            <m:r>
                              <a:rPr lang="en-US" i="1">
                                <a:latin typeface="Cambria Math" panose="02040503050406030204" pitchFamily="18" charset="0"/>
                              </a:rPr>
                              <m:t>𝑚</m:t>
                            </m:r>
                          </m:sub>
                          <m:sup>
                            <m:r>
                              <a:rPr lang="en-US" i="1">
                                <a:latin typeface="Cambria Math" panose="02040503050406030204" pitchFamily="18" charset="0"/>
                              </a:rPr>
                              <m:t>2</m:t>
                            </m:r>
                          </m:sup>
                        </m:sSubSup>
                      </m:e>
                    </m:rad>
                  </m:oMath>
                </a14:m>
                <a:r>
                  <a:rPr lang="en-US" dirty="0"/>
                  <a:t> </a:t>
                </a:r>
              </a:p>
              <a:p>
                <a:r>
                  <a:rPr lang="en-US" dirty="0"/>
                  <a:t>What about different spheres?</a:t>
                </a:r>
              </a:p>
            </p:txBody>
          </p:sp>
        </mc:Choice>
        <mc:Fallback xmlns="">
          <p:sp>
            <p:nvSpPr>
              <p:cNvPr id="3" name="Content Placeholder 2">
                <a:extLst>
                  <a:ext uri="{FF2B5EF4-FFF2-40B4-BE49-F238E27FC236}">
                    <a16:creationId xmlns:a16="http://schemas.microsoft.com/office/drawing/2014/main" id="{1E3BDB11-93C8-4CB9-8C6F-602DA225A819}"/>
                  </a:ext>
                </a:extLst>
              </p:cNvPr>
              <p:cNvSpPr>
                <a:spLocks noGrp="1" noRot="1" noChangeAspect="1" noMove="1" noResize="1" noEditPoints="1" noAdjustHandles="1" noChangeArrowheads="1" noChangeShapeType="1" noTextEdit="1"/>
              </p:cNvSpPr>
              <p:nvPr>
                <p:ph idx="1"/>
              </p:nvPr>
            </p:nvSpPr>
            <p:spPr>
              <a:xfrm>
                <a:off x="447040" y="1828800"/>
                <a:ext cx="5402918" cy="4091354"/>
              </a:xfrm>
              <a:blipFill>
                <a:blip r:embed="rId3"/>
                <a:stretch>
                  <a:fillRect l="-676" t="-14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7974906-44E7-4BBB-9E08-B15B79EF5BED}"/>
              </a:ext>
            </a:extLst>
          </p:cNvPr>
          <p:cNvSpPr>
            <a:spLocks noGrp="1"/>
          </p:cNvSpPr>
          <p:nvPr>
            <p:ph type="ftr" sz="quarter" idx="11"/>
          </p:nvPr>
        </p:nvSpPr>
        <p:spPr/>
        <p:txBody>
          <a:bodyPr/>
          <a:lstStyle/>
          <a:p>
            <a:r>
              <a:rPr lang="en-US"/>
              <a:t>© 2020 Activision Publishing, Inc.</a:t>
            </a:r>
            <a:endParaRPr lang="en-US" dirty="0"/>
          </a:p>
        </p:txBody>
      </p:sp>
      <p:sp>
        <p:nvSpPr>
          <p:cNvPr id="6" name="Oval 5">
            <a:extLst>
              <a:ext uri="{FF2B5EF4-FFF2-40B4-BE49-F238E27FC236}">
                <a16:creationId xmlns:a16="http://schemas.microsoft.com/office/drawing/2014/main" id="{880C6BF5-0C00-4ADB-9A7A-42952733DF8C}"/>
              </a:ext>
            </a:extLst>
          </p:cNvPr>
          <p:cNvSpPr/>
          <p:nvPr/>
        </p:nvSpPr>
        <p:spPr>
          <a:xfrm>
            <a:off x="7118353" y="3113640"/>
            <a:ext cx="2852258" cy="2852258"/>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E87D557-07F6-4171-BE2B-E9EB2DB55206}"/>
              </a:ext>
            </a:extLst>
          </p:cNvPr>
          <p:cNvSpPr/>
          <p:nvPr/>
        </p:nvSpPr>
        <p:spPr>
          <a:xfrm>
            <a:off x="6640876" y="2655524"/>
            <a:ext cx="3780621" cy="3780621"/>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FC2D88-8C77-4D20-9984-107A5AF6F93A}"/>
              </a:ext>
            </a:extLst>
          </p:cNvPr>
          <p:cNvSpPr/>
          <p:nvPr/>
        </p:nvSpPr>
        <p:spPr>
          <a:xfrm>
            <a:off x="8465084" y="2589422"/>
            <a:ext cx="132203" cy="132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52EE6A-1074-4998-B5CD-188D86E8422B}"/>
              </a:ext>
            </a:extLst>
          </p:cNvPr>
          <p:cNvSpPr/>
          <p:nvPr/>
        </p:nvSpPr>
        <p:spPr>
          <a:xfrm>
            <a:off x="9904509" y="4432993"/>
            <a:ext cx="132203" cy="13220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ABEF3EE-B227-48D1-9A3C-A7314B3A445A}"/>
              </a:ext>
            </a:extLst>
          </p:cNvPr>
          <p:cNvSpPr/>
          <p:nvPr/>
        </p:nvSpPr>
        <p:spPr>
          <a:xfrm>
            <a:off x="8527055" y="2655065"/>
            <a:ext cx="1475152" cy="1839817"/>
          </a:xfrm>
          <a:custGeom>
            <a:avLst/>
            <a:gdLst>
              <a:gd name="connsiteX0" fmla="*/ 0 w 1514237"/>
              <a:gd name="connsiteY0" fmla="*/ 0 h 1839817"/>
              <a:gd name="connsiteX1" fmla="*/ 440675 w 1514237"/>
              <a:gd name="connsiteY1" fmla="*/ 154236 h 1839817"/>
              <a:gd name="connsiteX2" fmla="*/ 782198 w 1514237"/>
              <a:gd name="connsiteY2" fmla="*/ 385590 h 1839817"/>
              <a:gd name="connsiteX3" fmla="*/ 1123721 w 1514237"/>
              <a:gd name="connsiteY3" fmla="*/ 727113 h 1839817"/>
              <a:gd name="connsiteX4" fmla="*/ 1377109 w 1514237"/>
              <a:gd name="connsiteY4" fmla="*/ 1024569 h 1839817"/>
              <a:gd name="connsiteX5" fmla="*/ 1498294 w 1514237"/>
              <a:gd name="connsiteY5" fmla="*/ 1322024 h 1839817"/>
              <a:gd name="connsiteX6" fmla="*/ 1509311 w 1514237"/>
              <a:gd name="connsiteY6" fmla="*/ 1685581 h 1839817"/>
              <a:gd name="connsiteX7" fmla="*/ 1465244 w 1514237"/>
              <a:gd name="connsiteY7" fmla="*/ 1839817 h 1839817"/>
              <a:gd name="connsiteX8" fmla="*/ 1465244 w 1514237"/>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123721 w 1509738"/>
              <a:gd name="connsiteY3" fmla="*/ 727113 h 1839817"/>
              <a:gd name="connsiteX4" fmla="*/ 1377109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123721 w 1509738"/>
              <a:gd name="connsiteY3" fmla="*/ 727113 h 1839817"/>
              <a:gd name="connsiteX4" fmla="*/ 1277957 w 1509738"/>
              <a:gd name="connsiteY4" fmla="*/ 105761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123721 w 1509738"/>
              <a:gd name="connsiteY3" fmla="*/ 727113 h 1839817"/>
              <a:gd name="connsiteX4" fmla="*/ 1333041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991518 w 1509738"/>
              <a:gd name="connsiteY3" fmla="*/ 649995 h 1839817"/>
              <a:gd name="connsiteX4" fmla="*/ 1333041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013551 w 1509738"/>
              <a:gd name="connsiteY3" fmla="*/ 649995 h 1839817"/>
              <a:gd name="connsiteX4" fmla="*/ 1333041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1013551 w 1509738"/>
              <a:gd name="connsiteY2" fmla="*/ 649995 h 1839817"/>
              <a:gd name="connsiteX3" fmla="*/ 1333041 w 1509738"/>
              <a:gd name="connsiteY3" fmla="*/ 1024569 h 1839817"/>
              <a:gd name="connsiteX4" fmla="*/ 1432193 w 1509738"/>
              <a:gd name="connsiteY4" fmla="*/ 1322024 h 1839817"/>
              <a:gd name="connsiteX5" fmla="*/ 1509311 w 1509738"/>
              <a:gd name="connsiteY5" fmla="*/ 1685581 h 1839817"/>
              <a:gd name="connsiteX6" fmla="*/ 1465244 w 1509738"/>
              <a:gd name="connsiteY6" fmla="*/ 1839817 h 1839817"/>
              <a:gd name="connsiteX7" fmla="*/ 1465244 w 1509738"/>
              <a:gd name="connsiteY7" fmla="*/ 1839817 h 1839817"/>
              <a:gd name="connsiteX0" fmla="*/ 0 w 1509738"/>
              <a:gd name="connsiteY0" fmla="*/ 0 h 1839817"/>
              <a:gd name="connsiteX1" fmla="*/ 440675 w 1509738"/>
              <a:gd name="connsiteY1" fmla="*/ 154236 h 1839817"/>
              <a:gd name="connsiteX2" fmla="*/ 1013551 w 1509738"/>
              <a:gd name="connsiteY2" fmla="*/ 649995 h 1839817"/>
              <a:gd name="connsiteX3" fmla="*/ 1432193 w 1509738"/>
              <a:gd name="connsiteY3" fmla="*/ 1322024 h 1839817"/>
              <a:gd name="connsiteX4" fmla="*/ 1509311 w 1509738"/>
              <a:gd name="connsiteY4" fmla="*/ 1685581 h 1839817"/>
              <a:gd name="connsiteX5" fmla="*/ 1465244 w 1509738"/>
              <a:gd name="connsiteY5" fmla="*/ 1839817 h 1839817"/>
              <a:gd name="connsiteX6" fmla="*/ 1465244 w 1509738"/>
              <a:gd name="connsiteY6" fmla="*/ 1839817 h 1839817"/>
              <a:gd name="connsiteX0" fmla="*/ 0 w 1475152"/>
              <a:gd name="connsiteY0" fmla="*/ 0 h 1839817"/>
              <a:gd name="connsiteX1" fmla="*/ 440675 w 1475152"/>
              <a:gd name="connsiteY1" fmla="*/ 154236 h 1839817"/>
              <a:gd name="connsiteX2" fmla="*/ 1013551 w 1475152"/>
              <a:gd name="connsiteY2" fmla="*/ 649995 h 1839817"/>
              <a:gd name="connsiteX3" fmla="*/ 1432193 w 1475152"/>
              <a:gd name="connsiteY3" fmla="*/ 1322024 h 1839817"/>
              <a:gd name="connsiteX4" fmla="*/ 1465244 w 1475152"/>
              <a:gd name="connsiteY4" fmla="*/ 1839817 h 1839817"/>
              <a:gd name="connsiteX5" fmla="*/ 1465244 w 1475152"/>
              <a:gd name="connsiteY5" fmla="*/ 1839817 h 183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152" h="1839817">
                <a:moveTo>
                  <a:pt x="0" y="0"/>
                </a:moveTo>
                <a:cubicBezTo>
                  <a:pt x="155154" y="44985"/>
                  <a:pt x="271750" y="45904"/>
                  <a:pt x="440675" y="154236"/>
                </a:cubicBezTo>
                <a:cubicBezTo>
                  <a:pt x="609600" y="262568"/>
                  <a:pt x="848298" y="455364"/>
                  <a:pt x="1013551" y="649995"/>
                </a:cubicBezTo>
                <a:cubicBezTo>
                  <a:pt x="1178804" y="844626"/>
                  <a:pt x="1356911" y="1123720"/>
                  <a:pt x="1432193" y="1322024"/>
                </a:cubicBezTo>
                <a:cubicBezTo>
                  <a:pt x="1507475" y="1520328"/>
                  <a:pt x="1459736" y="1753518"/>
                  <a:pt x="1465244" y="1839817"/>
                </a:cubicBezTo>
                <a:lnTo>
                  <a:pt x="1465244" y="183981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01EC59-2712-4A26-88D6-C3DFD56434A9}"/>
              </a:ext>
            </a:extLst>
          </p:cNvPr>
          <p:cNvSpPr/>
          <p:nvPr/>
        </p:nvSpPr>
        <p:spPr>
          <a:xfrm>
            <a:off x="358445" y="1456054"/>
            <a:ext cx="5259698" cy="2358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094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69D2-0658-45D7-84C6-93BFDCC3D081}"/>
              </a:ext>
            </a:extLst>
          </p:cNvPr>
          <p:cNvSpPr>
            <a:spLocks noGrp="1"/>
          </p:cNvSpPr>
          <p:nvPr>
            <p:ph type="title"/>
          </p:nvPr>
        </p:nvSpPr>
        <p:spPr/>
        <p:txBody>
          <a:bodyPr>
            <a:normAutofit fontScale="90000"/>
          </a:bodyPr>
          <a:lstStyle/>
          <a:p>
            <a:r>
              <a:rPr lang="en-US" dirty="0"/>
              <a:t>Augmented Non-Linear Interpolation Caveats</a:t>
            </a:r>
          </a:p>
        </p:txBody>
      </p:sp>
      <p:sp>
        <p:nvSpPr>
          <p:cNvPr id="3" name="Footer Placeholder 2">
            <a:extLst>
              <a:ext uri="{FF2B5EF4-FFF2-40B4-BE49-F238E27FC236}">
                <a16:creationId xmlns:a16="http://schemas.microsoft.com/office/drawing/2014/main" id="{BDF0CA9C-A240-4E7D-8426-4EA957D0359D}"/>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5C7C5C4F-418D-446B-B147-2A0DCD163449}"/>
              </a:ext>
            </a:extLst>
          </p:cNvPr>
          <p:cNvSpPr>
            <a:spLocks noGrp="1"/>
          </p:cNvSpPr>
          <p:nvPr>
            <p:ph type="body" sz="quarter" idx="12"/>
          </p:nvPr>
        </p:nvSpPr>
        <p:spPr>
          <a:xfrm>
            <a:off x="452439" y="1826582"/>
            <a:ext cx="5111079" cy="4099579"/>
          </a:xfrm>
        </p:spPr>
        <p:txBody>
          <a:bodyPr/>
          <a:lstStyle/>
          <a:p>
            <a:r>
              <a:rPr lang="en-US" dirty="0"/>
              <a:t>Most of the time you want linear interpolation</a:t>
            </a:r>
          </a:p>
          <a:p>
            <a:r>
              <a:rPr lang="en-US" dirty="0"/>
              <a:t>I use it when solving for visibility, and have started looking at it with volumetric inpainting</a:t>
            </a:r>
          </a:p>
          <a:p>
            <a:pPr lvl="1"/>
            <a:r>
              <a:rPr lang="en-US" dirty="0"/>
              <a:t>Trees were getting “too dark”</a:t>
            </a:r>
          </a:p>
          <a:p>
            <a:r>
              <a:rPr lang="en-US" dirty="0"/>
              <a:t>It can explode (maximal destructive interference)</a:t>
            </a:r>
          </a:p>
        </p:txBody>
      </p:sp>
      <p:pic>
        <p:nvPicPr>
          <p:cNvPr id="5" name="2020-07-23 21-53-16">
            <a:hlinkClick r:id="" action="ppaction://media"/>
            <a:extLst>
              <a:ext uri="{FF2B5EF4-FFF2-40B4-BE49-F238E27FC236}">
                <a16:creationId xmlns:a16="http://schemas.microsoft.com/office/drawing/2014/main" id="{84FAC353-EA4F-4F5B-B237-096D936EDF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5453" y="2236424"/>
            <a:ext cx="6154107" cy="3461685"/>
          </a:xfrm>
          <a:prstGeom prst="rect">
            <a:avLst/>
          </a:prstGeom>
        </p:spPr>
      </p:pic>
    </p:spTree>
    <p:extLst>
      <p:ext uri="{BB962C8B-B14F-4D97-AF65-F5344CB8AC3E}">
        <p14:creationId xmlns:p14="http://schemas.microsoft.com/office/powerpoint/2010/main" val="28642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FD6C27-5581-427E-90B0-B8073C045585}"/>
              </a:ext>
            </a:extLst>
          </p:cNvPr>
          <p:cNvSpPr>
            <a:spLocks noGrp="1"/>
          </p:cNvSpPr>
          <p:nvPr>
            <p:ph type="body" sz="quarter" idx="11"/>
          </p:nvPr>
        </p:nvSpPr>
        <p:spPr/>
        <p:txBody>
          <a:bodyPr>
            <a:normAutofit fontScale="77500" lnSpcReduction="20000"/>
          </a:bodyPr>
          <a:lstStyle/>
          <a:p>
            <a:r>
              <a:rPr lang="en-US" dirty="0"/>
              <a:t>Linear SH Revisited</a:t>
            </a:r>
          </a:p>
        </p:txBody>
      </p:sp>
      <p:sp>
        <p:nvSpPr>
          <p:cNvPr id="3" name="Text Placeholder 2">
            <a:extLst>
              <a:ext uri="{FF2B5EF4-FFF2-40B4-BE49-F238E27FC236}">
                <a16:creationId xmlns:a16="http://schemas.microsoft.com/office/drawing/2014/main" id="{E5D18BFF-B8CE-4624-8683-9F67E6293732}"/>
              </a:ext>
            </a:extLst>
          </p:cNvPr>
          <p:cNvSpPr>
            <a:spLocks noGrp="1"/>
          </p:cNvSpPr>
          <p:nvPr>
            <p:ph type="body" sz="quarter" idx="12"/>
          </p:nvPr>
        </p:nvSpPr>
        <p:spPr/>
        <p:txBody>
          <a:bodyPr/>
          <a:lstStyle/>
          <a:p>
            <a:r>
              <a:rPr lang="en-US" dirty="0"/>
              <a:t>Alternate Reconstruction</a:t>
            </a:r>
          </a:p>
        </p:txBody>
      </p:sp>
    </p:spTree>
    <p:extLst>
      <p:ext uri="{BB962C8B-B14F-4D97-AF65-F5344CB8AC3E}">
        <p14:creationId xmlns:p14="http://schemas.microsoft.com/office/powerpoint/2010/main" val="2370264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3B21-C36A-41B0-BDD0-EEDA4E3D9052}"/>
              </a:ext>
            </a:extLst>
          </p:cNvPr>
          <p:cNvSpPr>
            <a:spLocks noGrp="1"/>
          </p:cNvSpPr>
          <p:nvPr>
            <p:ph type="title"/>
          </p:nvPr>
        </p:nvSpPr>
        <p:spPr/>
        <p:txBody>
          <a:bodyPr>
            <a:normAutofit fontScale="90000"/>
          </a:bodyPr>
          <a:lstStyle/>
          <a:p>
            <a:r>
              <a:rPr lang="en-US" dirty="0"/>
              <a:t>SH Reconstruction Directional Light</a:t>
            </a:r>
          </a:p>
        </p:txBody>
      </p:sp>
      <p:sp>
        <p:nvSpPr>
          <p:cNvPr id="3" name="Content Placeholder 2">
            <a:extLst>
              <a:ext uri="{FF2B5EF4-FFF2-40B4-BE49-F238E27FC236}">
                <a16:creationId xmlns:a16="http://schemas.microsoft.com/office/drawing/2014/main" id="{FCFDDD57-C22C-4255-9A27-0E8CC4F3B447}"/>
              </a:ext>
            </a:extLst>
          </p:cNvPr>
          <p:cNvSpPr>
            <a:spLocks noGrp="1"/>
          </p:cNvSpPr>
          <p:nvPr>
            <p:ph idx="1"/>
          </p:nvPr>
        </p:nvSpPr>
        <p:spPr/>
        <p:txBody>
          <a:bodyPr/>
          <a:lstStyle/>
          <a:p>
            <a:r>
              <a:rPr lang="en-US" dirty="0"/>
              <a:t>Linear SH are not that great </a:t>
            </a:r>
          </a:p>
          <a:p>
            <a:endParaRPr lang="en-US" dirty="0"/>
          </a:p>
        </p:txBody>
      </p:sp>
      <p:pic>
        <p:nvPicPr>
          <p:cNvPr id="7" name="Picture 6">
            <a:extLst>
              <a:ext uri="{FF2B5EF4-FFF2-40B4-BE49-F238E27FC236}">
                <a16:creationId xmlns:a16="http://schemas.microsoft.com/office/drawing/2014/main" id="{E9FA6AAE-CB9A-49B9-8712-4DD9AA18DD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52" y="2619565"/>
            <a:ext cx="8217544" cy="3410757"/>
          </a:xfrm>
          <a:prstGeom prst="rect">
            <a:avLst/>
          </a:prstGeom>
        </p:spPr>
      </p:pic>
      <p:sp>
        <p:nvSpPr>
          <p:cNvPr id="4" name="Footer Placeholder 3">
            <a:extLst>
              <a:ext uri="{FF2B5EF4-FFF2-40B4-BE49-F238E27FC236}">
                <a16:creationId xmlns:a16="http://schemas.microsoft.com/office/drawing/2014/main" id="{4A450F53-BDB7-416A-9438-606611609149}"/>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230311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A92-D733-43E0-860C-EAD4A605EBAC}"/>
              </a:ext>
            </a:extLst>
          </p:cNvPr>
          <p:cNvSpPr>
            <a:spLocks noGrp="1"/>
          </p:cNvSpPr>
          <p:nvPr>
            <p:ph type="title"/>
          </p:nvPr>
        </p:nvSpPr>
        <p:spPr/>
        <p:txBody>
          <a:bodyPr>
            <a:normAutofit fontScale="90000"/>
          </a:bodyPr>
          <a:lstStyle/>
          <a:p>
            <a:r>
              <a:rPr lang="en-US" dirty="0" err="1"/>
              <a:t>Geomerics</a:t>
            </a:r>
            <a:r>
              <a:rPr lang="en-US" dirty="0"/>
              <a:t> Reconstruction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212266-56CB-42DC-B51A-71E1BED187B4}"/>
                  </a:ext>
                </a:extLst>
              </p:cNvPr>
              <p:cNvSpPr>
                <a:spLocks noGrp="1"/>
              </p:cNvSpPr>
              <p:nvPr>
                <p:ph idx="1"/>
              </p:nvPr>
            </p:nvSpPr>
            <p:spPr/>
            <p:txBody>
              <a:bodyPr>
                <a:normAutofit/>
              </a:bodyPr>
              <a:lstStyle/>
              <a:p>
                <a:r>
                  <a:rPr lang="en-US" dirty="0"/>
                  <a:t>Linear SH isn’t great, let’s do a couple of things:</a:t>
                </a:r>
              </a:p>
              <a:p>
                <a:pPr lvl="1"/>
                <a:r>
                  <a:rPr lang="en-US" b="1" dirty="0"/>
                  <a:t>Preserve energy (DC of SH projection)</a:t>
                </a:r>
              </a:p>
              <a:p>
                <a:pPr lvl="1"/>
                <a:r>
                  <a:rPr lang="en-US" b="1" dirty="0"/>
                  <a:t>Approximate a directional light</a:t>
                </a:r>
              </a:p>
              <a:p>
                <a:pPr lvl="1"/>
                <a:r>
                  <a:rPr lang="en-US" dirty="0"/>
                  <a:t>Strictly non-negative</a:t>
                </a:r>
              </a:p>
              <a:p>
                <a:pPr lvl="1"/>
                <a:endParaRPr lang="en-US" dirty="0"/>
              </a:p>
              <a:p>
                <a:r>
                  <a:rPr lang="en-US" dirty="0"/>
                  <a:t>Linear SH </a:t>
                </a:r>
                <a:r>
                  <a:rPr lang="en-US" b="1" dirty="0"/>
                  <a:t>always</a:t>
                </a:r>
                <a:r>
                  <a:rPr lang="en-US" dirty="0"/>
                  <a:t> a SRBF, ratio of linear to DC to lerp between a directional light (ratio 1 geo,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3</m:t>
                        </m:r>
                        <m:r>
                          <m:rPr>
                            <m:lit/>
                          </m:rPr>
                          <a:rPr lang="en-US">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4</m:t>
                            </m:r>
                            <m:r>
                              <m:rPr>
                                <m:sty m:val="p"/>
                              </m:rPr>
                              <a:rPr lang="en-US">
                                <a:latin typeface="Cambria Math" panose="02040503050406030204" pitchFamily="18" charset="0"/>
                              </a:rPr>
                              <m:t>π</m:t>
                            </m:r>
                          </m:e>
                        </m:d>
                      </m:e>
                    </m:rad>
                  </m:oMath>
                </a14:m>
                <a:r>
                  <a:rPr lang="en-US" dirty="0"/>
                  <a:t> SH) and a constant function (ratio 0 in both…), SRBF kernel is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𝐿</m:t>
                                </m:r>
                              </m:e>
                            </m:d>
                            <m:r>
                              <a:rPr lang="en-US" b="0" i="1" smtClean="0">
                                <a:latin typeface="Cambria Math" panose="02040503050406030204" pitchFamily="18" charset="0"/>
                              </a:rPr>
                              <m:t>+1</m:t>
                            </m:r>
                          </m:e>
                        </m:d>
                      </m:e>
                      <m:sup>
                        <m:r>
                          <a:rPr lang="en-US" b="0" i="1" smtClean="0">
                            <a:latin typeface="Cambria Math" panose="02040503050406030204" pitchFamily="18" charset="0"/>
                          </a:rPr>
                          <m:t>𝑝</m:t>
                        </m:r>
                      </m:sup>
                    </m:sSup>
                    <m:r>
                      <a:rPr lang="en-US" b="0" i="1" smtClean="0">
                        <a:latin typeface="Cambria Math" panose="02040503050406030204" pitchFamily="18" charset="0"/>
                      </a:rPr>
                      <m:t>)</m:t>
                    </m:r>
                  </m:oMath>
                </a14:m>
                <a:endParaRPr lang="en-US" baseline="30000" dirty="0"/>
              </a:p>
              <a:p>
                <a:pPr lvl="1"/>
                <a:r>
                  <a:rPr lang="en-US" sz="1300" dirty="0">
                    <a:hlinkClick r:id="rId3"/>
                  </a:rPr>
                  <a:t>https://grahamhazel.com/blog/2017/12/22/converting-sh-radiance-to-irradiance/</a:t>
                </a:r>
                <a:endParaRPr lang="en-US" sz="1300" dirty="0">
                  <a:hlinkClick r:id="rId4"/>
                </a:endParaRPr>
              </a:p>
              <a:p>
                <a:pPr lvl="1"/>
                <a:r>
                  <a:rPr lang="en-US" sz="1300" dirty="0">
                    <a:hlinkClick r:id="rId4"/>
                  </a:rPr>
                  <a:t>https://grahamhazel.com/blog/2017/12/18/alternative-definition-of-spherical-harmonics-for-lighting/</a:t>
                </a:r>
                <a:endParaRPr lang="en-US" sz="1300" dirty="0"/>
              </a:p>
            </p:txBody>
          </p:sp>
        </mc:Choice>
        <mc:Fallback xmlns="">
          <p:sp>
            <p:nvSpPr>
              <p:cNvPr id="3" name="Content Placeholder 2">
                <a:extLst>
                  <a:ext uri="{FF2B5EF4-FFF2-40B4-BE49-F238E27FC236}">
                    <a16:creationId xmlns:a16="http://schemas.microsoft.com/office/drawing/2014/main" id="{FB212266-56CB-42DC-B51A-71E1BED187B4}"/>
                  </a:ext>
                </a:extLst>
              </p:cNvPr>
              <p:cNvSpPr>
                <a:spLocks noGrp="1" noRot="1" noChangeAspect="1" noMove="1" noResize="1" noEditPoints="1" noAdjustHandles="1" noChangeArrowheads="1" noChangeShapeType="1" noTextEdit="1"/>
              </p:cNvSpPr>
              <p:nvPr>
                <p:ph idx="1"/>
              </p:nvPr>
            </p:nvSpPr>
            <p:spPr>
              <a:blipFill>
                <a:blip r:embed="rId5"/>
                <a:stretch>
                  <a:fillRect l="-323" t="-1341" r="-377"/>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40E0C7D-2291-477C-BDC7-D12F22A3A7FB}"/>
              </a:ext>
            </a:extLst>
          </p:cNvPr>
          <p:cNvSpPr>
            <a:spLocks noGrp="1"/>
          </p:cNvSpPr>
          <p:nvPr>
            <p:ph type="ftr" sz="quarter" idx="11"/>
          </p:nvPr>
        </p:nvSpPr>
        <p:spPr/>
        <p:txBody>
          <a:bodyPr/>
          <a:lstStyle/>
          <a:p>
            <a:r>
              <a:rPr lang="en-US"/>
              <a:t>© 2020 Activision Publishing, Inc.</a:t>
            </a:r>
            <a:endParaRPr lang="en-US" dirty="0"/>
          </a:p>
        </p:txBody>
      </p:sp>
      <p:pic>
        <p:nvPicPr>
          <p:cNvPr id="7" name="Picture 6">
            <a:extLst>
              <a:ext uri="{FF2B5EF4-FFF2-40B4-BE49-F238E27FC236}">
                <a16:creationId xmlns:a16="http://schemas.microsoft.com/office/drawing/2014/main" id="{2D329644-5A49-41D9-8508-D2101D160929}"/>
              </a:ext>
            </a:extLst>
          </p:cNvPr>
          <p:cNvPicPr>
            <a:picLocks noChangeAspect="1"/>
          </p:cNvPicPr>
          <p:nvPr/>
        </p:nvPicPr>
        <p:blipFill>
          <a:blip r:embed="rId6"/>
          <a:stretch>
            <a:fillRect/>
          </a:stretch>
        </p:blipFill>
        <p:spPr>
          <a:xfrm>
            <a:off x="3574853" y="4882222"/>
            <a:ext cx="5067300" cy="1323975"/>
          </a:xfrm>
          <a:prstGeom prst="rect">
            <a:avLst/>
          </a:prstGeom>
        </p:spPr>
      </p:pic>
    </p:spTree>
    <p:extLst>
      <p:ext uri="{BB962C8B-B14F-4D97-AF65-F5344CB8AC3E}">
        <p14:creationId xmlns:p14="http://schemas.microsoft.com/office/powerpoint/2010/main" val="113584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FDBF9C2-7DCF-4B8C-9CFB-35CC00290A86}"/>
              </a:ext>
            </a:extLst>
          </p:cNvPr>
          <p:cNvSpPr>
            <a:spLocks noGrp="1"/>
          </p:cNvSpPr>
          <p:nvPr>
            <p:ph type="title"/>
          </p:nvPr>
        </p:nvSpPr>
        <p:spPr/>
        <p:txBody>
          <a:bodyPr>
            <a:normAutofit fontScale="90000"/>
          </a:bodyPr>
          <a:lstStyle/>
          <a:p>
            <a:endParaRPr lang="en-US"/>
          </a:p>
        </p:txBody>
      </p:sp>
      <p:pic>
        <p:nvPicPr>
          <p:cNvPr id="22" name="Picture 21" descr="A close up of a ceiling light with a building in the background&#10;&#10;Description automatically generated">
            <a:extLst>
              <a:ext uri="{FF2B5EF4-FFF2-40B4-BE49-F238E27FC236}">
                <a16:creationId xmlns:a16="http://schemas.microsoft.com/office/drawing/2014/main" id="{16FB6F13-DCF9-4926-82DB-15C031C5A8C6}"/>
              </a:ext>
            </a:extLst>
          </p:cNvPr>
          <p:cNvPicPr>
            <a:picLocks noChangeAspect="1"/>
          </p:cNvPicPr>
          <p:nvPr/>
        </p:nvPicPr>
        <p:blipFill>
          <a:blip r:embed="rId3"/>
          <a:stretch>
            <a:fillRect/>
          </a:stretch>
        </p:blipFill>
        <p:spPr>
          <a:xfrm>
            <a:off x="0" y="0"/>
            <a:ext cx="12192000" cy="6858000"/>
          </a:xfrm>
          <a:prstGeom prst="rect">
            <a:avLst/>
          </a:prstGeom>
        </p:spPr>
      </p:pic>
      <p:sp>
        <p:nvSpPr>
          <p:cNvPr id="23" name="TextBox 22">
            <a:extLst>
              <a:ext uri="{FF2B5EF4-FFF2-40B4-BE49-F238E27FC236}">
                <a16:creationId xmlns:a16="http://schemas.microsoft.com/office/drawing/2014/main" id="{E6E1D1F2-F239-4A1C-BFC1-B0BB35B2125D}"/>
              </a:ext>
            </a:extLst>
          </p:cNvPr>
          <p:cNvSpPr txBox="1"/>
          <p:nvPr/>
        </p:nvSpPr>
        <p:spPr>
          <a:xfrm>
            <a:off x="4759641" y="6459539"/>
            <a:ext cx="2704779" cy="297454"/>
          </a:xfrm>
          <a:prstGeom prst="rect">
            <a:avLst/>
          </a:prstGeom>
          <a:noFill/>
        </p:spPr>
        <p:txBody>
          <a:bodyPr wrap="none" rtlCol="0">
            <a:spAutoFit/>
          </a:bodyPr>
          <a:lstStyle/>
          <a:p>
            <a:r>
              <a:rPr lang="en-US" sz="1333" dirty="0">
                <a:solidFill>
                  <a:schemeClr val="bg1"/>
                </a:solidFill>
              </a:rPr>
              <a:t>© 2019 Activision Publishing, Inc.</a:t>
            </a:r>
          </a:p>
        </p:txBody>
      </p:sp>
    </p:spTree>
    <p:extLst>
      <p:ext uri="{BB962C8B-B14F-4D97-AF65-F5344CB8AC3E}">
        <p14:creationId xmlns:p14="http://schemas.microsoft.com/office/powerpoint/2010/main" val="4049631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A92-D733-43E0-860C-EAD4A605EBAC}"/>
              </a:ext>
            </a:extLst>
          </p:cNvPr>
          <p:cNvSpPr>
            <a:spLocks noGrp="1"/>
          </p:cNvSpPr>
          <p:nvPr>
            <p:ph type="title"/>
          </p:nvPr>
        </p:nvSpPr>
        <p:spPr/>
        <p:txBody>
          <a:bodyPr>
            <a:normAutofit fontScale="90000"/>
          </a:bodyPr>
          <a:lstStyle/>
          <a:p>
            <a:r>
              <a:rPr lang="en-US" dirty="0" err="1"/>
              <a:t>Geomerics</a:t>
            </a:r>
            <a:r>
              <a:rPr lang="en-US" dirty="0"/>
              <a:t> Reconstruction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212266-56CB-42DC-B51A-71E1BED187B4}"/>
                  </a:ext>
                </a:extLst>
              </p:cNvPr>
              <p:cNvSpPr>
                <a:spLocks noGrp="1"/>
              </p:cNvSpPr>
              <p:nvPr>
                <p:ph idx="1"/>
              </p:nvPr>
            </p:nvSpPr>
            <p:spPr/>
            <p:txBody>
              <a:bodyPr>
                <a:normAutofit/>
              </a:bodyPr>
              <a:lstStyle/>
              <a:p>
                <a:r>
                  <a:rPr lang="en-US" dirty="0"/>
                  <a:t>Linear SH isn’t great, let’s do a couple of things:</a:t>
                </a:r>
              </a:p>
              <a:p>
                <a:pPr lvl="1"/>
                <a:r>
                  <a:rPr lang="en-US" b="1" dirty="0"/>
                  <a:t>Preserve energy (DC of SH projection)</a:t>
                </a:r>
              </a:p>
              <a:p>
                <a:pPr lvl="1"/>
                <a:r>
                  <a:rPr lang="en-US" b="1" dirty="0"/>
                  <a:t>Approximate a directional light</a:t>
                </a:r>
              </a:p>
              <a:p>
                <a:pPr lvl="1"/>
                <a:r>
                  <a:rPr lang="en-US" dirty="0"/>
                  <a:t>Strictly non-negative</a:t>
                </a:r>
              </a:p>
              <a:p>
                <a:pPr lvl="1"/>
                <a:endParaRPr lang="en-US" dirty="0"/>
              </a:p>
              <a:p>
                <a:r>
                  <a:rPr lang="en-US" dirty="0"/>
                  <a:t>Linear SH </a:t>
                </a:r>
                <a:r>
                  <a:rPr lang="en-US" b="1" dirty="0"/>
                  <a:t>always</a:t>
                </a:r>
                <a:r>
                  <a:rPr lang="en-US" dirty="0"/>
                  <a:t> a SRBF, ratio of linear to DC to lerp between a directional light (ratio 1 geo,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3</m:t>
                        </m:r>
                        <m:r>
                          <m:rPr>
                            <m:lit/>
                          </m:rPr>
                          <a:rPr lang="en-US">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4</m:t>
                            </m:r>
                            <m:r>
                              <m:rPr>
                                <m:sty m:val="p"/>
                              </m:rPr>
                              <a:rPr lang="en-US">
                                <a:latin typeface="Cambria Math" panose="02040503050406030204" pitchFamily="18" charset="0"/>
                              </a:rPr>
                              <m:t>π</m:t>
                            </m:r>
                          </m:e>
                        </m:d>
                      </m:e>
                    </m:rad>
                  </m:oMath>
                </a14:m>
                <a:r>
                  <a:rPr lang="en-US" dirty="0"/>
                  <a:t> SH) and a constant function (ratio 0 in both…), SRBF kernel is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𝐿</m:t>
                                </m:r>
                              </m:e>
                            </m:d>
                            <m:r>
                              <a:rPr lang="en-US" b="0" i="1" smtClean="0">
                                <a:latin typeface="Cambria Math" panose="02040503050406030204" pitchFamily="18" charset="0"/>
                              </a:rPr>
                              <m:t>+1</m:t>
                            </m:r>
                          </m:e>
                        </m:d>
                      </m:e>
                      <m:sup>
                        <m:r>
                          <a:rPr lang="en-US" b="0" i="1" smtClean="0">
                            <a:latin typeface="Cambria Math" panose="02040503050406030204" pitchFamily="18" charset="0"/>
                          </a:rPr>
                          <m:t>𝑝</m:t>
                        </m:r>
                      </m:sup>
                    </m:sSup>
                    <m:r>
                      <a:rPr lang="en-US" b="0" i="1" smtClean="0">
                        <a:latin typeface="Cambria Math" panose="02040503050406030204" pitchFamily="18" charset="0"/>
                      </a:rPr>
                      <m:t>)</m:t>
                    </m:r>
                  </m:oMath>
                </a14:m>
                <a:endParaRPr lang="en-US" baseline="30000" dirty="0"/>
              </a:p>
              <a:p>
                <a:pPr lvl="1"/>
                <a:r>
                  <a:rPr lang="en-US" sz="1300" dirty="0">
                    <a:hlinkClick r:id="rId3"/>
                  </a:rPr>
                  <a:t>https://grahamhazel.com/blog/2017/12/22/converting-sh-radiance-to-irradiance/</a:t>
                </a:r>
                <a:endParaRPr lang="en-US" sz="1300" dirty="0">
                  <a:hlinkClick r:id="rId4"/>
                </a:endParaRPr>
              </a:p>
              <a:p>
                <a:pPr lvl="1"/>
                <a:r>
                  <a:rPr lang="en-US" sz="1300" dirty="0">
                    <a:hlinkClick r:id="rId4"/>
                  </a:rPr>
                  <a:t>https://grahamhazel.com/blog/2017/12/18/alternative-definition-of-spherical-harmonics-for-lighting/</a:t>
                </a:r>
                <a:endParaRPr lang="en-US" sz="1300" dirty="0"/>
              </a:p>
            </p:txBody>
          </p:sp>
        </mc:Choice>
        <mc:Fallback xmlns="">
          <p:sp>
            <p:nvSpPr>
              <p:cNvPr id="3" name="Content Placeholder 2">
                <a:extLst>
                  <a:ext uri="{FF2B5EF4-FFF2-40B4-BE49-F238E27FC236}">
                    <a16:creationId xmlns:a16="http://schemas.microsoft.com/office/drawing/2014/main" id="{FB212266-56CB-42DC-B51A-71E1BED187B4}"/>
                  </a:ext>
                </a:extLst>
              </p:cNvPr>
              <p:cNvSpPr>
                <a:spLocks noGrp="1" noRot="1" noChangeAspect="1" noMove="1" noResize="1" noEditPoints="1" noAdjustHandles="1" noChangeArrowheads="1" noChangeShapeType="1" noTextEdit="1"/>
              </p:cNvSpPr>
              <p:nvPr>
                <p:ph idx="1"/>
              </p:nvPr>
            </p:nvSpPr>
            <p:spPr>
              <a:blipFill>
                <a:blip r:embed="rId5"/>
                <a:stretch>
                  <a:fillRect l="-323" t="-1341" r="-37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DE0410D-49FC-4459-AA93-28A803CC38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91159" y="4806955"/>
            <a:ext cx="4634687" cy="1504950"/>
          </a:xfrm>
          <a:prstGeom prst="rect">
            <a:avLst/>
          </a:prstGeom>
        </p:spPr>
      </p:pic>
      <p:sp>
        <p:nvSpPr>
          <p:cNvPr id="4" name="Footer Placeholder 3">
            <a:extLst>
              <a:ext uri="{FF2B5EF4-FFF2-40B4-BE49-F238E27FC236}">
                <a16:creationId xmlns:a16="http://schemas.microsoft.com/office/drawing/2014/main" id="{D40E0C7D-2291-477C-BDC7-D12F22A3A7F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920031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F4A5-72C4-4441-9C0A-BB7B27141359}"/>
              </a:ext>
            </a:extLst>
          </p:cNvPr>
          <p:cNvSpPr>
            <a:spLocks noGrp="1"/>
          </p:cNvSpPr>
          <p:nvPr>
            <p:ph type="title"/>
          </p:nvPr>
        </p:nvSpPr>
        <p:spPr/>
        <p:txBody>
          <a:bodyPr>
            <a:normAutofit fontScale="90000"/>
          </a:bodyPr>
          <a:lstStyle/>
          <a:p>
            <a:r>
              <a:rPr lang="en-US" dirty="0"/>
              <a:t>SH VS </a:t>
            </a:r>
            <a:r>
              <a:rPr lang="en-US" dirty="0" err="1"/>
              <a:t>Geomerics</a:t>
            </a:r>
            <a:r>
              <a:rPr lang="en-US" dirty="0"/>
              <a:t>, Directional Light</a:t>
            </a:r>
          </a:p>
        </p:txBody>
      </p:sp>
      <p:pic>
        <p:nvPicPr>
          <p:cNvPr id="6" name="Content Placeholder 5" descr="A close up of a map&#10;&#10;Description automatically generated">
            <a:extLst>
              <a:ext uri="{FF2B5EF4-FFF2-40B4-BE49-F238E27FC236}">
                <a16:creationId xmlns:a16="http://schemas.microsoft.com/office/drawing/2014/main" id="{06851118-7D77-4791-87CC-0E1E5FCF2EA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1716" y="2471119"/>
            <a:ext cx="5853968" cy="2806349"/>
          </a:xfrm>
        </p:spPr>
      </p:pic>
      <p:sp>
        <p:nvSpPr>
          <p:cNvPr id="4" name="Footer Placeholder 3">
            <a:extLst>
              <a:ext uri="{FF2B5EF4-FFF2-40B4-BE49-F238E27FC236}">
                <a16:creationId xmlns:a16="http://schemas.microsoft.com/office/drawing/2014/main" id="{4FA84F7E-D56E-4140-BA12-B1CDC8C4A2F4}"/>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4045694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02D9-233B-484E-8915-E185BAB07684}"/>
              </a:ext>
            </a:extLst>
          </p:cNvPr>
          <p:cNvSpPr>
            <a:spLocks noGrp="1"/>
          </p:cNvSpPr>
          <p:nvPr>
            <p:ph type="title"/>
          </p:nvPr>
        </p:nvSpPr>
        <p:spPr/>
        <p:txBody>
          <a:bodyPr>
            <a:normAutofit fontScale="90000"/>
          </a:bodyPr>
          <a:lstStyle/>
          <a:p>
            <a:r>
              <a:rPr lang="en-US" dirty="0"/>
              <a:t>SH VS </a:t>
            </a:r>
            <a:r>
              <a:rPr lang="en-US" dirty="0" err="1"/>
              <a:t>Geomerics</a:t>
            </a:r>
            <a:r>
              <a:rPr lang="en-US" dirty="0"/>
              <a:t>, 60 degree Light</a:t>
            </a:r>
          </a:p>
        </p:txBody>
      </p:sp>
      <p:pic>
        <p:nvPicPr>
          <p:cNvPr id="6" name="Content Placeholder 5" descr="A close up of a map&#10;&#10;Description automatically generated">
            <a:extLst>
              <a:ext uri="{FF2B5EF4-FFF2-40B4-BE49-F238E27FC236}">
                <a16:creationId xmlns:a16="http://schemas.microsoft.com/office/drawing/2014/main" id="{26555BB0-8BB4-49E5-83A9-1ED1C0F96E9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1716" y="2433024"/>
            <a:ext cx="5853968" cy="2882540"/>
          </a:xfrm>
        </p:spPr>
      </p:pic>
      <p:sp>
        <p:nvSpPr>
          <p:cNvPr id="4" name="Footer Placeholder 3">
            <a:extLst>
              <a:ext uri="{FF2B5EF4-FFF2-40B4-BE49-F238E27FC236}">
                <a16:creationId xmlns:a16="http://schemas.microsoft.com/office/drawing/2014/main" id="{162D8882-BC69-4639-A20D-DF454A0548EE}"/>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70083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A6FA-7751-4709-81B8-86669D5FF82E}"/>
              </a:ext>
            </a:extLst>
          </p:cNvPr>
          <p:cNvSpPr>
            <a:spLocks noGrp="1"/>
          </p:cNvSpPr>
          <p:nvPr>
            <p:ph type="title"/>
          </p:nvPr>
        </p:nvSpPr>
        <p:spPr/>
        <p:txBody>
          <a:bodyPr>
            <a:normAutofit fontScale="90000"/>
          </a:bodyPr>
          <a:lstStyle/>
          <a:p>
            <a:r>
              <a:rPr lang="en-US" dirty="0"/>
              <a:t>SH VS </a:t>
            </a:r>
            <a:r>
              <a:rPr lang="en-US" dirty="0" err="1"/>
              <a:t>Geomerics</a:t>
            </a:r>
            <a:r>
              <a:rPr lang="en-US" dirty="0"/>
              <a:t> 90 Degree Light (Hemisphere)</a:t>
            </a:r>
          </a:p>
        </p:txBody>
      </p:sp>
      <p:pic>
        <p:nvPicPr>
          <p:cNvPr id="6" name="Content Placeholder 5" descr="A close up of a device&#10;&#10;Description automatically generated">
            <a:extLst>
              <a:ext uri="{FF2B5EF4-FFF2-40B4-BE49-F238E27FC236}">
                <a16:creationId xmlns:a16="http://schemas.microsoft.com/office/drawing/2014/main" id="{AEE83ADC-FBAB-4FB3-B3A3-9D7AF8C4282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1716" y="2350484"/>
            <a:ext cx="5853968" cy="3047619"/>
          </a:xfrm>
        </p:spPr>
      </p:pic>
      <p:sp>
        <p:nvSpPr>
          <p:cNvPr id="4" name="Footer Placeholder 3">
            <a:extLst>
              <a:ext uri="{FF2B5EF4-FFF2-40B4-BE49-F238E27FC236}">
                <a16:creationId xmlns:a16="http://schemas.microsoft.com/office/drawing/2014/main" id="{7594B073-36F0-484B-AD98-65D94D4D2757}"/>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881648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5336-F7BF-4B1F-B427-3036F8B5AC46}"/>
              </a:ext>
            </a:extLst>
          </p:cNvPr>
          <p:cNvSpPr>
            <a:spLocks noGrp="1"/>
          </p:cNvSpPr>
          <p:nvPr>
            <p:ph type="title"/>
          </p:nvPr>
        </p:nvSpPr>
        <p:spPr/>
        <p:txBody>
          <a:bodyPr>
            <a:normAutofit fontScale="90000"/>
          </a:bodyPr>
          <a:lstStyle/>
          <a:p>
            <a:r>
              <a:rPr lang="en-US" dirty="0"/>
              <a:t>What To Hallucinate?</a:t>
            </a:r>
          </a:p>
        </p:txBody>
      </p:sp>
      <p:sp>
        <p:nvSpPr>
          <p:cNvPr id="3" name="Content Placeholder 2">
            <a:extLst>
              <a:ext uri="{FF2B5EF4-FFF2-40B4-BE49-F238E27FC236}">
                <a16:creationId xmlns:a16="http://schemas.microsoft.com/office/drawing/2014/main" id="{0134472F-A99D-4ACC-BA95-47A0A5546391}"/>
              </a:ext>
            </a:extLst>
          </p:cNvPr>
          <p:cNvSpPr>
            <a:spLocks noGrp="1"/>
          </p:cNvSpPr>
          <p:nvPr>
            <p:ph idx="1"/>
          </p:nvPr>
        </p:nvSpPr>
        <p:spPr/>
        <p:txBody>
          <a:bodyPr/>
          <a:lstStyle/>
          <a:p>
            <a:r>
              <a:rPr lang="en-US" dirty="0"/>
              <a:t>Can we preserve more “moments”?</a:t>
            </a:r>
          </a:p>
          <a:p>
            <a:r>
              <a:rPr lang="en-US" dirty="0"/>
              <a:t>What is a good prior to use when hallucinating?</a:t>
            </a:r>
          </a:p>
        </p:txBody>
      </p:sp>
      <p:sp>
        <p:nvSpPr>
          <p:cNvPr id="4" name="Footer Placeholder 3">
            <a:extLst>
              <a:ext uri="{FF2B5EF4-FFF2-40B4-BE49-F238E27FC236}">
                <a16:creationId xmlns:a16="http://schemas.microsoft.com/office/drawing/2014/main" id="{201B7C24-04F4-475E-AF18-09944EE70284}"/>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A054F8E4-C598-4BDD-A0C9-90FB99F9FADF}"/>
              </a:ext>
            </a:extLst>
          </p:cNvPr>
          <p:cNvPicPr>
            <a:picLocks noChangeAspect="1"/>
          </p:cNvPicPr>
          <p:nvPr/>
        </p:nvPicPr>
        <p:blipFill>
          <a:blip r:embed="rId3"/>
          <a:stretch>
            <a:fillRect/>
          </a:stretch>
        </p:blipFill>
        <p:spPr>
          <a:xfrm>
            <a:off x="478632" y="3062287"/>
            <a:ext cx="10477500" cy="3048000"/>
          </a:xfrm>
          <a:prstGeom prst="rect">
            <a:avLst/>
          </a:prstGeom>
        </p:spPr>
      </p:pic>
      <p:sp>
        <p:nvSpPr>
          <p:cNvPr id="6" name="TextBox 5">
            <a:extLst>
              <a:ext uri="{FF2B5EF4-FFF2-40B4-BE49-F238E27FC236}">
                <a16:creationId xmlns:a16="http://schemas.microsoft.com/office/drawing/2014/main" id="{2A91055C-88D2-4F9C-B854-AACF7E7076CB}"/>
              </a:ext>
            </a:extLst>
          </p:cNvPr>
          <p:cNvSpPr txBox="1"/>
          <p:nvPr/>
        </p:nvSpPr>
        <p:spPr>
          <a:xfrm>
            <a:off x="4541996" y="6176963"/>
            <a:ext cx="2350772" cy="369332"/>
          </a:xfrm>
          <a:prstGeom prst="rect">
            <a:avLst/>
          </a:prstGeom>
          <a:noFill/>
        </p:spPr>
        <p:txBody>
          <a:bodyPr wrap="none" rtlCol="0">
            <a:spAutoFit/>
          </a:bodyPr>
          <a:lstStyle/>
          <a:p>
            <a:r>
              <a:rPr lang="en-US" dirty="0"/>
              <a:t>[Wyman89][Zhao2014]</a:t>
            </a:r>
          </a:p>
        </p:txBody>
      </p:sp>
    </p:spTree>
    <p:extLst>
      <p:ext uri="{BB962C8B-B14F-4D97-AF65-F5344CB8AC3E}">
        <p14:creationId xmlns:p14="http://schemas.microsoft.com/office/powerpoint/2010/main" val="3990072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5A5F-7502-43C5-8C51-40F4C1F6581F}"/>
              </a:ext>
            </a:extLst>
          </p:cNvPr>
          <p:cNvSpPr>
            <a:spLocks noGrp="1"/>
          </p:cNvSpPr>
          <p:nvPr>
            <p:ph type="title"/>
          </p:nvPr>
        </p:nvSpPr>
        <p:spPr/>
        <p:txBody>
          <a:bodyPr>
            <a:normAutofit fontScale="90000"/>
          </a:bodyPr>
          <a:lstStyle/>
          <a:p>
            <a:r>
              <a:rPr lang="en-US" dirty="0"/>
              <a:t>Spherical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26D9EA-7DC2-4190-9974-01B8193F2E4D}"/>
                  </a:ext>
                </a:extLst>
              </p:cNvPr>
              <p:cNvSpPr>
                <a:spLocks noGrp="1"/>
              </p:cNvSpPr>
              <p:nvPr>
                <p:ph idx="1"/>
              </p:nvPr>
            </p:nvSpPr>
            <p:spPr/>
            <p:txBody>
              <a:bodyPr/>
              <a:lstStyle/>
              <a:p>
                <a:r>
                  <a:rPr lang="en-US" dirty="0"/>
                  <a:t>SH Projection of a sphere, ZH basis functions</a:t>
                </a:r>
              </a:p>
              <a:p>
                <a:pPr lvl="1"/>
                <a:r>
                  <a:rPr lang="en-US" dirty="0"/>
                  <a:t>DC </a:t>
                </a:r>
                <a14:m>
                  <m:oMath xmlns:m="http://schemas.openxmlformats.org/officeDocument/2006/math">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𝜋</m:t>
                        </m:r>
                      </m:e>
                    </m:rad>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e>
                        </m:func>
                      </m:e>
                    </m:d>
                  </m:oMath>
                </a14:m>
                <a:endParaRPr lang="en-US" b="0" dirty="0"/>
              </a:p>
              <a:p>
                <a:pPr lvl="1"/>
                <a:r>
                  <a:rPr lang="en-US" dirty="0"/>
                  <a:t>Linear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r>
                                      <a:rPr lang="en-US" i="1">
                                        <a:latin typeface="Cambria Math" panose="02040503050406030204" pitchFamily="18" charset="0"/>
                                      </a:rPr>
                                      <m:t>𝜋</m:t>
                                    </m:r>
                                  </m:e>
                                </m:rad>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oMath>
                </a14:m>
                <a:endParaRPr lang="en-US" dirty="0"/>
              </a:p>
              <a:p>
                <a:pPr lvl="1"/>
                <a:r>
                  <a:rPr lang="en-US" dirty="0"/>
                  <a:t>Quadratic </a:t>
                </a:r>
                <a14:m>
                  <m:oMath xmlns:m="http://schemas.openxmlformats.org/officeDocument/2006/math">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r>
                              <a:rPr lang="en-US" i="1">
                                <a:latin typeface="Cambria Math" panose="02040503050406030204" pitchFamily="18" charset="0"/>
                              </a:rPr>
                              <m:t>𝜋</m:t>
                            </m:r>
                          </m:e>
                        </m:rad>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e>
                    </m:func>
                  </m:oMath>
                </a14:m>
                <a:endParaRPr lang="en-US" dirty="0"/>
              </a:p>
              <a:p>
                <a:r>
                  <a:rPr lang="en-US" dirty="0"/>
                  <a:t>Mathematica, </a:t>
                </a:r>
                <a:r>
                  <a:rPr lang="en-US" dirty="0" err="1"/>
                  <a:t>doh</a:t>
                </a:r>
                <a:r>
                  <a:rPr lang="en-US" dirty="0"/>
                  <a:t>!:</a:t>
                </a:r>
              </a:p>
              <a:p>
                <a:pPr lvl="1"/>
                <a:r>
                  <a:rPr lang="en-US" dirty="0"/>
                  <a:t>In[55]:= </a:t>
                </a:r>
                <a:r>
                  <a:rPr lang="en-US" dirty="0" err="1"/>
                  <a:t>FullSimplify</a:t>
                </a:r>
                <a:r>
                  <a:rPr lang="en-US" dirty="0"/>
                  <a:t>[Solve[Sin[theta]^2 == (1-Cos[theta] )  * V, theta]]</a:t>
                </a:r>
              </a:p>
              <a:p>
                <a:pPr lvl="1"/>
                <a:r>
                  <a:rPr lang="en-US" dirty="0"/>
                  <a:t>Out[55]= {{theta-&gt;</a:t>
                </a:r>
                <a:r>
                  <a:rPr lang="en-US" dirty="0" err="1"/>
                  <a:t>ConditionalExpression</a:t>
                </a:r>
                <a:r>
                  <a:rPr lang="en-US" dirty="0"/>
                  <a:t>[2 \[Pi] C[1],C[1]\[Element]Integers]},{theta-&gt;</a:t>
                </a:r>
                <a:r>
                  <a:rPr lang="en-US" dirty="0" err="1"/>
                  <a:t>ConditionalExpression</a:t>
                </a:r>
                <a:r>
                  <a:rPr lang="en-US" dirty="0"/>
                  <a:t>[</a:t>
                </a:r>
                <a:r>
                  <a:rPr lang="en-US" dirty="0" err="1"/>
                  <a:t>ArcTan</a:t>
                </a:r>
                <a:r>
                  <a:rPr lang="en-US" dirty="0"/>
                  <a:t>[-1+V,-Sqrt[-(-2+V) V]]+2 \[Pi] C[1],C[1]\[Element]Integers]},{theta-&gt;</a:t>
                </a:r>
                <a:r>
                  <a:rPr lang="en-US" dirty="0" err="1"/>
                  <a:t>ConditionalExpression</a:t>
                </a:r>
                <a:r>
                  <a:rPr lang="en-US" dirty="0"/>
                  <a:t>[</a:t>
                </a:r>
                <a:r>
                  <a:rPr lang="en-US" dirty="0" err="1"/>
                  <a:t>ArcTan</a:t>
                </a:r>
                <a:r>
                  <a:rPr lang="en-US" dirty="0"/>
                  <a:t>[-1+V,Sqrt[-(-2+V) V]]+2 \[Pi] C[1],C[1]\[Element]Integers]}}</a:t>
                </a:r>
              </a:p>
              <a:p>
                <a:r>
                  <a:rPr lang="en-US" dirty="0"/>
                  <a:t>But this should be simple: </a:t>
                </a:r>
                <a14:m>
                  <m:oMath xmlns:m="http://schemas.openxmlformats.org/officeDocument/2006/math">
                    <m:f>
                      <m:fPr>
                        <m:ctrlPr>
                          <a:rPr lang="en-US" i="1" smtClean="0">
                            <a:latin typeface="Cambria Math" panose="02040503050406030204" pitchFamily="18" charset="0"/>
                          </a:rPr>
                        </m:ctrlPr>
                      </m:fPr>
                      <m:num>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num>
                      <m:den>
                        <m:r>
                          <a:rPr lang="en-US" b="0" i="1" smtClean="0">
                            <a:latin typeface="Cambria Math" panose="02040503050406030204" pitchFamily="18" charset="0"/>
                          </a:rPr>
                          <m:t>2(1−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den>
                    </m:f>
                  </m:oMath>
                </a14:m>
                <a:endParaRPr lang="en-US" dirty="0"/>
              </a:p>
              <a:p>
                <a:pPr lvl="1"/>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m:t>
                                    </m:r>
                                  </m:e>
                                </m:func>
                              </m:e>
                            </m:func>
                          </m:e>
                        </m:func>
                      </m:e>
                    </m:func>
                  </m:oMath>
                </a14:m>
                <a:endParaRPr lang="en-US" dirty="0"/>
              </a:p>
              <a:p>
                <a:pPr lvl="1"/>
                <a:r>
                  <a:rPr lang="en-US" dirty="0"/>
                  <a:t>Plugging that in, you get Linear/DC = </a:t>
                </a:r>
                <a14:m>
                  <m:oMath xmlns:m="http://schemas.openxmlformats.org/officeDocument/2006/math">
                    <m:f>
                      <m:fPr>
                        <m:ctrlPr>
                          <a:rPr lang="en-US"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3326D9EA-7DC2-4190-9974-01B8193F2E4D}"/>
                  </a:ext>
                </a:extLst>
              </p:cNvPr>
              <p:cNvSpPr>
                <a:spLocks noGrp="1" noRot="1" noChangeAspect="1" noMove="1" noResize="1" noEditPoints="1" noAdjustHandles="1" noChangeArrowheads="1" noChangeShapeType="1" noTextEdit="1"/>
              </p:cNvSpPr>
              <p:nvPr>
                <p:ph idx="1"/>
              </p:nvPr>
            </p:nvSpPr>
            <p:spPr>
              <a:blipFill>
                <a:blip r:embed="rId3"/>
                <a:stretch>
                  <a:fillRect l="-323" t="-1341" b="-74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DC4F1F4-849B-4B60-A563-9A37B4CB0E86}"/>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575CDE6A-9471-41FA-8E10-05EE1421B3A3}"/>
              </a:ext>
            </a:extLst>
          </p:cNvPr>
          <p:cNvSpPr/>
          <p:nvPr/>
        </p:nvSpPr>
        <p:spPr>
          <a:xfrm>
            <a:off x="126553" y="3334099"/>
            <a:ext cx="11938893" cy="287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9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5A5F-7502-43C5-8C51-40F4C1F6581F}"/>
              </a:ext>
            </a:extLst>
          </p:cNvPr>
          <p:cNvSpPr>
            <a:spLocks noGrp="1"/>
          </p:cNvSpPr>
          <p:nvPr>
            <p:ph type="title"/>
          </p:nvPr>
        </p:nvSpPr>
        <p:spPr/>
        <p:txBody>
          <a:bodyPr>
            <a:normAutofit fontScale="90000"/>
          </a:bodyPr>
          <a:lstStyle/>
          <a:p>
            <a:r>
              <a:rPr lang="en-US" dirty="0"/>
              <a:t>Spherical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26D9EA-7DC2-4190-9974-01B8193F2E4D}"/>
                  </a:ext>
                </a:extLst>
              </p:cNvPr>
              <p:cNvSpPr>
                <a:spLocks noGrp="1"/>
              </p:cNvSpPr>
              <p:nvPr>
                <p:ph idx="1"/>
              </p:nvPr>
            </p:nvSpPr>
            <p:spPr/>
            <p:txBody>
              <a:bodyPr/>
              <a:lstStyle/>
              <a:p>
                <a:r>
                  <a:rPr lang="en-US" dirty="0"/>
                  <a:t>SH Projection of a sphere, ZH basis functions</a:t>
                </a:r>
              </a:p>
              <a:p>
                <a:pPr lvl="1"/>
                <a:r>
                  <a:rPr lang="en-US" dirty="0"/>
                  <a:t>DC </a:t>
                </a:r>
                <a14:m>
                  <m:oMath xmlns:m="http://schemas.openxmlformats.org/officeDocument/2006/math">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𝜋</m:t>
                        </m:r>
                      </m:e>
                    </m:rad>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e>
                        </m:func>
                      </m:e>
                    </m:d>
                  </m:oMath>
                </a14:m>
                <a:endParaRPr lang="en-US" b="0" dirty="0"/>
              </a:p>
              <a:p>
                <a:pPr lvl="1"/>
                <a:r>
                  <a:rPr lang="en-US" dirty="0"/>
                  <a:t>Linear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r>
                                      <a:rPr lang="en-US" i="1">
                                        <a:latin typeface="Cambria Math" panose="02040503050406030204" pitchFamily="18" charset="0"/>
                                      </a:rPr>
                                      <m:t>𝜋</m:t>
                                    </m:r>
                                  </m:e>
                                </m:rad>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oMath>
                </a14:m>
                <a:endParaRPr lang="en-US" dirty="0"/>
              </a:p>
              <a:p>
                <a:pPr lvl="1"/>
                <a:r>
                  <a:rPr lang="en-US" dirty="0"/>
                  <a:t>Quadratic </a:t>
                </a:r>
                <a14:m>
                  <m:oMath xmlns:m="http://schemas.openxmlformats.org/officeDocument/2006/math">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r>
                              <a:rPr lang="en-US" i="1">
                                <a:latin typeface="Cambria Math" panose="02040503050406030204" pitchFamily="18" charset="0"/>
                              </a:rPr>
                              <m:t>𝜋</m:t>
                            </m:r>
                          </m:e>
                        </m:rad>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e>
                    </m:func>
                  </m:oMath>
                </a14:m>
                <a:endParaRPr lang="en-US" dirty="0"/>
              </a:p>
              <a:p>
                <a:r>
                  <a:rPr lang="en-US" dirty="0"/>
                  <a:t>Mathematica, </a:t>
                </a:r>
                <a:r>
                  <a:rPr lang="en-US" dirty="0" err="1"/>
                  <a:t>doh</a:t>
                </a:r>
                <a:r>
                  <a:rPr lang="en-US" dirty="0"/>
                  <a:t>!:</a:t>
                </a:r>
              </a:p>
              <a:p>
                <a:pPr lvl="1"/>
                <a:r>
                  <a:rPr lang="en-US" dirty="0"/>
                  <a:t>In[55]:= </a:t>
                </a:r>
                <a:r>
                  <a:rPr lang="en-US" dirty="0" err="1"/>
                  <a:t>FullSimplify</a:t>
                </a:r>
                <a:r>
                  <a:rPr lang="en-US" dirty="0"/>
                  <a:t>[Solve[Sin[theta]^2 == (1-Cos[theta] )  * V, theta]]</a:t>
                </a:r>
              </a:p>
              <a:p>
                <a:pPr lvl="1"/>
                <a:r>
                  <a:rPr lang="en-US" dirty="0"/>
                  <a:t>Out[55]= {{theta-&gt;</a:t>
                </a:r>
                <a:r>
                  <a:rPr lang="en-US" dirty="0" err="1"/>
                  <a:t>ConditionalExpression</a:t>
                </a:r>
                <a:r>
                  <a:rPr lang="en-US" dirty="0"/>
                  <a:t>[2 \[Pi] C[1],C[1]\[Element]Integers]},{theta-&gt;</a:t>
                </a:r>
                <a:r>
                  <a:rPr lang="en-US" dirty="0" err="1"/>
                  <a:t>ConditionalExpression</a:t>
                </a:r>
                <a:r>
                  <a:rPr lang="en-US" dirty="0"/>
                  <a:t>[</a:t>
                </a:r>
                <a:r>
                  <a:rPr lang="en-US" dirty="0" err="1"/>
                  <a:t>ArcTan</a:t>
                </a:r>
                <a:r>
                  <a:rPr lang="en-US" dirty="0"/>
                  <a:t>[-1+V,-Sqrt[-(-2+V) V]]+2 \[Pi] C[1],C[1]\[Element]Integers]},{theta-&gt;</a:t>
                </a:r>
                <a:r>
                  <a:rPr lang="en-US" dirty="0" err="1"/>
                  <a:t>ConditionalExpression</a:t>
                </a:r>
                <a:r>
                  <a:rPr lang="en-US" dirty="0"/>
                  <a:t>[</a:t>
                </a:r>
                <a:r>
                  <a:rPr lang="en-US" dirty="0" err="1"/>
                  <a:t>ArcTan</a:t>
                </a:r>
                <a:r>
                  <a:rPr lang="en-US" dirty="0"/>
                  <a:t>[-1+V,Sqrt[-(-2+V) V]]+2 \[Pi] C[1],C[1]\[Element]Integers]}}</a:t>
                </a:r>
              </a:p>
              <a:p>
                <a:r>
                  <a:rPr lang="en-US" dirty="0"/>
                  <a:t>But this should be simple: </a:t>
                </a:r>
                <a14:m>
                  <m:oMath xmlns:m="http://schemas.openxmlformats.org/officeDocument/2006/math">
                    <m:f>
                      <m:fPr>
                        <m:ctrlPr>
                          <a:rPr lang="en-US" i="1" smtClean="0">
                            <a:latin typeface="Cambria Math" panose="02040503050406030204" pitchFamily="18" charset="0"/>
                          </a:rPr>
                        </m:ctrlPr>
                      </m:fPr>
                      <m:num>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num>
                      <m:den>
                        <m:r>
                          <a:rPr lang="en-US" b="0" i="1" smtClean="0">
                            <a:latin typeface="Cambria Math" panose="02040503050406030204" pitchFamily="18" charset="0"/>
                          </a:rPr>
                          <m:t>2(1−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den>
                    </m:f>
                  </m:oMath>
                </a14:m>
                <a:endParaRPr lang="en-US" dirty="0"/>
              </a:p>
              <a:p>
                <a:pPr lvl="1"/>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m:t>
                                    </m:r>
                                  </m:e>
                                </m:func>
                              </m:e>
                            </m:func>
                          </m:e>
                        </m:func>
                      </m:e>
                    </m:func>
                  </m:oMath>
                </a14:m>
                <a:endParaRPr lang="en-US" dirty="0"/>
              </a:p>
              <a:p>
                <a:pPr lvl="1"/>
                <a:r>
                  <a:rPr lang="en-US" dirty="0"/>
                  <a:t>Plugging that in, you get Linear/DC = </a:t>
                </a:r>
                <a14:m>
                  <m:oMath xmlns:m="http://schemas.openxmlformats.org/officeDocument/2006/math">
                    <m:f>
                      <m:fPr>
                        <m:ctrlPr>
                          <a:rPr lang="en-US"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3326D9EA-7DC2-4190-9974-01B8193F2E4D}"/>
                  </a:ext>
                </a:extLst>
              </p:cNvPr>
              <p:cNvSpPr>
                <a:spLocks noGrp="1" noRot="1" noChangeAspect="1" noMove="1" noResize="1" noEditPoints="1" noAdjustHandles="1" noChangeArrowheads="1" noChangeShapeType="1" noTextEdit="1"/>
              </p:cNvSpPr>
              <p:nvPr>
                <p:ph idx="1"/>
              </p:nvPr>
            </p:nvSpPr>
            <p:spPr>
              <a:blipFill>
                <a:blip r:embed="rId3"/>
                <a:stretch>
                  <a:fillRect l="-323" t="-1341" b="-74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DC4F1F4-849B-4B60-A563-9A37B4CB0E86}"/>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575CDE6A-9471-41FA-8E10-05EE1421B3A3}"/>
              </a:ext>
            </a:extLst>
          </p:cNvPr>
          <p:cNvSpPr/>
          <p:nvPr/>
        </p:nvSpPr>
        <p:spPr>
          <a:xfrm>
            <a:off x="126553" y="4707903"/>
            <a:ext cx="11938893" cy="149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5A7618-8513-43F4-99A6-CDD36D7B9ECF}"/>
              </a:ext>
            </a:extLst>
          </p:cNvPr>
          <p:cNvSpPr/>
          <p:nvPr/>
        </p:nvSpPr>
        <p:spPr>
          <a:xfrm>
            <a:off x="126553" y="1549761"/>
            <a:ext cx="11938893" cy="1722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557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5A5F-7502-43C5-8C51-40F4C1F6581F}"/>
              </a:ext>
            </a:extLst>
          </p:cNvPr>
          <p:cNvSpPr>
            <a:spLocks noGrp="1"/>
          </p:cNvSpPr>
          <p:nvPr>
            <p:ph type="title"/>
          </p:nvPr>
        </p:nvSpPr>
        <p:spPr/>
        <p:txBody>
          <a:bodyPr>
            <a:normAutofit fontScale="90000"/>
          </a:bodyPr>
          <a:lstStyle/>
          <a:p>
            <a:r>
              <a:rPr lang="en-US" dirty="0"/>
              <a:t>Spherical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26D9EA-7DC2-4190-9974-01B8193F2E4D}"/>
                  </a:ext>
                </a:extLst>
              </p:cNvPr>
              <p:cNvSpPr>
                <a:spLocks noGrp="1"/>
              </p:cNvSpPr>
              <p:nvPr>
                <p:ph idx="1"/>
              </p:nvPr>
            </p:nvSpPr>
            <p:spPr/>
            <p:txBody>
              <a:bodyPr/>
              <a:lstStyle/>
              <a:p>
                <a:r>
                  <a:rPr lang="en-US" dirty="0"/>
                  <a:t>SH Projection of a sphere, ZH basis functions</a:t>
                </a:r>
              </a:p>
              <a:p>
                <a:pPr lvl="1"/>
                <a:r>
                  <a:rPr lang="en-US" dirty="0"/>
                  <a:t>DC </a:t>
                </a:r>
                <a14:m>
                  <m:oMath xmlns:m="http://schemas.openxmlformats.org/officeDocument/2006/math">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𝜋</m:t>
                        </m:r>
                      </m:e>
                    </m:rad>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e>
                        </m:func>
                      </m:e>
                    </m:d>
                  </m:oMath>
                </a14:m>
                <a:endParaRPr lang="en-US" b="0" dirty="0"/>
              </a:p>
              <a:p>
                <a:pPr lvl="1"/>
                <a:r>
                  <a:rPr lang="en-US" dirty="0"/>
                  <a:t>Linear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r>
                                      <a:rPr lang="en-US" i="1">
                                        <a:latin typeface="Cambria Math" panose="02040503050406030204" pitchFamily="18" charset="0"/>
                                      </a:rPr>
                                      <m:t>𝜋</m:t>
                                    </m:r>
                                  </m:e>
                                </m:rad>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oMath>
                </a14:m>
                <a:endParaRPr lang="en-US" dirty="0"/>
              </a:p>
              <a:p>
                <a:pPr lvl="1"/>
                <a:r>
                  <a:rPr lang="en-US" dirty="0"/>
                  <a:t>Quadratic </a:t>
                </a:r>
                <a14:m>
                  <m:oMath xmlns:m="http://schemas.openxmlformats.org/officeDocument/2006/math">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r>
                              <a:rPr lang="en-US" i="1">
                                <a:latin typeface="Cambria Math" panose="02040503050406030204" pitchFamily="18" charset="0"/>
                              </a:rPr>
                              <m:t>𝜋</m:t>
                            </m:r>
                          </m:e>
                        </m:rad>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e>
                    </m:func>
                  </m:oMath>
                </a14:m>
                <a:endParaRPr lang="en-US" dirty="0"/>
              </a:p>
              <a:p>
                <a:r>
                  <a:rPr lang="en-US" dirty="0"/>
                  <a:t>Mathematica, </a:t>
                </a:r>
                <a:r>
                  <a:rPr lang="en-US" dirty="0" err="1"/>
                  <a:t>doh</a:t>
                </a:r>
                <a:r>
                  <a:rPr lang="en-US" dirty="0"/>
                  <a:t>!:</a:t>
                </a:r>
              </a:p>
              <a:p>
                <a:pPr lvl="1"/>
                <a:r>
                  <a:rPr lang="en-US" dirty="0"/>
                  <a:t>In[55]:= </a:t>
                </a:r>
                <a:r>
                  <a:rPr lang="en-US" dirty="0" err="1"/>
                  <a:t>FullSimplify</a:t>
                </a:r>
                <a:r>
                  <a:rPr lang="en-US" dirty="0"/>
                  <a:t>[Solve[Sin[theta]^2 == (1-Cos[theta] )  * V, theta]]</a:t>
                </a:r>
              </a:p>
              <a:p>
                <a:pPr lvl="1"/>
                <a:r>
                  <a:rPr lang="en-US" dirty="0"/>
                  <a:t>Out[55]= {{theta-&gt;</a:t>
                </a:r>
                <a:r>
                  <a:rPr lang="en-US" dirty="0" err="1"/>
                  <a:t>ConditionalExpression</a:t>
                </a:r>
                <a:r>
                  <a:rPr lang="en-US" dirty="0"/>
                  <a:t>[2 \[Pi] C[1],C[1]\[Element]Integers]},{theta-&gt;</a:t>
                </a:r>
                <a:r>
                  <a:rPr lang="en-US" dirty="0" err="1"/>
                  <a:t>ConditionalExpression</a:t>
                </a:r>
                <a:r>
                  <a:rPr lang="en-US" dirty="0"/>
                  <a:t>[</a:t>
                </a:r>
                <a:r>
                  <a:rPr lang="en-US" dirty="0" err="1"/>
                  <a:t>ArcTan</a:t>
                </a:r>
                <a:r>
                  <a:rPr lang="en-US" dirty="0"/>
                  <a:t>[-1+V,-Sqrt[-(-2+V) V]]+2 \[Pi] C[1],C[1]\[Element]Integers]},{theta-&gt;</a:t>
                </a:r>
                <a:r>
                  <a:rPr lang="en-US" dirty="0" err="1"/>
                  <a:t>ConditionalExpression</a:t>
                </a:r>
                <a:r>
                  <a:rPr lang="en-US" dirty="0"/>
                  <a:t>[</a:t>
                </a:r>
                <a:r>
                  <a:rPr lang="en-US" dirty="0" err="1"/>
                  <a:t>ArcTan</a:t>
                </a:r>
                <a:r>
                  <a:rPr lang="en-US" dirty="0"/>
                  <a:t>[-1+V,Sqrt[-(-2+V) V]]+2 \[Pi] C[1],C[1]\[Element]Integers]}}</a:t>
                </a:r>
              </a:p>
              <a:p>
                <a:r>
                  <a:rPr lang="en-US" dirty="0"/>
                  <a:t>But this should be simple: </a:t>
                </a:r>
                <a14:m>
                  <m:oMath xmlns:m="http://schemas.openxmlformats.org/officeDocument/2006/math">
                    <m:f>
                      <m:fPr>
                        <m:ctrlPr>
                          <a:rPr lang="en-US" i="1" smtClean="0">
                            <a:latin typeface="Cambria Math" panose="02040503050406030204" pitchFamily="18" charset="0"/>
                          </a:rPr>
                        </m:ctrlPr>
                      </m:fPr>
                      <m:num>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num>
                      <m:den>
                        <m:r>
                          <a:rPr lang="en-US" b="0" i="1" smtClean="0">
                            <a:latin typeface="Cambria Math" panose="02040503050406030204" pitchFamily="18" charset="0"/>
                          </a:rPr>
                          <m:t>2(1−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den>
                    </m:f>
                  </m:oMath>
                </a14:m>
                <a:endParaRPr lang="en-US" dirty="0"/>
              </a:p>
              <a:p>
                <a:pPr lvl="1"/>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m:t>
                                    </m:r>
                                  </m:e>
                                </m:func>
                              </m:e>
                            </m:func>
                          </m:e>
                        </m:func>
                      </m:e>
                    </m:func>
                  </m:oMath>
                </a14:m>
                <a:endParaRPr lang="en-US" dirty="0"/>
              </a:p>
              <a:p>
                <a:pPr lvl="1"/>
                <a:r>
                  <a:rPr lang="en-US" dirty="0"/>
                  <a:t>Plugging that in, you get Linear/DC = </a:t>
                </a:r>
                <a14:m>
                  <m:oMath xmlns:m="http://schemas.openxmlformats.org/officeDocument/2006/math">
                    <m:f>
                      <m:fPr>
                        <m:ctrlPr>
                          <a:rPr lang="en-US"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3326D9EA-7DC2-4190-9974-01B8193F2E4D}"/>
                  </a:ext>
                </a:extLst>
              </p:cNvPr>
              <p:cNvSpPr>
                <a:spLocks noGrp="1" noRot="1" noChangeAspect="1" noMove="1" noResize="1" noEditPoints="1" noAdjustHandles="1" noChangeArrowheads="1" noChangeShapeType="1" noTextEdit="1"/>
              </p:cNvSpPr>
              <p:nvPr>
                <p:ph idx="1"/>
              </p:nvPr>
            </p:nvSpPr>
            <p:spPr>
              <a:blipFill>
                <a:blip r:embed="rId3"/>
                <a:stretch>
                  <a:fillRect l="-323" t="-1341" b="-74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DC4F1F4-849B-4B60-A563-9A37B4CB0E86}"/>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0C5A7618-8513-43F4-99A6-CDD36D7B9ECF}"/>
              </a:ext>
            </a:extLst>
          </p:cNvPr>
          <p:cNvSpPr/>
          <p:nvPr/>
        </p:nvSpPr>
        <p:spPr>
          <a:xfrm>
            <a:off x="126553" y="1549761"/>
            <a:ext cx="11938893" cy="31544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49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6BC8FC-AEA3-480A-90C5-1CEE5CF9D47F}"/>
              </a:ext>
            </a:extLst>
          </p:cNvPr>
          <p:cNvPicPr>
            <a:picLocks noChangeAspect="1"/>
          </p:cNvPicPr>
          <p:nvPr/>
        </p:nvPicPr>
        <p:blipFill>
          <a:blip r:embed="rId3"/>
          <a:stretch>
            <a:fillRect/>
          </a:stretch>
        </p:blipFill>
        <p:spPr>
          <a:xfrm>
            <a:off x="187230" y="1781978"/>
            <a:ext cx="7743825" cy="914400"/>
          </a:xfrm>
          <a:prstGeom prst="rect">
            <a:avLst/>
          </a:prstGeom>
        </p:spPr>
      </p:pic>
      <p:sp>
        <p:nvSpPr>
          <p:cNvPr id="2" name="Title 1">
            <a:extLst>
              <a:ext uri="{FF2B5EF4-FFF2-40B4-BE49-F238E27FC236}">
                <a16:creationId xmlns:a16="http://schemas.microsoft.com/office/drawing/2014/main" id="{73266338-F78E-466C-AB28-88DFDA756481}"/>
              </a:ext>
            </a:extLst>
          </p:cNvPr>
          <p:cNvSpPr>
            <a:spLocks noGrp="1"/>
          </p:cNvSpPr>
          <p:nvPr>
            <p:ph type="title"/>
          </p:nvPr>
        </p:nvSpPr>
        <p:spPr/>
        <p:txBody>
          <a:bodyPr>
            <a:normAutofit fontScale="90000"/>
          </a:bodyPr>
          <a:lstStyle/>
          <a:p>
            <a:r>
              <a:rPr lang="en-US" dirty="0"/>
              <a:t>Linear SH To ZH Data</a:t>
            </a:r>
          </a:p>
        </p:txBody>
      </p:sp>
      <p:sp>
        <p:nvSpPr>
          <p:cNvPr id="3" name="Footer Placeholder 2">
            <a:extLst>
              <a:ext uri="{FF2B5EF4-FFF2-40B4-BE49-F238E27FC236}">
                <a16:creationId xmlns:a16="http://schemas.microsoft.com/office/drawing/2014/main" id="{4674A441-BAAA-456F-812C-61434832FA93}"/>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3670BACC-DA8E-446D-8EAC-76A86C2D0CEC}"/>
              </a:ext>
            </a:extLst>
          </p:cNvPr>
          <p:cNvPicPr>
            <a:picLocks noChangeAspect="1"/>
          </p:cNvPicPr>
          <p:nvPr/>
        </p:nvPicPr>
        <p:blipFill>
          <a:blip r:embed="rId4"/>
          <a:stretch>
            <a:fillRect/>
          </a:stretch>
        </p:blipFill>
        <p:spPr>
          <a:xfrm>
            <a:off x="6275100" y="1514709"/>
            <a:ext cx="5729670" cy="5059668"/>
          </a:xfrm>
          <a:prstGeom prst="rect">
            <a:avLst/>
          </a:prstGeom>
        </p:spPr>
      </p:pic>
      <p:cxnSp>
        <p:nvCxnSpPr>
          <p:cNvPr id="11" name="Straight Arrow Connector 10">
            <a:extLst>
              <a:ext uri="{FF2B5EF4-FFF2-40B4-BE49-F238E27FC236}">
                <a16:creationId xmlns:a16="http://schemas.microsoft.com/office/drawing/2014/main" id="{D5F2462A-CF0B-44EA-9B23-31601CF205E6}"/>
              </a:ext>
            </a:extLst>
          </p:cNvPr>
          <p:cNvCxnSpPr/>
          <p:nvPr/>
        </p:nvCxnSpPr>
        <p:spPr>
          <a:xfrm flipV="1">
            <a:off x="2049137" y="3955055"/>
            <a:ext cx="826265" cy="14211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25BF123-9940-45FB-AFC0-69234427A445}"/>
              </a:ext>
            </a:extLst>
          </p:cNvPr>
          <p:cNvSpPr/>
          <p:nvPr/>
        </p:nvSpPr>
        <p:spPr>
          <a:xfrm>
            <a:off x="1729648" y="4241495"/>
            <a:ext cx="1178805" cy="1178805"/>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879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A060-07E0-4C6C-82D0-176D49CAAF0B}"/>
              </a:ext>
            </a:extLst>
          </p:cNvPr>
          <p:cNvSpPr>
            <a:spLocks noGrp="1"/>
          </p:cNvSpPr>
          <p:nvPr>
            <p:ph type="title"/>
          </p:nvPr>
        </p:nvSpPr>
        <p:spPr/>
        <p:txBody>
          <a:bodyPr>
            <a:normAutofit fontScale="90000"/>
          </a:bodyPr>
          <a:lstStyle/>
          <a:p>
            <a:r>
              <a:rPr lang="en-US" dirty="0"/>
              <a:t>ZH Evaluation</a:t>
            </a:r>
          </a:p>
        </p:txBody>
      </p:sp>
      <p:sp>
        <p:nvSpPr>
          <p:cNvPr id="3" name="Footer Placeholder 2">
            <a:extLst>
              <a:ext uri="{FF2B5EF4-FFF2-40B4-BE49-F238E27FC236}">
                <a16:creationId xmlns:a16="http://schemas.microsoft.com/office/drawing/2014/main" id="{5846DE1B-06B8-41C3-BB7B-343B5F2807B7}"/>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66AAF1D0-F6D9-4EBA-A224-48EEA967331B}"/>
              </a:ext>
            </a:extLst>
          </p:cNvPr>
          <p:cNvPicPr>
            <a:picLocks noChangeAspect="1"/>
          </p:cNvPicPr>
          <p:nvPr/>
        </p:nvPicPr>
        <p:blipFill>
          <a:blip r:embed="rId3"/>
          <a:stretch>
            <a:fillRect/>
          </a:stretch>
        </p:blipFill>
        <p:spPr>
          <a:xfrm>
            <a:off x="1360239" y="1998528"/>
            <a:ext cx="9163050" cy="3257550"/>
          </a:xfrm>
          <a:prstGeom prst="rect">
            <a:avLst/>
          </a:prstGeom>
        </p:spPr>
      </p:pic>
      <p:sp>
        <p:nvSpPr>
          <p:cNvPr id="6" name="Rectangle 5">
            <a:extLst>
              <a:ext uri="{FF2B5EF4-FFF2-40B4-BE49-F238E27FC236}">
                <a16:creationId xmlns:a16="http://schemas.microsoft.com/office/drawing/2014/main" id="{516CE122-B79A-4538-AB3D-0F6EFA2EB725}"/>
              </a:ext>
            </a:extLst>
          </p:cNvPr>
          <p:cNvSpPr/>
          <p:nvPr/>
        </p:nvSpPr>
        <p:spPr>
          <a:xfrm>
            <a:off x="1090670" y="3451034"/>
            <a:ext cx="9518573" cy="2013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78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eiling, building, indoor, kitchen&#10;&#10;Description automatically generated">
            <a:extLst>
              <a:ext uri="{FF2B5EF4-FFF2-40B4-BE49-F238E27FC236}">
                <a16:creationId xmlns:a16="http://schemas.microsoft.com/office/drawing/2014/main" id="{ABA33422-1903-492C-9BC2-46E30FDB1F8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a map&#10;&#10;Description automatically generated">
            <a:extLst>
              <a:ext uri="{FF2B5EF4-FFF2-40B4-BE49-F238E27FC236}">
                <a16:creationId xmlns:a16="http://schemas.microsoft.com/office/drawing/2014/main" id="{E0358F68-CB59-4F54-9E8D-74FA10A117D4}"/>
              </a:ext>
            </a:extLst>
          </p:cNvPr>
          <p:cNvPicPr>
            <a:picLocks noChangeAspect="1"/>
          </p:cNvPicPr>
          <p:nvPr/>
        </p:nvPicPr>
        <p:blipFill>
          <a:blip r:embed="rId4">
            <a:alphaModFix amt="55000"/>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7476AFD-CA9E-4168-9FA6-93329A632B89}"/>
              </a:ext>
            </a:extLst>
          </p:cNvPr>
          <p:cNvSpPr txBox="1"/>
          <p:nvPr/>
        </p:nvSpPr>
        <p:spPr>
          <a:xfrm>
            <a:off x="4759641" y="6459539"/>
            <a:ext cx="2704779" cy="297454"/>
          </a:xfrm>
          <a:prstGeom prst="rect">
            <a:avLst/>
          </a:prstGeom>
          <a:noFill/>
        </p:spPr>
        <p:txBody>
          <a:bodyPr wrap="none" rtlCol="0">
            <a:spAutoFit/>
          </a:bodyPr>
          <a:lstStyle/>
          <a:p>
            <a:r>
              <a:rPr lang="en-US" sz="1333" dirty="0">
                <a:solidFill>
                  <a:schemeClr val="bg1"/>
                </a:solidFill>
              </a:rPr>
              <a:t>© 2019 Activision Publishing, Inc.</a:t>
            </a:r>
          </a:p>
        </p:txBody>
      </p:sp>
      <p:cxnSp>
        <p:nvCxnSpPr>
          <p:cNvPr id="6" name="Straight Arrow Connector 5">
            <a:extLst>
              <a:ext uri="{FF2B5EF4-FFF2-40B4-BE49-F238E27FC236}">
                <a16:creationId xmlns:a16="http://schemas.microsoft.com/office/drawing/2014/main" id="{4C0A44EC-2CF1-4A1C-95D2-67A3E950DBFE}"/>
              </a:ext>
            </a:extLst>
          </p:cNvPr>
          <p:cNvCxnSpPr/>
          <p:nvPr/>
        </p:nvCxnSpPr>
        <p:spPr>
          <a:xfrm flipV="1">
            <a:off x="1384663" y="3580513"/>
            <a:ext cx="979714" cy="144997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E9BC85D-AB66-4667-9C66-A4499A8B35D1}"/>
              </a:ext>
            </a:extLst>
          </p:cNvPr>
          <p:cNvCxnSpPr>
            <a:cxnSpLocks/>
          </p:cNvCxnSpPr>
          <p:nvPr/>
        </p:nvCxnSpPr>
        <p:spPr>
          <a:xfrm flipH="1">
            <a:off x="202475" y="5434149"/>
            <a:ext cx="746648" cy="10827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07A7A66-2B83-4799-A71F-E0C4F98C1144}"/>
              </a:ext>
            </a:extLst>
          </p:cNvPr>
          <p:cNvGrpSpPr/>
          <p:nvPr/>
        </p:nvGrpSpPr>
        <p:grpSpPr>
          <a:xfrm>
            <a:off x="949123" y="4896091"/>
            <a:ext cx="4003203" cy="646331"/>
            <a:chOff x="949123" y="4896091"/>
            <a:chExt cx="4003203" cy="646331"/>
          </a:xfrm>
        </p:grpSpPr>
        <p:sp>
          <p:nvSpPr>
            <p:cNvPr id="2" name="TextBox 1">
              <a:extLst>
                <a:ext uri="{FF2B5EF4-FFF2-40B4-BE49-F238E27FC236}">
                  <a16:creationId xmlns:a16="http://schemas.microsoft.com/office/drawing/2014/main" id="{7FAD8801-6614-4BF9-8A64-F1312A022702}"/>
                </a:ext>
              </a:extLst>
            </p:cNvPr>
            <p:cNvSpPr txBox="1"/>
            <p:nvPr/>
          </p:nvSpPr>
          <p:spPr>
            <a:xfrm>
              <a:off x="949123" y="4896091"/>
              <a:ext cx="4003203" cy="646331"/>
            </a:xfrm>
            <a:prstGeom prst="rect">
              <a:avLst/>
            </a:prstGeom>
            <a:solidFill>
              <a:schemeClr val="bg1"/>
            </a:solidFill>
          </p:spPr>
          <p:txBody>
            <a:bodyPr wrap="square" rtlCol="0">
              <a:spAutoFit/>
            </a:bodyPr>
            <a:lstStyle/>
            <a:p>
              <a:r>
                <a:rPr lang="en-US" dirty="0"/>
                <a:t>LM	Lightmap</a:t>
              </a:r>
            </a:p>
            <a:p>
              <a:r>
                <a:rPr lang="en-US" dirty="0"/>
                <a:t>LGV  	</a:t>
              </a:r>
              <a:r>
                <a:rPr lang="en-US" dirty="0" err="1"/>
                <a:t>Lightgrid</a:t>
              </a:r>
              <a:r>
                <a:rPr lang="en-US" dirty="0"/>
                <a:t> Volume – static</a:t>
              </a:r>
            </a:p>
          </p:txBody>
        </p:sp>
        <p:pic>
          <p:nvPicPr>
            <p:cNvPr id="9" name="Picture 8">
              <a:extLst>
                <a:ext uri="{FF2B5EF4-FFF2-40B4-BE49-F238E27FC236}">
                  <a16:creationId xmlns:a16="http://schemas.microsoft.com/office/drawing/2014/main" id="{A9471758-E196-483C-9F17-F1A671A7FACE}"/>
                </a:ext>
              </a:extLst>
            </p:cNvPr>
            <p:cNvPicPr>
              <a:picLocks/>
            </p:cNvPicPr>
            <p:nvPr/>
          </p:nvPicPr>
          <p:blipFill>
            <a:blip r:embed="rId5"/>
            <a:stretch>
              <a:fillRect/>
            </a:stretch>
          </p:blipFill>
          <p:spPr>
            <a:xfrm>
              <a:off x="4509474" y="4925708"/>
              <a:ext cx="265176" cy="268224"/>
            </a:xfrm>
            <a:prstGeom prst="rect">
              <a:avLst/>
            </a:prstGeom>
          </p:spPr>
        </p:pic>
        <p:pic>
          <p:nvPicPr>
            <p:cNvPr id="7" name="Picture 6">
              <a:extLst>
                <a:ext uri="{FF2B5EF4-FFF2-40B4-BE49-F238E27FC236}">
                  <a16:creationId xmlns:a16="http://schemas.microsoft.com/office/drawing/2014/main" id="{17FECEDF-1A06-4E11-914C-6ECB3C8AEC9E}"/>
                </a:ext>
              </a:extLst>
            </p:cNvPr>
            <p:cNvPicPr>
              <a:picLocks/>
            </p:cNvPicPr>
            <p:nvPr/>
          </p:nvPicPr>
          <p:blipFill>
            <a:blip r:embed="rId6"/>
            <a:stretch>
              <a:fillRect/>
            </a:stretch>
          </p:blipFill>
          <p:spPr>
            <a:xfrm>
              <a:off x="4509474" y="5235589"/>
              <a:ext cx="265176" cy="265176"/>
            </a:xfrm>
            <a:prstGeom prst="rect">
              <a:avLst/>
            </a:prstGeom>
          </p:spPr>
        </p:pic>
      </p:grpSp>
    </p:spTree>
    <p:extLst>
      <p:ext uri="{BB962C8B-B14F-4D97-AF65-F5344CB8AC3E}">
        <p14:creationId xmlns:p14="http://schemas.microsoft.com/office/powerpoint/2010/main" val="3739868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A060-07E0-4C6C-82D0-176D49CAAF0B}"/>
              </a:ext>
            </a:extLst>
          </p:cNvPr>
          <p:cNvSpPr>
            <a:spLocks noGrp="1"/>
          </p:cNvSpPr>
          <p:nvPr>
            <p:ph type="title"/>
          </p:nvPr>
        </p:nvSpPr>
        <p:spPr/>
        <p:txBody>
          <a:bodyPr>
            <a:normAutofit fontScale="90000"/>
          </a:bodyPr>
          <a:lstStyle/>
          <a:p>
            <a:r>
              <a:rPr lang="en-US" dirty="0"/>
              <a:t>ZH Evaluation</a:t>
            </a:r>
          </a:p>
        </p:txBody>
      </p:sp>
      <p:sp>
        <p:nvSpPr>
          <p:cNvPr id="3" name="Footer Placeholder 2">
            <a:extLst>
              <a:ext uri="{FF2B5EF4-FFF2-40B4-BE49-F238E27FC236}">
                <a16:creationId xmlns:a16="http://schemas.microsoft.com/office/drawing/2014/main" id="{5846DE1B-06B8-41C3-BB7B-343B5F2807B7}"/>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66AAF1D0-F6D9-4EBA-A224-48EEA967331B}"/>
              </a:ext>
            </a:extLst>
          </p:cNvPr>
          <p:cNvPicPr>
            <a:picLocks noChangeAspect="1"/>
          </p:cNvPicPr>
          <p:nvPr/>
        </p:nvPicPr>
        <p:blipFill>
          <a:blip r:embed="rId3"/>
          <a:stretch>
            <a:fillRect/>
          </a:stretch>
        </p:blipFill>
        <p:spPr>
          <a:xfrm>
            <a:off x="1360239" y="1998528"/>
            <a:ext cx="9163050" cy="3257550"/>
          </a:xfrm>
          <a:prstGeom prst="rect">
            <a:avLst/>
          </a:prstGeom>
        </p:spPr>
      </p:pic>
      <p:sp>
        <p:nvSpPr>
          <p:cNvPr id="6" name="Rectangle 5">
            <a:extLst>
              <a:ext uri="{FF2B5EF4-FFF2-40B4-BE49-F238E27FC236}">
                <a16:creationId xmlns:a16="http://schemas.microsoft.com/office/drawing/2014/main" id="{76788C2C-BE73-444E-AAD4-26067995473C}"/>
              </a:ext>
            </a:extLst>
          </p:cNvPr>
          <p:cNvSpPr/>
          <p:nvPr/>
        </p:nvSpPr>
        <p:spPr>
          <a:xfrm>
            <a:off x="1313188" y="1827147"/>
            <a:ext cx="9518573" cy="1601854"/>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FB88AF-9A1D-44BB-8452-CF8BBCEC0D52}"/>
              </a:ext>
            </a:extLst>
          </p:cNvPr>
          <p:cNvSpPr/>
          <p:nvPr/>
        </p:nvSpPr>
        <p:spPr>
          <a:xfrm>
            <a:off x="1927952" y="4605051"/>
            <a:ext cx="3944038" cy="2203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C805F0-CFE3-4DF0-B79B-03C2F6DAA31B}"/>
              </a:ext>
            </a:extLst>
          </p:cNvPr>
          <p:cNvSpPr/>
          <p:nvPr/>
        </p:nvSpPr>
        <p:spPr>
          <a:xfrm>
            <a:off x="2047301" y="4790502"/>
            <a:ext cx="2370463" cy="299291"/>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53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1C77A4-9AEB-40C2-8799-D395893873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7131"/>
            <a:ext cx="12192000" cy="5300869"/>
          </a:xfrm>
          <a:prstGeom prst="rect">
            <a:avLst/>
          </a:prstGeom>
        </p:spPr>
      </p:pic>
      <p:sp>
        <p:nvSpPr>
          <p:cNvPr id="4" name="TextBox 3">
            <a:extLst>
              <a:ext uri="{FF2B5EF4-FFF2-40B4-BE49-F238E27FC236}">
                <a16:creationId xmlns:a16="http://schemas.microsoft.com/office/drawing/2014/main" id="{96078CB4-AD1F-49EA-843E-58780643CF02}"/>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1063133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BCA36-80C1-4B09-9015-C2A231AA6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7131"/>
            <a:ext cx="12192000" cy="5300869"/>
          </a:xfrm>
          <a:prstGeom prst="rect">
            <a:avLst/>
          </a:prstGeom>
        </p:spPr>
      </p:pic>
      <p:sp>
        <p:nvSpPr>
          <p:cNvPr id="4" name="TextBox 3">
            <a:extLst>
              <a:ext uri="{FF2B5EF4-FFF2-40B4-BE49-F238E27FC236}">
                <a16:creationId xmlns:a16="http://schemas.microsoft.com/office/drawing/2014/main" id="{EF9C027A-5F29-4559-A8BB-288D50ADFDB5}"/>
              </a:ext>
            </a:extLst>
          </p:cNvPr>
          <p:cNvSpPr txBox="1"/>
          <p:nvPr/>
        </p:nvSpPr>
        <p:spPr>
          <a:xfrm>
            <a:off x="10972800" y="6357938"/>
            <a:ext cx="577146" cy="369332"/>
          </a:xfrm>
          <a:prstGeom prst="rect">
            <a:avLst/>
          </a:prstGeom>
          <a:noFill/>
        </p:spPr>
        <p:txBody>
          <a:bodyPr wrap="none" rtlCol="0">
            <a:spAutoFit/>
          </a:bodyPr>
          <a:lstStyle/>
          <a:p>
            <a:r>
              <a:rPr lang="en-US" dirty="0"/>
              <a:t>Vert</a:t>
            </a:r>
          </a:p>
        </p:txBody>
      </p:sp>
      <p:sp>
        <p:nvSpPr>
          <p:cNvPr id="5" name="TextBox 4">
            <a:extLst>
              <a:ext uri="{FF2B5EF4-FFF2-40B4-BE49-F238E27FC236}">
                <a16:creationId xmlns:a16="http://schemas.microsoft.com/office/drawing/2014/main" id="{4EE7BFC1-6255-45B7-B117-968DC369A34D}"/>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2751853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B78D3-62A3-43BE-A79F-D3A447E81A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8456"/>
            <a:ext cx="12188952" cy="5299544"/>
          </a:xfrm>
          <a:prstGeom prst="rect">
            <a:avLst/>
          </a:prstGeom>
        </p:spPr>
      </p:pic>
      <p:sp>
        <p:nvSpPr>
          <p:cNvPr id="4" name="TextBox 3">
            <a:extLst>
              <a:ext uri="{FF2B5EF4-FFF2-40B4-BE49-F238E27FC236}">
                <a16:creationId xmlns:a16="http://schemas.microsoft.com/office/drawing/2014/main" id="{5B3C8803-8860-4380-9C10-0BBE887C5EFB}"/>
              </a:ext>
            </a:extLst>
          </p:cNvPr>
          <p:cNvSpPr txBox="1"/>
          <p:nvPr/>
        </p:nvSpPr>
        <p:spPr>
          <a:xfrm>
            <a:off x="10972800" y="6357938"/>
            <a:ext cx="551754" cy="369332"/>
          </a:xfrm>
          <a:prstGeom prst="rect">
            <a:avLst/>
          </a:prstGeom>
          <a:noFill/>
        </p:spPr>
        <p:txBody>
          <a:bodyPr wrap="none" rtlCol="0">
            <a:spAutoFit/>
          </a:bodyPr>
          <a:lstStyle/>
          <a:p>
            <a:r>
              <a:rPr lang="en-US" dirty="0"/>
              <a:t>SH3</a:t>
            </a:r>
          </a:p>
        </p:txBody>
      </p:sp>
      <p:sp>
        <p:nvSpPr>
          <p:cNvPr id="5" name="TextBox 4">
            <a:extLst>
              <a:ext uri="{FF2B5EF4-FFF2-40B4-BE49-F238E27FC236}">
                <a16:creationId xmlns:a16="http://schemas.microsoft.com/office/drawing/2014/main" id="{67CF7DC3-65B8-4E13-A297-3DD0FCEE3480}"/>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22243700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DD093-DD19-45C2-AC5E-6C4E6EEDAA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8456"/>
            <a:ext cx="12188952" cy="5299544"/>
          </a:xfrm>
          <a:prstGeom prst="rect">
            <a:avLst/>
          </a:prstGeom>
        </p:spPr>
      </p:pic>
      <p:sp>
        <p:nvSpPr>
          <p:cNvPr id="4" name="TextBox 3">
            <a:extLst>
              <a:ext uri="{FF2B5EF4-FFF2-40B4-BE49-F238E27FC236}">
                <a16:creationId xmlns:a16="http://schemas.microsoft.com/office/drawing/2014/main" id="{DB34B2ED-24B0-4326-81F9-F64887911ABC}"/>
              </a:ext>
            </a:extLst>
          </p:cNvPr>
          <p:cNvSpPr txBox="1"/>
          <p:nvPr/>
        </p:nvSpPr>
        <p:spPr>
          <a:xfrm>
            <a:off x="10972800" y="6357938"/>
            <a:ext cx="612668" cy="369332"/>
          </a:xfrm>
          <a:prstGeom prst="rect">
            <a:avLst/>
          </a:prstGeom>
          <a:noFill/>
        </p:spPr>
        <p:txBody>
          <a:bodyPr wrap="none" rtlCol="0">
            <a:spAutoFit/>
          </a:bodyPr>
          <a:lstStyle/>
          <a:p>
            <a:r>
              <a:rPr lang="en-US" dirty="0"/>
              <a:t>MAL</a:t>
            </a:r>
          </a:p>
        </p:txBody>
      </p:sp>
      <p:sp>
        <p:nvSpPr>
          <p:cNvPr id="2" name="TextBox 1">
            <a:extLst>
              <a:ext uri="{FF2B5EF4-FFF2-40B4-BE49-F238E27FC236}">
                <a16:creationId xmlns:a16="http://schemas.microsoft.com/office/drawing/2014/main" id="{96631A97-0A6D-451D-BFB4-47585D8EE2BB}"/>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10172909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SH3</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B1149FE1-B44C-4CF6-A677-6386422D68F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674679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SH2</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7BDEB527-4039-4A29-B408-53DF727793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3754030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a:t>
            </a:r>
            <a:r>
              <a:rPr lang="en-US" dirty="0" err="1"/>
              <a:t>Geomerics</a:t>
            </a:r>
            <a:endParaRPr lang="en-US" dirty="0"/>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8" name="Content Placeholder 7">
            <a:extLst>
              <a:ext uri="{FF2B5EF4-FFF2-40B4-BE49-F238E27FC236}">
                <a16:creationId xmlns:a16="http://schemas.microsoft.com/office/drawing/2014/main" id="{486C8AEE-24E1-4BC5-92FF-E93A165E3A5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9800687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New</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41D58B81-FA4F-4B5C-AF7A-5E06B92FCAD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203853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Transmission</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B440645D-B9CA-4255-8E95-70D652B62A2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296319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eiling, building, indoor, kitchen&#10;&#10;Description automatically generated">
            <a:extLst>
              <a:ext uri="{FF2B5EF4-FFF2-40B4-BE49-F238E27FC236}">
                <a16:creationId xmlns:a16="http://schemas.microsoft.com/office/drawing/2014/main" id="{ABA33422-1903-492C-9BC2-46E30FDB1F8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a map&#10;&#10;Description automatically generated">
            <a:extLst>
              <a:ext uri="{FF2B5EF4-FFF2-40B4-BE49-F238E27FC236}">
                <a16:creationId xmlns:a16="http://schemas.microsoft.com/office/drawing/2014/main" id="{E0358F68-CB59-4F54-9E8D-74FA10A117D4}"/>
              </a:ext>
            </a:extLst>
          </p:cNvPr>
          <p:cNvPicPr>
            <a:picLocks noChangeAspect="1"/>
          </p:cNvPicPr>
          <p:nvPr/>
        </p:nvPicPr>
        <p:blipFill>
          <a:blip r:embed="rId4">
            <a:alphaModFix amt="55000"/>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7476AFD-CA9E-4168-9FA6-93329A632B89}"/>
              </a:ext>
            </a:extLst>
          </p:cNvPr>
          <p:cNvSpPr txBox="1"/>
          <p:nvPr/>
        </p:nvSpPr>
        <p:spPr>
          <a:xfrm>
            <a:off x="4759641" y="6459539"/>
            <a:ext cx="2704779" cy="297454"/>
          </a:xfrm>
          <a:prstGeom prst="rect">
            <a:avLst/>
          </a:prstGeom>
          <a:noFill/>
        </p:spPr>
        <p:txBody>
          <a:bodyPr wrap="none" rtlCol="0">
            <a:spAutoFit/>
          </a:bodyPr>
          <a:lstStyle/>
          <a:p>
            <a:r>
              <a:rPr lang="en-US" sz="1333" dirty="0">
                <a:solidFill>
                  <a:schemeClr val="bg1"/>
                </a:solidFill>
              </a:rPr>
              <a:t>© 2019 Activision Publishing, Inc.</a:t>
            </a:r>
          </a:p>
        </p:txBody>
      </p:sp>
      <p:pic>
        <p:nvPicPr>
          <p:cNvPr id="6" name="Picture 5">
            <a:extLst>
              <a:ext uri="{FF2B5EF4-FFF2-40B4-BE49-F238E27FC236}">
                <a16:creationId xmlns:a16="http://schemas.microsoft.com/office/drawing/2014/main" id="{5FF121E1-14A7-4337-B8F5-9061C74900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9386" y="252788"/>
            <a:ext cx="6076875" cy="341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B3CD1E3-1924-4F4E-AB0E-41E4DF9837E1}"/>
              </a:ext>
            </a:extLst>
          </p:cNvPr>
          <p:cNvSpPr txBox="1"/>
          <p:nvPr/>
        </p:nvSpPr>
        <p:spPr>
          <a:xfrm>
            <a:off x="5991030" y="3167536"/>
            <a:ext cx="1518364" cy="369332"/>
          </a:xfrm>
          <a:prstGeom prst="rect">
            <a:avLst/>
          </a:prstGeom>
          <a:solidFill>
            <a:schemeClr val="bg1"/>
          </a:solidFill>
        </p:spPr>
        <p:txBody>
          <a:bodyPr wrap="none" rtlCol="0">
            <a:spAutoFit/>
          </a:bodyPr>
          <a:lstStyle/>
          <a:p>
            <a:r>
              <a:rPr lang="en-US" dirty="0"/>
              <a:t>[Iwanicki17a]</a:t>
            </a:r>
          </a:p>
        </p:txBody>
      </p:sp>
      <p:grpSp>
        <p:nvGrpSpPr>
          <p:cNvPr id="8" name="Group 7">
            <a:extLst>
              <a:ext uri="{FF2B5EF4-FFF2-40B4-BE49-F238E27FC236}">
                <a16:creationId xmlns:a16="http://schemas.microsoft.com/office/drawing/2014/main" id="{745D3C9F-8922-4AB1-B7A1-16C4C35DE16F}"/>
              </a:ext>
            </a:extLst>
          </p:cNvPr>
          <p:cNvGrpSpPr/>
          <p:nvPr/>
        </p:nvGrpSpPr>
        <p:grpSpPr>
          <a:xfrm>
            <a:off x="949123" y="4896091"/>
            <a:ext cx="4003203" cy="923330"/>
            <a:chOff x="949123" y="4896091"/>
            <a:chExt cx="4003203" cy="923330"/>
          </a:xfrm>
        </p:grpSpPr>
        <p:sp>
          <p:nvSpPr>
            <p:cNvPr id="9" name="TextBox 8">
              <a:extLst>
                <a:ext uri="{FF2B5EF4-FFF2-40B4-BE49-F238E27FC236}">
                  <a16:creationId xmlns:a16="http://schemas.microsoft.com/office/drawing/2014/main" id="{0407EECA-2E1E-483E-9EF7-BCF7338957C3}"/>
                </a:ext>
              </a:extLst>
            </p:cNvPr>
            <p:cNvSpPr txBox="1"/>
            <p:nvPr/>
          </p:nvSpPr>
          <p:spPr>
            <a:xfrm>
              <a:off x="949123" y="4896091"/>
              <a:ext cx="4003203" cy="923330"/>
            </a:xfrm>
            <a:prstGeom prst="rect">
              <a:avLst/>
            </a:prstGeom>
            <a:solidFill>
              <a:schemeClr val="bg1"/>
            </a:solidFill>
          </p:spPr>
          <p:txBody>
            <a:bodyPr wrap="square" rtlCol="0">
              <a:spAutoFit/>
            </a:bodyPr>
            <a:lstStyle/>
            <a:p>
              <a:r>
                <a:rPr lang="en-US" dirty="0"/>
                <a:t>LM	Lightmap</a:t>
              </a:r>
            </a:p>
            <a:p>
              <a:r>
                <a:rPr lang="en-US" dirty="0"/>
                <a:t>LGV  	</a:t>
              </a:r>
              <a:r>
                <a:rPr lang="en-US" dirty="0" err="1"/>
                <a:t>Lightgrid</a:t>
              </a:r>
              <a:r>
                <a:rPr lang="en-US" dirty="0"/>
                <a:t> Volume – static</a:t>
              </a:r>
            </a:p>
            <a:p>
              <a:r>
                <a:rPr lang="en-US" dirty="0"/>
                <a:t>LG	</a:t>
              </a:r>
              <a:r>
                <a:rPr lang="en-US" dirty="0" err="1"/>
                <a:t>Lightgrid</a:t>
              </a:r>
              <a:r>
                <a:rPr lang="en-US" dirty="0"/>
                <a:t> - dynamic</a:t>
              </a:r>
            </a:p>
          </p:txBody>
        </p:sp>
        <p:pic>
          <p:nvPicPr>
            <p:cNvPr id="10" name="Picture 9">
              <a:extLst>
                <a:ext uri="{FF2B5EF4-FFF2-40B4-BE49-F238E27FC236}">
                  <a16:creationId xmlns:a16="http://schemas.microsoft.com/office/drawing/2014/main" id="{0602EADF-0273-4C7E-A776-40F76C1FBC94}"/>
                </a:ext>
              </a:extLst>
            </p:cNvPr>
            <p:cNvPicPr>
              <a:picLocks/>
            </p:cNvPicPr>
            <p:nvPr/>
          </p:nvPicPr>
          <p:blipFill>
            <a:blip r:embed="rId6"/>
            <a:stretch>
              <a:fillRect/>
            </a:stretch>
          </p:blipFill>
          <p:spPr>
            <a:xfrm>
              <a:off x="4509474" y="4925708"/>
              <a:ext cx="265176" cy="268224"/>
            </a:xfrm>
            <a:prstGeom prst="rect">
              <a:avLst/>
            </a:prstGeom>
          </p:spPr>
        </p:pic>
        <p:pic>
          <p:nvPicPr>
            <p:cNvPr id="11" name="Picture 10">
              <a:extLst>
                <a:ext uri="{FF2B5EF4-FFF2-40B4-BE49-F238E27FC236}">
                  <a16:creationId xmlns:a16="http://schemas.microsoft.com/office/drawing/2014/main" id="{5E91C507-A894-4161-84AE-5B99CD2F126F}"/>
                </a:ext>
              </a:extLst>
            </p:cNvPr>
            <p:cNvPicPr>
              <a:picLocks/>
            </p:cNvPicPr>
            <p:nvPr/>
          </p:nvPicPr>
          <p:blipFill>
            <a:blip r:embed="rId7"/>
            <a:stretch>
              <a:fillRect/>
            </a:stretch>
          </p:blipFill>
          <p:spPr>
            <a:xfrm>
              <a:off x="4509474" y="5235589"/>
              <a:ext cx="265176" cy="265176"/>
            </a:xfrm>
            <a:prstGeom prst="rect">
              <a:avLst/>
            </a:prstGeom>
          </p:spPr>
        </p:pic>
      </p:grpSp>
    </p:spTree>
    <p:extLst>
      <p:ext uri="{BB962C8B-B14F-4D97-AF65-F5344CB8AC3E}">
        <p14:creationId xmlns:p14="http://schemas.microsoft.com/office/powerpoint/2010/main" val="2949716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CCDB29-4654-4102-959C-D5DFDEF5C28B}"/>
              </a:ext>
            </a:extLst>
          </p:cNvPr>
          <p:cNvSpPr>
            <a:spLocks noGrp="1"/>
          </p:cNvSpPr>
          <p:nvPr>
            <p:ph type="body" sz="quarter" idx="11"/>
          </p:nvPr>
        </p:nvSpPr>
        <p:spPr/>
        <p:txBody>
          <a:bodyPr>
            <a:normAutofit fontScale="85000" lnSpcReduction="10000"/>
          </a:bodyPr>
          <a:lstStyle/>
          <a:p>
            <a:r>
              <a:rPr lang="en-US" dirty="0"/>
              <a:t>Dynamic </a:t>
            </a:r>
            <a:r>
              <a:rPr lang="en-US" dirty="0" err="1"/>
              <a:t>Lightsets</a:t>
            </a:r>
            <a:endParaRPr lang="en-US" dirty="0"/>
          </a:p>
        </p:txBody>
      </p:sp>
      <p:sp>
        <p:nvSpPr>
          <p:cNvPr id="3" name="Text Placeholder 2">
            <a:extLst>
              <a:ext uri="{FF2B5EF4-FFF2-40B4-BE49-F238E27FC236}">
                <a16:creationId xmlns:a16="http://schemas.microsoft.com/office/drawing/2014/main" id="{5A8D243F-9BED-467C-9245-F76BCF583E6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010238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6AAB-9B45-4CAD-8FA9-ED078920E56F}"/>
              </a:ext>
            </a:extLst>
          </p:cNvPr>
          <p:cNvSpPr>
            <a:spLocks noGrp="1"/>
          </p:cNvSpPr>
          <p:nvPr>
            <p:ph type="title"/>
          </p:nvPr>
        </p:nvSpPr>
        <p:spPr/>
        <p:txBody>
          <a:bodyPr>
            <a:normAutofit fontScale="90000"/>
          </a:bodyPr>
          <a:lstStyle/>
          <a:p>
            <a:r>
              <a:rPr lang="en-US" dirty="0"/>
              <a:t>Evolution of the Idea [Seyb20]</a:t>
            </a:r>
          </a:p>
        </p:txBody>
      </p:sp>
      <p:sp>
        <p:nvSpPr>
          <p:cNvPr id="3" name="Content Placeholder 2">
            <a:extLst>
              <a:ext uri="{FF2B5EF4-FFF2-40B4-BE49-F238E27FC236}">
                <a16:creationId xmlns:a16="http://schemas.microsoft.com/office/drawing/2014/main" id="{8FD5D337-8E29-45EE-8C3B-57DF4F1F74BA}"/>
              </a:ext>
            </a:extLst>
          </p:cNvPr>
          <p:cNvSpPr>
            <a:spLocks noGrp="1"/>
          </p:cNvSpPr>
          <p:nvPr>
            <p:ph idx="1"/>
          </p:nvPr>
        </p:nvSpPr>
        <p:spPr>
          <a:xfrm>
            <a:off x="447039" y="1828800"/>
            <a:ext cx="5083427" cy="4091354"/>
          </a:xfrm>
        </p:spPr>
        <p:txBody>
          <a:bodyPr/>
          <a:lstStyle/>
          <a:p>
            <a:r>
              <a:rPr lang="en-US" dirty="0"/>
              <a:t>Previous system existed called “A/B” lighting, do a bunch of smoke and swap in new geo/lighting data.</a:t>
            </a:r>
          </a:p>
          <a:p>
            <a:pPr lvl="1"/>
            <a:r>
              <a:rPr lang="en-US" dirty="0"/>
              <a:t>Always resident, very painful to setup (sparingly used), had to mark up models/lights, seam where it turned off</a:t>
            </a:r>
          </a:p>
          <a:p>
            <a:r>
              <a:rPr lang="en-US" dirty="0"/>
              <a:t>Minimal user interaction, update lighting data structures in place, started with just light changes (2017) then added doors last year.</a:t>
            </a:r>
          </a:p>
          <a:p>
            <a:r>
              <a:rPr lang="en-US" dirty="0"/>
              <a:t>Static model lighting evolved with this in mind (sparser data, kill vertex baking, decouple from geometry.)</a:t>
            </a:r>
          </a:p>
        </p:txBody>
      </p:sp>
      <p:sp>
        <p:nvSpPr>
          <p:cNvPr id="4" name="Footer Placeholder 3">
            <a:extLst>
              <a:ext uri="{FF2B5EF4-FFF2-40B4-BE49-F238E27FC236}">
                <a16:creationId xmlns:a16="http://schemas.microsoft.com/office/drawing/2014/main" id="{56DC246E-5AD5-491A-A317-FA6A7AA9FDB2}"/>
              </a:ext>
            </a:extLst>
          </p:cNvPr>
          <p:cNvSpPr>
            <a:spLocks noGrp="1"/>
          </p:cNvSpPr>
          <p:nvPr>
            <p:ph type="ftr" sz="quarter" idx="11"/>
          </p:nvPr>
        </p:nvSpPr>
        <p:spPr/>
        <p:txBody>
          <a:bodyPr/>
          <a:lstStyle/>
          <a:p>
            <a:r>
              <a:rPr lang="en-US"/>
              <a:t>© 2020 Activision Publishing, Inc.</a:t>
            </a:r>
            <a:endParaRPr lang="en-US" dirty="0"/>
          </a:p>
        </p:txBody>
      </p:sp>
      <p:pic>
        <p:nvPicPr>
          <p:cNvPr id="5" name="zmb_dynamiclightsets">
            <a:hlinkClick r:id="" action="ppaction://media"/>
            <a:extLst>
              <a:ext uri="{FF2B5EF4-FFF2-40B4-BE49-F238E27FC236}">
                <a16:creationId xmlns:a16="http://schemas.microsoft.com/office/drawing/2014/main" id="{307346AA-C5BA-4F1A-8539-7ADDBCB399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2276814"/>
            <a:ext cx="5680578" cy="3195325"/>
          </a:xfrm>
          <a:prstGeom prst="rect">
            <a:avLst/>
          </a:prstGeom>
        </p:spPr>
      </p:pic>
    </p:spTree>
    <p:extLst>
      <p:ext uri="{BB962C8B-B14F-4D97-AF65-F5344CB8AC3E}">
        <p14:creationId xmlns:p14="http://schemas.microsoft.com/office/powerpoint/2010/main" val="2610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698-F596-4235-96D7-DBC85840C129}"/>
              </a:ext>
            </a:extLst>
          </p:cNvPr>
          <p:cNvSpPr>
            <a:spLocks noGrp="1"/>
          </p:cNvSpPr>
          <p:nvPr>
            <p:ph type="title"/>
          </p:nvPr>
        </p:nvSpPr>
        <p:spPr/>
        <p:txBody>
          <a:bodyPr>
            <a:normAutofit fontScale="90000"/>
          </a:bodyPr>
          <a:lstStyle/>
          <a:p>
            <a:r>
              <a:rPr lang="en-US" dirty="0"/>
              <a:t>Examples IN Call of Duty: Modern Warfare</a:t>
            </a:r>
          </a:p>
        </p:txBody>
      </p:sp>
      <p:sp>
        <p:nvSpPr>
          <p:cNvPr id="4" name="Footer Placeholder 3">
            <a:extLst>
              <a:ext uri="{FF2B5EF4-FFF2-40B4-BE49-F238E27FC236}">
                <a16:creationId xmlns:a16="http://schemas.microsoft.com/office/drawing/2014/main" id="{AB59C829-1B9D-4F08-A7D0-8254C8A9339C}"/>
              </a:ext>
            </a:extLst>
          </p:cNvPr>
          <p:cNvSpPr>
            <a:spLocks noGrp="1"/>
          </p:cNvSpPr>
          <p:nvPr>
            <p:ph type="ftr" sz="quarter" idx="11"/>
          </p:nvPr>
        </p:nvSpPr>
        <p:spPr/>
        <p:txBody>
          <a:bodyPr/>
          <a:lstStyle/>
          <a:p>
            <a:r>
              <a:rPr lang="en-US"/>
              <a:t>© 2020 Activision Publishing, Inc.</a:t>
            </a:r>
            <a:endParaRPr lang="en-US" dirty="0"/>
          </a:p>
        </p:txBody>
      </p:sp>
      <p:pic>
        <p:nvPicPr>
          <p:cNvPr id="7" name="Townhoused_Attic_Trim_noAudio">
            <a:hlinkClick r:id="" action="ppaction://media"/>
            <a:extLst>
              <a:ext uri="{FF2B5EF4-FFF2-40B4-BE49-F238E27FC236}">
                <a16:creationId xmlns:a16="http://schemas.microsoft.com/office/drawing/2014/main" id="{4007DD19-0D2F-4EA6-B718-E5B6288A5D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1738" y="1828800"/>
            <a:ext cx="7272337" cy="4090988"/>
          </a:xfrm>
        </p:spPr>
      </p:pic>
    </p:spTree>
    <p:extLst>
      <p:ext uri="{BB962C8B-B14F-4D97-AF65-F5344CB8AC3E}">
        <p14:creationId xmlns:p14="http://schemas.microsoft.com/office/powerpoint/2010/main" val="32135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1030-BD4D-4E1C-9B98-F5E8B01A3036}"/>
              </a:ext>
            </a:extLst>
          </p:cNvPr>
          <p:cNvSpPr>
            <a:spLocks noGrp="1"/>
          </p:cNvSpPr>
          <p:nvPr>
            <p:ph type="title"/>
          </p:nvPr>
        </p:nvSpPr>
        <p:spPr/>
        <p:txBody>
          <a:bodyPr>
            <a:normAutofit fontScale="90000"/>
          </a:bodyPr>
          <a:lstStyle/>
          <a:p>
            <a:r>
              <a:rPr lang="en-US" dirty="0"/>
              <a:t>Light On</a:t>
            </a:r>
          </a:p>
        </p:txBody>
      </p:sp>
      <p:pic>
        <p:nvPicPr>
          <p:cNvPr id="6" name="Content Placeholder 5" descr="A living room filled with furniture and a fireplace&#10;&#10;Description automatically generated">
            <a:extLst>
              <a:ext uri="{FF2B5EF4-FFF2-40B4-BE49-F238E27FC236}">
                <a16:creationId xmlns:a16="http://schemas.microsoft.com/office/drawing/2014/main" id="{950774AB-74BD-48C1-85AA-C9CE67ABB4C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4" name="Footer Placeholder 3">
            <a:extLst>
              <a:ext uri="{FF2B5EF4-FFF2-40B4-BE49-F238E27FC236}">
                <a16:creationId xmlns:a16="http://schemas.microsoft.com/office/drawing/2014/main" id="{7C9CA583-E317-47FC-AC3C-0AFB86903ED7}"/>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606757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59D0-1A72-47FB-AB20-F9AFA2874501}"/>
              </a:ext>
            </a:extLst>
          </p:cNvPr>
          <p:cNvSpPr>
            <a:spLocks noGrp="1"/>
          </p:cNvSpPr>
          <p:nvPr>
            <p:ph type="title"/>
          </p:nvPr>
        </p:nvSpPr>
        <p:spPr/>
        <p:txBody>
          <a:bodyPr>
            <a:normAutofit fontScale="90000"/>
          </a:bodyPr>
          <a:lstStyle/>
          <a:p>
            <a:r>
              <a:rPr lang="en-US" dirty="0"/>
              <a:t>Light Shot Out</a:t>
            </a:r>
          </a:p>
        </p:txBody>
      </p:sp>
      <p:pic>
        <p:nvPicPr>
          <p:cNvPr id="6" name="Content Placeholder 5" descr="A dark room&#10;&#10;Description automatically generated">
            <a:extLst>
              <a:ext uri="{FF2B5EF4-FFF2-40B4-BE49-F238E27FC236}">
                <a16:creationId xmlns:a16="http://schemas.microsoft.com/office/drawing/2014/main" id="{3BD23C73-0E9F-4016-912B-44A10ED5CFC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4" name="Footer Placeholder 3">
            <a:extLst>
              <a:ext uri="{FF2B5EF4-FFF2-40B4-BE49-F238E27FC236}">
                <a16:creationId xmlns:a16="http://schemas.microsoft.com/office/drawing/2014/main" id="{AB0EF586-C51D-4771-A33E-63D3DB7C01C3}"/>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1105154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066F-3250-4927-A47F-1D5D68B56D2E}"/>
              </a:ext>
            </a:extLst>
          </p:cNvPr>
          <p:cNvSpPr>
            <a:spLocks noGrp="1"/>
          </p:cNvSpPr>
          <p:nvPr>
            <p:ph type="title"/>
          </p:nvPr>
        </p:nvSpPr>
        <p:spPr/>
        <p:txBody>
          <a:bodyPr>
            <a:normAutofit fontScale="90000"/>
          </a:bodyPr>
          <a:lstStyle/>
          <a:p>
            <a:r>
              <a:rPr lang="en-US" dirty="0"/>
              <a:t>Door Open no GI update</a:t>
            </a:r>
          </a:p>
        </p:txBody>
      </p:sp>
      <p:pic>
        <p:nvPicPr>
          <p:cNvPr id="8" name="Content Placeholder 7" descr="A picture containing indoor, window, building, small&#10;&#10;Description automatically generated">
            <a:extLst>
              <a:ext uri="{FF2B5EF4-FFF2-40B4-BE49-F238E27FC236}">
                <a16:creationId xmlns:a16="http://schemas.microsoft.com/office/drawing/2014/main" id="{B91981E5-44C7-46F3-86CC-15BADE2220B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3" name="Footer Placeholder 2">
            <a:extLst>
              <a:ext uri="{FF2B5EF4-FFF2-40B4-BE49-F238E27FC236}">
                <a16:creationId xmlns:a16="http://schemas.microsoft.com/office/drawing/2014/main" id="{8B9DBF95-56A7-4C13-91FB-9F9B88E7D31C}"/>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6368366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B27E-2827-4729-9827-FD0DAE87E09A}"/>
              </a:ext>
            </a:extLst>
          </p:cNvPr>
          <p:cNvSpPr>
            <a:spLocks noGrp="1"/>
          </p:cNvSpPr>
          <p:nvPr>
            <p:ph type="title"/>
          </p:nvPr>
        </p:nvSpPr>
        <p:spPr/>
        <p:txBody>
          <a:bodyPr>
            <a:normAutofit fontScale="90000"/>
          </a:bodyPr>
          <a:lstStyle/>
          <a:p>
            <a:r>
              <a:rPr lang="en-US" dirty="0"/>
              <a:t>Door Open GI Update [Seyb20]</a:t>
            </a:r>
          </a:p>
        </p:txBody>
      </p:sp>
      <p:pic>
        <p:nvPicPr>
          <p:cNvPr id="6" name="Content Placeholder 5" descr="A dirty old room&#10;&#10;Description automatically generated">
            <a:extLst>
              <a:ext uri="{FF2B5EF4-FFF2-40B4-BE49-F238E27FC236}">
                <a16:creationId xmlns:a16="http://schemas.microsoft.com/office/drawing/2014/main" id="{4BD3884F-C84E-47A7-8D1C-329051CEB0A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4" name="Footer Placeholder 3">
            <a:extLst>
              <a:ext uri="{FF2B5EF4-FFF2-40B4-BE49-F238E27FC236}">
                <a16:creationId xmlns:a16="http://schemas.microsoft.com/office/drawing/2014/main" id="{39705D20-7793-4A92-9034-C2BDE225E3DE}"/>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9006057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293144"/>
            <a:ext cx="3932237" cy="999565"/>
          </a:xfrm>
        </p:spPr>
        <p:txBody>
          <a:bodyPr>
            <a:normAutofit fontScale="90000"/>
          </a:bodyPr>
          <a:lstStyle/>
          <a:p>
            <a:r>
              <a:rPr lang="en-US" dirty="0"/>
              <a:t>Two Light Sets</a:t>
            </a:r>
          </a:p>
        </p:txBody>
      </p:sp>
      <p:sp>
        <p:nvSpPr>
          <p:cNvPr id="7" name="Text Placeholder 6"/>
          <p:cNvSpPr>
            <a:spLocks noGrp="1"/>
          </p:cNvSpPr>
          <p:nvPr>
            <p:ph type="body" sz="half" idx="2"/>
          </p:nvPr>
        </p:nvSpPr>
        <p:spPr>
          <a:xfrm>
            <a:off x="839788" y="1287780"/>
            <a:ext cx="3932237" cy="784412"/>
          </a:xfrm>
        </p:spPr>
        <p:txBody>
          <a:bodyPr/>
          <a:lstStyle/>
          <a:p>
            <a:r>
              <a:rPr lang="en-US" dirty="0"/>
              <a:t>Control them independently, overlap significantly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0073" y="107577"/>
            <a:ext cx="3134102" cy="32004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5070" y="3370730"/>
            <a:ext cx="3134102" cy="32004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4808" y="140298"/>
            <a:ext cx="3134102" cy="3200400"/>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2656" y="3424237"/>
            <a:ext cx="3134102" cy="320040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4509" y="2052637"/>
            <a:ext cx="4477288" cy="4572000"/>
          </a:xfrm>
          <a:prstGeom prst="rect">
            <a:avLst/>
          </a:prstGeom>
        </p:spPr>
      </p:pic>
      <p:sp>
        <p:nvSpPr>
          <p:cNvPr id="2" name="Footer Placeholder 1">
            <a:extLst>
              <a:ext uri="{FF2B5EF4-FFF2-40B4-BE49-F238E27FC236}">
                <a16:creationId xmlns:a16="http://schemas.microsoft.com/office/drawing/2014/main" id="{9633CAF6-BD9D-44E8-AFE1-208A7B24AC48}"/>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8636113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0429" y="2071399"/>
            <a:ext cx="1790915" cy="18288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3773" y="2071399"/>
            <a:ext cx="1790915" cy="18288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90331" y="2071399"/>
            <a:ext cx="1790915" cy="18288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7216" y="4172752"/>
            <a:ext cx="1790915" cy="18288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3773" y="4172752"/>
            <a:ext cx="1790915" cy="1828800"/>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90332" y="4172752"/>
            <a:ext cx="1790915" cy="1828800"/>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7545" y="2071399"/>
            <a:ext cx="1790915" cy="18288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37313" y="2071399"/>
            <a:ext cx="1790915" cy="1828800"/>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0658" y="2071399"/>
            <a:ext cx="1790915" cy="1828800"/>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7545" y="4172752"/>
            <a:ext cx="1790915" cy="1828800"/>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84102" y="4172752"/>
            <a:ext cx="1790915" cy="1828800"/>
          </a:xfrm>
          <a:prstGeom prst="rect">
            <a:avLst/>
          </a:prstGeom>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10659" y="4172752"/>
            <a:ext cx="1790915" cy="1828800"/>
          </a:xfrm>
          <a:prstGeom prst="rect">
            <a:avLst/>
          </a:prstGeom>
        </p:spPr>
      </p:pic>
      <p:sp>
        <p:nvSpPr>
          <p:cNvPr id="3" name="Title 2">
            <a:extLst>
              <a:ext uri="{FF2B5EF4-FFF2-40B4-BE49-F238E27FC236}">
                <a16:creationId xmlns:a16="http://schemas.microsoft.com/office/drawing/2014/main" id="{13A33E65-D1F8-49DE-ADD6-79301CBF0A49}"/>
              </a:ext>
            </a:extLst>
          </p:cNvPr>
          <p:cNvSpPr>
            <a:spLocks noGrp="1"/>
          </p:cNvSpPr>
          <p:nvPr>
            <p:ph type="title"/>
          </p:nvPr>
        </p:nvSpPr>
        <p:spPr/>
        <p:txBody>
          <a:bodyPr>
            <a:normAutofit fontScale="90000"/>
          </a:bodyPr>
          <a:lstStyle/>
          <a:p>
            <a:r>
              <a:rPr lang="en-US" dirty="0"/>
              <a:t>Challenge with Data</a:t>
            </a:r>
          </a:p>
        </p:txBody>
      </p:sp>
      <p:sp>
        <p:nvSpPr>
          <p:cNvPr id="2" name="Footer Placeholder 1">
            <a:extLst>
              <a:ext uri="{FF2B5EF4-FFF2-40B4-BE49-F238E27FC236}">
                <a16:creationId xmlns:a16="http://schemas.microsoft.com/office/drawing/2014/main" id="{E73D040B-7160-41AB-B47A-342E5F736208}"/>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41484782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6400" y="1710368"/>
            <a:ext cx="4114800" cy="4201845"/>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800" y="1710368"/>
            <a:ext cx="4114800" cy="4201845"/>
          </a:xfrm>
          <a:prstGeom prst="rect">
            <a:avLst/>
          </a:prstGeom>
        </p:spPr>
      </p:pic>
      <p:sp>
        <p:nvSpPr>
          <p:cNvPr id="3" name="Title 2">
            <a:extLst>
              <a:ext uri="{FF2B5EF4-FFF2-40B4-BE49-F238E27FC236}">
                <a16:creationId xmlns:a16="http://schemas.microsoft.com/office/drawing/2014/main" id="{3635C2DB-7289-4E4B-9BAC-6EB3AB99B3A5}"/>
              </a:ext>
            </a:extLst>
          </p:cNvPr>
          <p:cNvSpPr>
            <a:spLocks noGrp="1"/>
          </p:cNvSpPr>
          <p:nvPr>
            <p:ph type="title"/>
          </p:nvPr>
        </p:nvSpPr>
        <p:spPr/>
        <p:txBody>
          <a:bodyPr>
            <a:normAutofit fontScale="90000"/>
          </a:bodyPr>
          <a:lstStyle/>
          <a:p>
            <a:r>
              <a:rPr lang="en-US" dirty="0"/>
              <a:t>Lower Left Lightmap Tile Only</a:t>
            </a:r>
          </a:p>
        </p:txBody>
      </p:sp>
      <p:sp>
        <p:nvSpPr>
          <p:cNvPr id="2" name="Footer Placeholder 1">
            <a:extLst>
              <a:ext uri="{FF2B5EF4-FFF2-40B4-BE49-F238E27FC236}">
                <a16:creationId xmlns:a16="http://schemas.microsoft.com/office/drawing/2014/main" id="{E73D040B-7160-41AB-B47A-342E5F736208}"/>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835866499"/>
      </p:ext>
    </p:extLst>
  </p:cSld>
  <p:clrMapOvr>
    <a:masterClrMapping/>
  </p:clrMapOvr>
</p:sld>
</file>

<file path=ppt/theme/theme1.xml><?xml version="1.0" encoding="utf-8"?>
<a:theme xmlns:a="http://schemas.openxmlformats.org/drawingml/2006/main" name="1_Office Theme">
  <a:themeElements>
    <a:clrScheme name="s2020 2">
      <a:dk1>
        <a:srgbClr val="000000"/>
      </a:dk1>
      <a:lt1>
        <a:srgbClr val="FFFFFF"/>
      </a:lt1>
      <a:dk2>
        <a:srgbClr val="B0A8A3"/>
      </a:dk2>
      <a:lt2>
        <a:srgbClr val="C7E6ED"/>
      </a:lt2>
      <a:accent1>
        <a:srgbClr val="0D1239"/>
      </a:accent1>
      <a:accent2>
        <a:srgbClr val="114568"/>
      </a:accent2>
      <a:accent3>
        <a:srgbClr val="049289"/>
      </a:accent3>
      <a:accent4>
        <a:srgbClr val="F58C8B"/>
      </a:accent4>
      <a:accent5>
        <a:srgbClr val="4CADDE"/>
      </a:accent5>
      <a:accent6>
        <a:srgbClr val="FFF3CC"/>
      </a:accent6>
      <a:hlink>
        <a:srgbClr val="F48B8A"/>
      </a:hlink>
      <a:folHlink>
        <a:srgbClr val="F48B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22835</TotalTime>
  <Words>19162</Words>
  <Application>Microsoft Office PowerPoint</Application>
  <PresentationFormat>Widescreen</PresentationFormat>
  <Paragraphs>1742</Paragraphs>
  <Slides>132</Slides>
  <Notes>130</Notes>
  <HiddenSlides>0</HiddenSlides>
  <MMClips>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38" baseType="lpstr">
      <vt:lpstr>Arial</vt:lpstr>
      <vt:lpstr>Calibri</vt:lpstr>
      <vt:lpstr>Cambria Math</vt:lpstr>
      <vt:lpstr>System Font Regular</vt:lpstr>
      <vt:lpstr>1_Office Theme</vt:lpstr>
      <vt:lpstr>Document</vt:lpstr>
      <vt:lpstr>Precomputed Lighting Advances in Call of Duty: Modern Warfare</vt:lpstr>
      <vt:lpstr>Acknowledgements</vt:lpstr>
      <vt:lpstr>PowerPoint Presentation</vt:lpstr>
      <vt:lpstr>PowerPoint Presentation</vt:lpstr>
      <vt:lpstr>PowerPoint Presentation</vt:lpstr>
      <vt:lpstr>Overview of Talk</vt:lpstr>
      <vt:lpstr>PowerPoint Presentation</vt:lpstr>
      <vt:lpstr>PowerPoint Presentation</vt:lpstr>
      <vt:lpstr>PowerPoint Presentation</vt:lpstr>
      <vt:lpstr>Generic Baking Improvements</vt:lpstr>
      <vt:lpstr>Retracing Direct Light</vt:lpstr>
      <vt:lpstr>Retracing Direct Light</vt:lpstr>
      <vt:lpstr>Retracing Direct Light</vt:lpstr>
      <vt:lpstr>Large Maps</vt:lpstr>
      <vt:lpstr>Large Maps</vt:lpstr>
      <vt:lpstr>Stitching/Connecting Model Lighting</vt:lpstr>
      <vt:lpstr>Stitching/Connecting Model Lighting</vt:lpstr>
      <vt:lpstr>Merging Model Lighting</vt:lpstr>
      <vt:lpstr>Merging Model Lighting</vt:lpstr>
      <vt:lpstr>Lighting Consistency “Thin” Models</vt:lpstr>
      <vt:lpstr>Lighting Consistency “Thin” Models</vt:lpstr>
      <vt:lpstr>Lighting Consistency “Thin” Models</vt:lpstr>
      <vt:lpstr>Lightmap Encoding</vt:lpstr>
      <vt:lpstr>Lightmap Encoding</vt:lpstr>
      <vt:lpstr>Lightmap Encoding</vt:lpstr>
      <vt:lpstr>Lightmap Encoding</vt:lpstr>
      <vt:lpstr>Lightmap Encoding</vt:lpstr>
      <vt:lpstr>Lightmap Encoding</vt:lpstr>
      <vt:lpstr>Static Model Lighting Evolution</vt:lpstr>
      <vt:lpstr>Static Model Lighting Evolution</vt:lpstr>
      <vt:lpstr>Static Model Lighting Evolution</vt:lpstr>
      <vt:lpstr>PowerPoint Presentation</vt:lpstr>
      <vt:lpstr>SH Encoding (TLDR)</vt:lpstr>
      <vt:lpstr>SH Encoding (TLDR)</vt:lpstr>
      <vt:lpstr>Warning!</vt:lpstr>
      <vt:lpstr>Spherical Harmonics</vt:lpstr>
      <vt:lpstr>Zonal Harmonics</vt:lpstr>
      <vt:lpstr>SH As Scalar Function on Sphere</vt:lpstr>
      <vt:lpstr>SH Projection</vt:lpstr>
      <vt:lpstr>SH Projection</vt:lpstr>
      <vt:lpstr>SH Projection</vt:lpstr>
      <vt:lpstr>Projection of a Non-Negative SH</vt:lpstr>
      <vt:lpstr>Projection of a Non-Negative SH</vt:lpstr>
      <vt:lpstr>Projection of a Non-Negative SH</vt:lpstr>
      <vt:lpstr>SH Delta Function</vt:lpstr>
      <vt:lpstr>SH Delta Function</vt:lpstr>
      <vt:lpstr>SH Delta Function</vt:lpstr>
      <vt:lpstr>SH Delta Function</vt:lpstr>
      <vt:lpstr>Adding Two Delta Functions</vt:lpstr>
      <vt:lpstr>Adding Two Delta Functions</vt:lpstr>
      <vt:lpstr>Constructive Interference</vt:lpstr>
      <vt:lpstr>Mixed Interference</vt:lpstr>
      <vt:lpstr>Destructive Interference</vt:lpstr>
      <vt:lpstr>What is the Bound?</vt:lpstr>
      <vt:lpstr>What Else Can we do with this?</vt:lpstr>
      <vt:lpstr>What Else Can we do with this?</vt:lpstr>
      <vt:lpstr>Non-Linear Interpolation</vt:lpstr>
      <vt:lpstr>Non-Linear Interpolation</vt:lpstr>
      <vt:lpstr>Non-Linear Interpolation</vt:lpstr>
      <vt:lpstr>Non-Linear Interpolation</vt:lpstr>
      <vt:lpstr>Another Non-Linear Way to Interpolate SH</vt:lpstr>
      <vt:lpstr>Another Non-Linear Way to Interpolate SH</vt:lpstr>
      <vt:lpstr>Augment SH with per-Band L2 Norm</vt:lpstr>
      <vt:lpstr>Augment SH with per-Band L2 Norm</vt:lpstr>
      <vt:lpstr>Augment SH with per-Band L2 Norm</vt:lpstr>
      <vt:lpstr>Augmented Non-Linear Interpolation Caveats</vt:lpstr>
      <vt:lpstr>PowerPoint Presentation</vt:lpstr>
      <vt:lpstr>SH Reconstruction Directional Light</vt:lpstr>
      <vt:lpstr>Geomerics Reconstruction </vt:lpstr>
      <vt:lpstr>Geomerics Reconstruction </vt:lpstr>
      <vt:lpstr>SH VS Geomerics, Directional Light</vt:lpstr>
      <vt:lpstr>SH VS Geomerics, 60 degree Light</vt:lpstr>
      <vt:lpstr>SH VS Geomerics 90 Degree Light (Hemisphere)</vt:lpstr>
      <vt:lpstr>What To Hallucinate?</vt:lpstr>
      <vt:lpstr>Spherical Light</vt:lpstr>
      <vt:lpstr>Spherical Light</vt:lpstr>
      <vt:lpstr>Spherical Light</vt:lpstr>
      <vt:lpstr>Linear SH To ZH Data</vt:lpstr>
      <vt:lpstr>ZH Evaluation</vt:lpstr>
      <vt:lpstr>ZH Evaluation</vt:lpstr>
      <vt:lpstr>PowerPoint Presentation</vt:lpstr>
      <vt:lpstr>PowerPoint Presentation</vt:lpstr>
      <vt:lpstr>PowerPoint Presentation</vt:lpstr>
      <vt:lpstr>PowerPoint Presentation</vt:lpstr>
      <vt:lpstr>Shadertoy SH3</vt:lpstr>
      <vt:lpstr>Shadertoy SH2</vt:lpstr>
      <vt:lpstr>Shadertoy Geomerics</vt:lpstr>
      <vt:lpstr>Shadertoy New</vt:lpstr>
      <vt:lpstr>Shadertoy Transmission</vt:lpstr>
      <vt:lpstr>PowerPoint Presentation</vt:lpstr>
      <vt:lpstr>Evolution of the Idea [Seyb20]</vt:lpstr>
      <vt:lpstr>Examples IN Call of Duty: Modern Warfare</vt:lpstr>
      <vt:lpstr>Light On</vt:lpstr>
      <vt:lpstr>Light Shot Out</vt:lpstr>
      <vt:lpstr>Door Open no GI update</vt:lpstr>
      <vt:lpstr>Door Open GI Update [Seyb20]</vt:lpstr>
      <vt:lpstr>Two Light Sets</vt:lpstr>
      <vt:lpstr>Challenge with Data</vt:lpstr>
      <vt:lpstr>Lower Left Lightmap Tile Only</vt:lpstr>
      <vt:lpstr>Workflow</vt:lpstr>
      <vt:lpstr>Workflow</vt:lpstr>
      <vt:lpstr>Changes to Baking Code</vt:lpstr>
      <vt:lpstr>Changes to Baking Code</vt:lpstr>
      <vt:lpstr>How to Encode Data?</vt:lpstr>
      <vt:lpstr>Obvious Choices</vt:lpstr>
      <vt:lpstr>Obvious Choices</vt:lpstr>
      <vt:lpstr>Hybrid Solution V0</vt:lpstr>
      <vt:lpstr>Hybrid Solution V1 Specialized Shader</vt:lpstr>
      <vt:lpstr>Hybrid Solution V1 Specialized Shader</vt:lpstr>
      <vt:lpstr>Hybrid Solution V1 Specialized Shader</vt:lpstr>
      <vt:lpstr>Hybrid Solution V1 Specialized Shader</vt:lpstr>
      <vt:lpstr>Hybrid Solution V1 Specialized Shader</vt:lpstr>
      <vt:lpstr>Hybrid Solution V1 Specialized Shader</vt:lpstr>
      <vt:lpstr>Hybrid Solution V1 Specialized Shader</vt:lpstr>
      <vt:lpstr>Small Dispatch Solution</vt:lpstr>
      <vt:lpstr>Last Specialized Shaders</vt:lpstr>
      <vt:lpstr>Last Specialized Shaders</vt:lpstr>
      <vt:lpstr>Last Specialized Shaders</vt:lpstr>
      <vt:lpstr>Last Specialized Shaders</vt:lpstr>
      <vt:lpstr>Last Specialized Shaders</vt:lpstr>
      <vt:lpstr>Last Specialized Shaders</vt:lpstr>
      <vt:lpstr>Last Specialized Shaders (digression)</vt:lpstr>
      <vt:lpstr>Last Specialized Shaders (digression)</vt:lpstr>
      <vt:lpstr>Last Specialized Shaders</vt:lpstr>
      <vt:lpstr>Specialized Shader for 5-8 and 9-16 blends</vt:lpstr>
      <vt:lpstr>Performance</vt:lpstr>
      <vt:lpstr>Doors</vt:lpstr>
      <vt:lpstr>Miscellaneous Issues</vt:lpstr>
      <vt:lpstr>What Next?</vt:lpstr>
      <vt:lpstr>Acknowledgements</vt:lpstr>
      <vt:lpstr>References</vt:lpstr>
      <vt:lpstr>Helper Functions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Precomputed Lighting in CoD Modern Warfare</dc:title>
  <dc:creator>Peter-Pike Sloan</dc:creator>
  <cp:lastModifiedBy>Jennifer Velazquez</cp:lastModifiedBy>
  <cp:revision>301</cp:revision>
  <dcterms:created xsi:type="dcterms:W3CDTF">2020-07-08T17:23:01Z</dcterms:created>
  <dcterms:modified xsi:type="dcterms:W3CDTF">2020-08-04T00:01:58Z</dcterms:modified>
</cp:coreProperties>
</file>