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9601200" cy="7315200"/>
  <p:embeddedFontLst>
    <p:embeddedFont>
      <p:font typeface="Calibri" panose="020F0502020204030204" pitchFamily="34" charset="0"/>
      <p:regular r:id="rId59"/>
      <p:bold r:id="rId60"/>
      <p:italic r:id="rId61"/>
      <p:boldItalic r:id="rId62"/>
    </p:embeddedFont>
    <p:embeddedFont>
      <p:font typeface="Pacifico" panose="020B0604020202020204" charset="0"/>
      <p:regular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AE7C4E-8D4C-4B06-8D05-B0F3C6088C4F}">
  <a:tblStyle styleId="{43AE7C4E-8D4C-4B06-8D05-B0F3C6088C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lazquez, Jennifer" userId="c6f2bded-4a98-4dfa-bc8c-ae737cd12884" providerId="ADAL" clId="{938B490F-0D1C-43C2-99AF-C1BE6EEEC2D5}"/>
    <pc:docChg chg="custSel modSld">
      <pc:chgData name="Velazquez, Jennifer" userId="c6f2bded-4a98-4dfa-bc8c-ae737cd12884" providerId="ADAL" clId="{938B490F-0D1C-43C2-99AF-C1BE6EEEC2D5}" dt="2021-09-14T00:18:13.414" v="2" actId="33524"/>
      <pc:docMkLst>
        <pc:docMk/>
      </pc:docMkLst>
      <pc:sldChg chg="modNotesTx">
        <pc:chgData name="Velazquez, Jennifer" userId="c6f2bded-4a98-4dfa-bc8c-ae737cd12884" providerId="ADAL" clId="{938B490F-0D1C-43C2-99AF-C1BE6EEEC2D5}" dt="2021-09-14T00:17:25.615" v="0" actId="33524"/>
        <pc:sldMkLst>
          <pc:docMk/>
          <pc:sldMk cId="0" sldId="256"/>
        </pc:sldMkLst>
      </pc:sldChg>
      <pc:sldChg chg="modNotesTx">
        <pc:chgData name="Velazquez, Jennifer" userId="c6f2bded-4a98-4dfa-bc8c-ae737cd12884" providerId="ADAL" clId="{938B490F-0D1C-43C2-99AF-C1BE6EEEC2D5}" dt="2021-09-14T00:17:37.205" v="1" actId="33524"/>
        <pc:sldMkLst>
          <pc:docMk/>
          <pc:sldMk cId="0" sldId="257"/>
        </pc:sldMkLst>
      </pc:sldChg>
      <pc:sldChg chg="modNotesTx">
        <pc:chgData name="Velazquez, Jennifer" userId="c6f2bded-4a98-4dfa-bc8c-ae737cd12884" providerId="ADAL" clId="{938B490F-0D1C-43C2-99AF-C1BE6EEEC2D5}" dt="2021-09-14T00:18:13.414" v="2" actId="33524"/>
        <pc:sldMkLst>
          <pc:docMk/>
          <pc:sldMk cId="0"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520" cy="36703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458" y="0"/>
            <a:ext cx="4160520" cy="36703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171"/>
            <a:ext cx="4160520" cy="367029"/>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dirty="0">
                <a:latin typeface="Roboto"/>
                <a:ea typeface="Roboto"/>
                <a:cs typeface="Roboto"/>
                <a:sym typeface="Roboto"/>
              </a:rPr>
              <a:t>Good morning, everyone, my name’s Michael Vance.</a:t>
            </a:r>
            <a:endParaRPr sz="1100" dirty="0">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dirty="0">
                <a:solidFill>
                  <a:srgbClr val="2E2B21"/>
                </a:solidFill>
                <a:latin typeface="Roboto"/>
                <a:ea typeface="Roboto"/>
                <a:cs typeface="Roboto"/>
                <a:sym typeface="Roboto"/>
              </a:rPr>
              <a:t>Thanks for joining us today to talk about something we’ve been very excited to get going for a while, which is this series on rendering engine architecture.</a:t>
            </a:r>
            <a:endParaRPr sz="1100" dirty="0">
              <a:solidFill>
                <a:srgbClr val="2E2B21"/>
              </a:solidFill>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While I am now the CTO of Activision Publishing, for most of my twenty years in this industry I have been a systems programmer.</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Primarily working on rendering code or rendering-adjacent code.</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p:txBody>
      </p:sp>
      <p:sp>
        <p:nvSpPr>
          <p:cNvPr id="95" name="Google Shape;95;p1:notes"/>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df0e238ec_0_6: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cdf0e238ec_0_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There is complexity to managing this separation between client server--both have their own views of the state of the world, and communicating and synchronizing them requires a non-trivial amount of work.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It can be tempting when programming client functionality in single-player, for instance, to want to “peek through the wall”, and directly examine server state, however this creates significant problems when memory access is not properly synchronized. </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separation is an imposed constraint that allows us to leverage this decoupling, and the payoff is worth the effort, and this idea of copying for memory separation for concurrency will be a recurring one in this discussion.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Even if it does make it a pain to move an entity render flag all the way over the network so that the renderer can see the “correct” state for it at some point in time.</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280" name="Google Shape;280;gcdf0e238ec_0_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02b3456bb_11_0: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02b3456bb_11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This is an important point and so I’ll reinforce it again.</a:t>
            </a:r>
            <a:endParaRPr/>
          </a:p>
          <a:p>
            <a:pPr marL="0" lvl="0" indent="0" algn="l" rtl="0">
              <a:spcBef>
                <a:spcPts val="0"/>
              </a:spcBef>
              <a:spcAft>
                <a:spcPts val="0"/>
              </a:spcAft>
              <a:buNone/>
            </a:pPr>
            <a:r>
              <a:rPr lang="en-US"/>
              <a:t>We often think of constraints as restrictive of art or design.</a:t>
            </a:r>
            <a:endParaRPr/>
          </a:p>
          <a:p>
            <a:pPr marL="0" lvl="0" indent="0" algn="l" rtl="0">
              <a:spcBef>
                <a:spcPts val="0"/>
              </a:spcBef>
              <a:spcAft>
                <a:spcPts val="0"/>
              </a:spcAft>
              <a:buNone/>
            </a:pPr>
            <a:r>
              <a:rPr lang="en-US"/>
              <a:t>But carefully chosen constraints are one of the most important way to unlock large-scale transformations and optimizations in our systems.</a:t>
            </a:r>
            <a:endParaRPr/>
          </a:p>
          <a:p>
            <a:pPr marL="0" lvl="0" indent="0" algn="l" rtl="0">
              <a:spcBef>
                <a:spcPts val="0"/>
              </a:spcBef>
              <a:spcAft>
                <a:spcPts val="0"/>
              </a:spcAft>
              <a:buNone/>
            </a:pPr>
            <a:r>
              <a:rPr lang="en-US"/>
              <a:t>Those constraints may have non-trivial engineering requirements but they are what will unlock the quality and performance that deliver value to content creators and players.</a:t>
            </a:r>
            <a:endParaRPr/>
          </a:p>
          <a:p>
            <a:pPr marL="0" lvl="0" indent="0" algn="l" rtl="0">
              <a:spcBef>
                <a:spcPts val="0"/>
              </a:spcBef>
              <a:spcAft>
                <a:spcPts val="0"/>
              </a:spcAft>
              <a:buNone/>
            </a:pPr>
            <a:r>
              <a:rPr lang="en-US"/>
              <a:t>The most common examples of these are pre-computed lighting in static environments, but the client-server split is in a similar vein.</a:t>
            </a:r>
            <a:endParaRPr/>
          </a:p>
          <a:p>
            <a:pPr marL="0" lvl="0" indent="0" algn="l" rtl="0">
              <a:spcBef>
                <a:spcPts val="0"/>
              </a:spcBef>
              <a:spcAft>
                <a:spcPts val="0"/>
              </a:spcAft>
              <a:buNone/>
            </a:pPr>
            <a:endParaRPr/>
          </a:p>
        </p:txBody>
      </p:sp>
      <p:sp>
        <p:nvSpPr>
          <p:cNvPr id="287" name="Google Shape;287;gd02b3456bb_11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77b23a27f_0_1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77b23a27f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Walking back to our general threading and job model.</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Focusing on the frontend thread here.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All of these work on these “major” threads are generally executed as a series of jobs in a fork/join model with work spun out to the worker threads.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you can see our main thread invoke R_RenderScene which is essentially the scene graph traversal.</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Including like 1.5ms of UI code which fills me with a deep and abiding sadness.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On some of the other cores we start executing visibility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We’re also executing visual effects system simulation and draw data generation.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see we’re actually not getting good granularity and balance of jobs here, either, we’re spamming our work queues on the main thread to see if the jobs are done, instead of helping out with any of them.</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those of you familiar with the sight of many syscalls in Razor know that’s not the greatest sign when you see that many tick marks.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294" name="Google Shape;294;gc77b23a27f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9442380b6_0_90: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9442380b6_0_9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dirty="0">
                <a:latin typeface="Roboto"/>
                <a:ea typeface="Roboto"/>
                <a:cs typeface="Roboto"/>
                <a:sym typeface="Roboto"/>
              </a:rPr>
              <a:t>Last point from our “ground up” view.</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CLICK</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All of our primary threads and worker command threads have fixed processor affinity on console.</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This is in order to ensure optimal memory coherency for execution due to the Jaguar SOC per-cluster cache arrangement.</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We execute work on the second cluster that has the most memory orthogonality--the server thread and audio processing are specifically targeted for this.</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As mentioned the server thread has its own memory representation of entities distinct from the client’s, so we run the server on the second cluster.</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And similarly audio data has very little interaction with the main client thread outside of some shared data for systems like </a:t>
            </a:r>
            <a:r>
              <a:rPr lang="en-US" sz="1100" dirty="0" err="1">
                <a:latin typeface="Roboto"/>
                <a:ea typeface="Roboto"/>
                <a:cs typeface="Roboto"/>
                <a:sym typeface="Roboto"/>
              </a:rPr>
              <a:t>notetrack</a:t>
            </a:r>
            <a:r>
              <a:rPr lang="en-US" sz="1100" dirty="0">
                <a:latin typeface="Roboto"/>
                <a:ea typeface="Roboto"/>
                <a:cs typeface="Roboto"/>
                <a:sym typeface="Roboto"/>
              </a:rPr>
              <a:t> events.</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You will notice that there is a worker thread on the second cluster, and also that we discussed previously that the server thread will pick up work when idle.</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In the past we attempted various heuristics to optimally arrange which jobs got picked up by the second cluster workers.</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We found that in real world scenarios it was always at least marginally advantageous to suffer the cache pollution in exchange for the extra processing throughput.</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US" sz="1100" dirty="0">
                <a:latin typeface="Roboto"/>
                <a:ea typeface="Roboto"/>
                <a:cs typeface="Roboto"/>
                <a:sym typeface="Roboto"/>
              </a:rPr>
              <a:t>We’ve also worked to ensure that OS threads like network drivers, are </a:t>
            </a:r>
            <a:r>
              <a:rPr lang="en-US" sz="1100" dirty="0" err="1">
                <a:latin typeface="Roboto"/>
                <a:ea typeface="Roboto"/>
                <a:cs typeface="Roboto"/>
                <a:sym typeface="Roboto"/>
              </a:rPr>
              <a:t>affinitized</a:t>
            </a:r>
            <a:r>
              <a:rPr lang="en-US" sz="1100" dirty="0">
                <a:latin typeface="Roboto"/>
                <a:ea typeface="Roboto"/>
                <a:cs typeface="Roboto"/>
                <a:sym typeface="Roboto"/>
              </a:rPr>
              <a:t> in a way that makes the most sense for data delivery, e.g. the main thread processing snapshots coming in via dedicated servers.</a:t>
            </a:r>
            <a:endParaRPr sz="1100" dirty="0">
              <a:latin typeface="Roboto"/>
              <a:ea typeface="Roboto"/>
              <a:cs typeface="Roboto"/>
              <a:sym typeface="Roboto"/>
            </a:endParaRPr>
          </a:p>
          <a:p>
            <a:pPr marL="0" lvl="0" indent="0" algn="l" rtl="0">
              <a:lnSpc>
                <a:spcPct val="115000"/>
              </a:lnSpc>
              <a:spcBef>
                <a:spcPts val="0"/>
              </a:spcBef>
              <a:spcAft>
                <a:spcPts val="0"/>
              </a:spcAft>
              <a:buNone/>
            </a:pPr>
            <a:endParaRPr sz="1100" dirty="0">
              <a:latin typeface="Roboto"/>
              <a:ea typeface="Roboto"/>
              <a:cs typeface="Roboto"/>
              <a:sym typeface="Roboto"/>
            </a:endParaRPr>
          </a:p>
        </p:txBody>
      </p:sp>
      <p:sp>
        <p:nvSpPr>
          <p:cNvPr id="313" name="Google Shape;313;gc9442380b6_0_9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06bfb220c_0_42: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06bfb220c_0_4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*have* attempted similar thread affinity work on PC in the past but run up against difficulty in finding a robust solution that wasn’t in conflict with the OS scheduler.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was especially true in the D3D11 era when PC GPU drivers would perform non-trivial work, and in general we were almost always bound on CPU by the primary driver thread.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On ARM we do respect BIG.little configurations and schedule heavyweight threads as appropriate and as you would expect based on what I just explained.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As a side note, this slide is from the D3D12 apologetic on why they were restoring background worker threads as a concept in D3D12, which was not a great decision in our opinion, although we understand why they did it.</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I’m not sure we’ve gone back and re-tested our thesis on processor affinity on PC recently which is definitely something we should do.</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That’s one of the important things about picking a set of constraints--every now and then you have to go back and re-examine them to make sure the assumptions you decided on are still valid.</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a:p>
        </p:txBody>
      </p:sp>
      <p:sp>
        <p:nvSpPr>
          <p:cNvPr id="330" name="Google Shape;330;gd06bfb220c_0_4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df0e238ec_0_2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df0e238ec_0_2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dirty="0">
                <a:latin typeface="Roboto"/>
                <a:ea typeface="Roboto"/>
                <a:cs typeface="Roboto"/>
                <a:sym typeface="Roboto"/>
              </a:rPr>
              <a:t>This reminds me of another digression, which is our approach to </a:t>
            </a:r>
            <a:r>
              <a:rPr lang="en-US" sz="1100" dirty="0" err="1">
                <a:latin typeface="Roboto"/>
                <a:ea typeface="Roboto"/>
                <a:cs typeface="Roboto"/>
                <a:sym typeface="Roboto"/>
              </a:rPr>
              <a:t>changelists</a:t>
            </a:r>
            <a:r>
              <a:rPr lang="en-US" sz="1100" dirty="0">
                <a:latin typeface="Roboto"/>
                <a:ea typeface="Roboto"/>
                <a:cs typeface="Roboto"/>
                <a:sym typeface="Roboto"/>
              </a:rPr>
              <a:t>.</a:t>
            </a:r>
            <a:endParaRPr sz="1100" dirty="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may sound a bit banal, but much advanced work that we do on the renderer is not just about looking forward, but also understanding why changes were made historically.</a:t>
            </a:r>
            <a:endParaRPr sz="110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Good </a:t>
            </a:r>
            <a:r>
              <a:rPr lang="en-US" sz="1100" dirty="0" err="1">
                <a:latin typeface="Roboto"/>
                <a:ea typeface="Roboto"/>
                <a:cs typeface="Roboto"/>
                <a:sym typeface="Roboto"/>
              </a:rPr>
              <a:t>changelist</a:t>
            </a:r>
            <a:r>
              <a:rPr lang="en-US" sz="1100" dirty="0">
                <a:latin typeface="Roboto"/>
                <a:ea typeface="Roboto"/>
                <a:cs typeface="Roboto"/>
                <a:sym typeface="Roboto"/>
              </a:rPr>
              <a:t> discipline is critical for understanding this, and stands, in my mind, in stark contrast to the relative uselessness of code comments and documentation.</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Most comments and documentation are a risk in my mind, because they can quickly decouple from the underlying system implementation.</a:t>
            </a:r>
            <a:endParaRPr sz="1100" dirty="0">
              <a:latin typeface="Roboto"/>
              <a:ea typeface="Roboto"/>
              <a:cs typeface="Roboto"/>
              <a:sym typeface="Roboto"/>
            </a:endParaRPr>
          </a:p>
          <a:p>
            <a:pPr marL="0" lvl="0" indent="0" algn="l" rtl="0">
              <a:spcBef>
                <a:spcPts val="0"/>
              </a:spcBef>
              <a:spcAft>
                <a:spcPts val="0"/>
              </a:spcAft>
              <a:buNone/>
            </a:pPr>
            <a:r>
              <a:rPr lang="en-US" sz="1100" dirty="0" err="1">
                <a:latin typeface="Roboto"/>
                <a:ea typeface="Roboto"/>
                <a:cs typeface="Roboto"/>
                <a:sym typeface="Roboto"/>
              </a:rPr>
              <a:t>Changelist</a:t>
            </a:r>
            <a:r>
              <a:rPr lang="en-US" sz="1100" dirty="0">
                <a:latin typeface="Roboto"/>
                <a:ea typeface="Roboto"/>
                <a:cs typeface="Roboto"/>
                <a:sym typeface="Roboto"/>
              </a:rPr>
              <a:t> comments, however, are (for the most part) immutable in time and directly linked to the textual changes present in the diffs applied in that change.</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Our approach is that we don’t want them to be descriptive or duplicative of the textual diffs in the change--what’s the point of restating that you renamed a function when the diff tells you that?</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Instead we want to know *why* you made the change you did, CLICK what testing you did to validate it CLICK, and what were the observed results?</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With that information, we can go back and test an assumption that was made earlier and validate the results/benefits are the same as they once were.</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Which is what I should have someone do later this week on PC!</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This is one of my changes from a couple of years back when I still did engineering work, and is based on a style popularized by Robert Field at IW.</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p:txBody>
      </p:sp>
      <p:sp>
        <p:nvSpPr>
          <p:cNvPr id="339" name="Google Shape;339;gcdf0e238ec_0_2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02b3456bb_0_2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d02b3456bb_0_2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Back to our render work submission.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comparison to the physical CPU and logical thread setup, we can also think of the renderer from the top-down as a pipeline of data and tasks moving across threads and time.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front of the pipeline is the state updates to the world simulation.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middle piece is the frontend scene traversal, including scene setup, which includes the view/camera data, light state, game mapping between semantic image resources and actual texture data,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It also kicks the visibility jobs which are then the input to the draw list generation.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last piece is the command buffer generation and work submission to the GPU, which is owned by the backend.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draw lists are traversed and turned into command buffer which are then kicked to the GPU in scene submission order.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356" name="Google Shape;356;gd02b3456bb_0_2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c9442380b6_0_102: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c9442380b6_0_10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Zooming in looking at the early part of the frontend, during the visibility phase jobs are kicked per camera (main scene, sun, spots, etc.) and then per object type which determine visibility of these disparate elements for each camera.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have used a variety of visibility determination approaches through time, from classical portals with narrowed traversal, to bespoke software rasterization of likely occluders, to middleware solutions like Umbra.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All of these approaches have varying tradeoffs which we don’t have time to explore in detail, although harkening back to my earlier point about re-testing assumptions, we did do a fulsome evaluation of these again on a recent title.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For the sake of today’s discussion we’ll assume that we’re using Umbra for visibility determination.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In our case we don’t use Umbra merely to analyze the presence of renderable objects in the world, but we also use it to determine visibility of lights, reflection probe volumes, and decals.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Culling inactive “scene meta objects” is a valuable way for us to constrain overall processing as part of our forward+ renderer.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Here you can see the majority of our time is spent processing static object visibility.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then a much smaller section here where we’re processing what we call “scene entities”.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Two other things worth noting here.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Here you can see a small job embedded at the end of the last static visibility query job.</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is a coalesce job that unifies all the per-job buffers into the final list.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run it inline rather than have another job kicked and waiting in order to keep the memory hot.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here you’ll notice a non-trivial inefficiency.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We’re spending a lot of time spinning here because our wait is on a job with a long dependency chain and we don’t have much else to do, and we’re afraid of missing end of the visibility jobs, so we’re not picking up other work.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To some extent this is a legacy of the capture I made which is an empty MP match, a normal game would have more work to hide here, but it’s interesting to observe, I may yell at someone about this.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But this goes back to the earlier point about concern for bubbles, etc.</a:t>
            </a:r>
            <a:endParaRPr sz="1100">
              <a:solidFill>
                <a:srgbClr val="2E2B21"/>
              </a:solidFill>
              <a:latin typeface="Roboto"/>
              <a:ea typeface="Roboto"/>
              <a:cs typeface="Roboto"/>
              <a:sym typeface="Roboto"/>
            </a:endParaRPr>
          </a:p>
        </p:txBody>
      </p:sp>
      <p:sp>
        <p:nvSpPr>
          <p:cNvPr id="402" name="Google Shape;402;gc9442380b6_0_10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c0f2c93e2_0_61: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c0f2c93e2_0_6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the next phase, we populate draw lists which correspond to various passes in the scene, and which map back to camera setups and visibility lists from the first phase.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These population jobs are launched according to the specific underlying object type.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Brushes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static models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dynamic models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and particle systems.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These draw lists include typical passes you’d be familiar with like shadows, prepass, viewmodel, opaque, but also special buckets like subsurface scattering skin materials,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Each of these draw lists also corresponds to a command buffer chunk which will later be generated based on the draw list assuming it’s not empty.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You can also see some of the meta objects I mentioned previously like the frustum lights here, which we draw as objects into the bit-vector with atomics.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416" name="Google Shape;416;gcc0f2c93e2_0_6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02b3456bb_0_82: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d02b3456bb_0_8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object draw lists are split up by semantics of which part of the frame they belong to: shadows, viewmodel, opaque, skin surfaces, distortion effects, transparencies, UI, etc.</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Rough categories called out here show us submitting CLICK shadows first, CLICK then prepass, CLICK then opaque, broken up into several segments.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Then what we call emissive which is really a deprecated term for transparencies and particle effects.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Last, the post processing chain is submitted.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that’s a sort of more granular view of the job flow of each of the pieces of the pipeline but next I want to talk a little bit about data flow.</a:t>
            </a:r>
            <a:endParaRPr sz="1100">
              <a:latin typeface="Roboto"/>
              <a:ea typeface="Roboto"/>
              <a:cs typeface="Roboto"/>
              <a:sym typeface="Roboto"/>
            </a:endParaRPr>
          </a:p>
        </p:txBody>
      </p:sp>
      <p:sp>
        <p:nvSpPr>
          <p:cNvPr id="438" name="Google Shape;438;gd02b3456bb_0_8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06bfb220c_0_3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06bfb220c_0_3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idea of this series of talks was to discuss the varying approaches to rendering engine architecture in games.</a:t>
            </a:r>
            <a:endParaRPr dirty="0"/>
          </a:p>
          <a:p>
            <a:pPr marL="0" lvl="0" indent="0" algn="l" rtl="0">
              <a:spcBef>
                <a:spcPts val="0"/>
              </a:spcBef>
              <a:spcAft>
                <a:spcPts val="0"/>
              </a:spcAft>
              <a:buNone/>
            </a:pPr>
            <a:r>
              <a:rPr lang="en-US" dirty="0"/>
              <a:t>For instance, what different decisions do we make if we’re a bespoke engine, vs a platform, vs a licensed engine technology?</a:t>
            </a:r>
            <a:endParaRPr dirty="0"/>
          </a:p>
          <a:p>
            <a:pPr marL="0" lvl="0" indent="0" algn="l" rtl="0">
              <a:spcBef>
                <a:spcPts val="0"/>
              </a:spcBef>
              <a:spcAft>
                <a:spcPts val="0"/>
              </a:spcAft>
              <a:buNone/>
            </a:pPr>
            <a:r>
              <a:rPr lang="en-US" dirty="0"/>
              <a:t>In our case as a bespoke piece of technology for shipping a specific game, we have some philosophical ideas that are important to us.</a:t>
            </a:r>
            <a:endParaRPr dirty="0"/>
          </a:p>
          <a:p>
            <a:pPr marL="0" lvl="0" indent="0" algn="l" rtl="0">
              <a:spcBef>
                <a:spcPts val="0"/>
              </a:spcBef>
              <a:spcAft>
                <a:spcPts val="0"/>
              </a:spcAft>
              <a:buNone/>
            </a:pPr>
            <a:r>
              <a:rPr lang="en-US" dirty="0"/>
              <a:t>Constraints, how to choose them and the specialization they unlock, and the importance of validating them over time.</a:t>
            </a:r>
            <a:endParaRPr dirty="0"/>
          </a:p>
          <a:p>
            <a:pPr marL="0" lvl="0" indent="0" algn="l" rtl="0">
              <a:spcBef>
                <a:spcPts val="0"/>
              </a:spcBef>
              <a:spcAft>
                <a:spcPts val="0"/>
              </a:spcAft>
              <a:buNone/>
            </a:pPr>
            <a:r>
              <a:rPr lang="en-US" dirty="0"/>
              <a:t>Prioritization of work based on knowing the technology’s use end to end.</a:t>
            </a:r>
            <a:endParaRPr dirty="0"/>
          </a:p>
          <a:p>
            <a:pPr marL="0" lvl="0" indent="0" algn="l" rtl="0">
              <a:spcBef>
                <a:spcPts val="0"/>
              </a:spcBef>
              <a:spcAft>
                <a:spcPts val="0"/>
              </a:spcAft>
              <a:buNone/>
            </a:pPr>
            <a:r>
              <a:rPr lang="en-US" dirty="0"/>
              <a:t>How specialization unlocks efficiency.</a:t>
            </a:r>
            <a:endParaRPr dirty="0"/>
          </a:p>
          <a:p>
            <a:pPr marL="0" lvl="0" indent="0" algn="l" rtl="0">
              <a:spcBef>
                <a:spcPts val="0"/>
              </a:spcBef>
              <a:spcAft>
                <a:spcPts val="0"/>
              </a:spcAft>
              <a:buNone/>
            </a:pPr>
            <a:r>
              <a:rPr lang="en-US" dirty="0"/>
              <a:t>How we can reason about correctness with large knowledge about the technology.</a:t>
            </a:r>
            <a:endParaRPr dirty="0"/>
          </a:p>
          <a:p>
            <a:pPr marL="0" lvl="0" indent="0" algn="l" rtl="0">
              <a:spcBef>
                <a:spcPts val="0"/>
              </a:spcBef>
              <a:spcAft>
                <a:spcPts val="0"/>
              </a:spcAft>
              <a:buNone/>
            </a:pPr>
            <a:r>
              <a:rPr lang="en-US" dirty="0"/>
              <a:t>And how we can engineer for resiliency in our code and why that’s valuable.</a:t>
            </a:r>
            <a:endParaRPr dirty="0"/>
          </a:p>
          <a:p>
            <a:pPr marL="0" lvl="0" indent="0" algn="l" rtl="0">
              <a:spcBef>
                <a:spcPts val="0"/>
              </a:spcBef>
              <a:spcAft>
                <a:spcPts val="0"/>
              </a:spcAft>
              <a:buNone/>
            </a:pPr>
            <a:r>
              <a:rPr lang="en-US" dirty="0"/>
              <a:t>[MARCUS AURELIUS]</a:t>
            </a:r>
            <a:endParaRPr dirty="0"/>
          </a:p>
        </p:txBody>
      </p:sp>
      <p:sp>
        <p:nvSpPr>
          <p:cNvPr id="105" name="Google Shape;105;gd06bfb220c_0_3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cc0f2c93e2_0_1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cc0f2c93e2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What I’d like to talk about next is data mutability.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draw lists are mutable from the frontend’s perspective, and immutable from the backend’s perspective, modulo many years of small subtle and shameful hacks here and there.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There is a general flow of feeding data forward that is present in a lot of the different stages in the renderer.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We’re transforming or copying data, or we’re transitioning it from writable to read-only as it flows through the pipe.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split between the frontend and the backend is the major inflection point, with the largest gathered data bundle, the ‘backend data’, but there are multiple other variations of this throughout the frontend itself as it is forking and joining jobs.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458" name="Google Shape;458;gcc0f2c93e2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02b3456bb_0_7: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02b3456bb_0_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I’ll try to illustrate the data flow in more detail and talk about why it is structured the way that it is at each point.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First, there is global render data stored in the appropriately named render globals.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Then each client has a set of data that belongs to it specifically, including what is known as a reference definition or refdef.</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 the case of splitscreen this will mean two locally connected clients, for instance, and thus two refdef.</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Incoming packets from the network tell us how to modulate the client state and then in turn its refdef is updated, as an example the current fog state for the player.</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will be a variety of parameters like Rayleigh (RAYLEE) scattering, etc., that would be interpolated from vision sets that the server informs us are now in effect, etc.</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551" name="Google Shape;551;gd02b3456bb_0_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02b3456bb_0_11: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02b3456bb_0_1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Something we call the viewport features, will be passed down into the renderer frontend which will make a copy and modulate it based on certain renderer limitations that the client need not know about, most of which are debug tunables but some of which represent PC optional features, etc.</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then begin splitting up in the input refdef data into pieces based on frequency of specification, data that needs to be saved as the previous view parameters for temporal effects will be split from others which have no cross-frame references, etc.</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We now also begin to setup the “view info” which will be one of the major first class objects visible to the command buffer generation as an input.</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As the “view info” is setup, so is something we call the “command buffer input” which contains a lot of input data specific to command buffer generation.</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For instance you want to have a system to map render targets as inputs to later passes and you can use this system to specify these.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They’re decoupled in this way so you can override them with e.g. black/white/gray images for various purposes, mostly debug but sometimes for real effect in the game.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Similar mechanisms exist for constant buffer management in the “old push style” although we’re moving more and more towards arbitrary packed blobs of data in pull style these days.</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596" name="Google Shape;596;gd02b3456bb_0_1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02b3456bb_0_19: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02b3456bb_0_1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solidFill>
                  <a:srgbClr val="2E2B21"/>
                </a:solidFill>
                <a:latin typeface="Roboto"/>
                <a:ea typeface="Roboto"/>
                <a:cs typeface="Roboto"/>
                <a:sym typeface="Roboto"/>
              </a:rPr>
              <a:t>We’ll also begin setting up “backend data”.</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 backend data represents the interchange between the frontend and the backend of the renderer, namely the difference between scene traversal and command buffer generation.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There are two of these “backend data” structures, and as soon as the frontend thread is done writing it will be handed off to the backend as transfer of ownership and then the frontend thread can immediately begin writing the next frame’s worth of data.</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double-buffered pipelining allows us to amortize and overlap work at the cost of some carefully managed latency.</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Another thing worth mentioning is </a:t>
            </a:r>
            <a:r>
              <a:rPr lang="en-US" sz="1100">
                <a:solidFill>
                  <a:srgbClr val="2E2B21"/>
                </a:solidFill>
                <a:latin typeface="Roboto"/>
                <a:ea typeface="Roboto"/>
                <a:cs typeface="Roboto"/>
                <a:sym typeface="Roboto"/>
              </a:rPr>
              <a:t>that we try to avoid is any linkage in saved state between the frontend and backend.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There is little caching of work in the backend, everything is feed forward to avoid consistency issues in such designs, and the requisite synchronization.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752" name="Google Shape;752;gd02b3456bb_0_1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d02b3456bb_0_1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d02b3456bb_0_1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We discussed the duplicated backend data for pipelining previously.</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 the case of splitscreen we’ll also utilize this double-buffered mechanism to begin processing the next “backend data” for the second viewport.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reduces our pipelining benefit of course but given the additional stress on systems to support splitscreen it works out alright in balance, and it is most important that we generally have a fully independent set of resources available for the second viewport when possible.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Unfortunately our support is not as elegant as one might hope, but of course elegance and efficiency aren’t necessarily bedfellows.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It’s not uncommon to find various rendering systems disabled to improve performance in splitscreen such as tessellation (even worse quad efficiency at sub-viewport!), </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Moreover there are some systems whose benefits simply don’t exist, for instance early asynchronous compute jobs which expect “end of frame” work to overlap can collide with full cost end of viewport draw work from the first client.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Or, due to memory lifetime management, would need to stall for longer than would be desired in order to have correct CPU/GPU synchronization.</a:t>
            </a:r>
            <a:endParaRPr sz="1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63" name="Google Shape;963;gd02b3456bb_0_1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b8184e43e2_0_66: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b8184e43e2_0_6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Last, some systems can be optimized based on previous frame hints, such as our lightgrid spatial walk, and this is more complicated to manage in splitscreen.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Some work is amortized--we’ll often do tricks like only render one set of sun shadow cascades for splitscreen.</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 lot of the functionality that is currently encoded in splitscreen is a mixture of past legacies as well--picture-in-picture, stereoscopic rendering, etc.</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But splitscreen is still important to the franchise and players and we do the work to support it even if it’s not internally as beautiful as we’d like.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72" name="Google Shape;972;gb8184e43e2_0_6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b8184e43e2_0_78: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b8184e43e2_0_7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solidFill>
                  <a:srgbClr val="2E2B21"/>
                </a:solidFill>
                <a:latin typeface="Roboto"/>
                <a:ea typeface="Roboto"/>
                <a:cs typeface="Roboto"/>
                <a:sym typeface="Roboto"/>
              </a:rPr>
              <a:t>In the case of past features like stereoscopic 3D...</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 x 8</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 we managed to get up to 8 backend data swaps per frame, which, uh, mostly held 20Hz for four player co-op stereoscopic 3D.</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I’m guessing probably a dozen people ever ran the game in that configuration.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84" name="Google Shape;984;gb8184e43e2_0_7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02b3456bb_0_9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02b3456bb_0_9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Another benefit for mutability analysis is that if you can freeze the data early in the pipeline you can avoid copying overhead and just refer to it.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And copy overheard is something to pay attention to, and to make decisions about bulk vs fine-grained, data structure size,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Which is why for example our drawable interchange data is very referential, and tightly packed.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Take for example our world-geometry drawable surface data.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It’s encoded as a 64-bit integer.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That surface index refers to other arrays of data in true SOA spirit, but that data is similarly packed, albeit it into 32-bits, and another chunk which is 32 bytes, etc.</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1000" name="Google Shape;1000;gd02b3456bb_0_9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ce6dd0be7f_0_22: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ce6dd0be7f_0_2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Let’s pause for another philosophical interlude on what I consider some of the most important framing ideas of our renderer design, which are correctness, efficiency, resiliency and prioritization.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[SOCRATES]</a:t>
            </a:r>
            <a:endParaRPr sz="1100">
              <a:latin typeface="Roboto"/>
              <a:ea typeface="Roboto"/>
              <a:cs typeface="Roboto"/>
              <a:sym typeface="Roboto"/>
            </a:endParaRPr>
          </a:p>
        </p:txBody>
      </p:sp>
      <p:sp>
        <p:nvSpPr>
          <p:cNvPr id="1008" name="Google Shape;1008;gce6dd0be7f_0_2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ce6dd0be7f_0_0: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ce6dd0be7f_0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First of these, minimize explicit synchronization needs to ensure correctness.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This implies a fair amount of copying, and one of the criticisms of our internal engineering team is that it can take a lot of effort to move things through the render pipeline.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 CLICK CLICK CLICK 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But this data stays immutable as it flows through the pipe other than the copy points and thus minimizes synchronization needs, complex mutex systems,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As well as the tendency for bugs to creep in due to referencing memory we shouldn’t, similar to what we spoke about earlier with the client vs server fence.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This isn’t a new or novel insight per se, functional languages have talked about this for years, but we have seen a lot of messes from state mutation, so discipline here really pays off.</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1019" name="Google Shape;1019;gce6dd0be7f_0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227839eca_0_1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227839eca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My daughters like to dispel notions of the excitement of working on games by describing it as “staring at a screen for several hours with an annoyed look”.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Which is pretty much spot 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What I was usually looking at was a performance analysis tool.</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And this talk is largely “a tale told in analysis tool captures, with some other pretty pictures to boot.”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At this event there are possibly some people who haven’t worked in these tools that much.</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So I’m going to do a quick overview of what we’ll be looking at, since this tool forms the basis of a lot of my slides.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is Razor CPU, which is our preferred analysis tool for CPU work and understanding of execution.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At the very top we have a timeline with a frame marker. Time moves from left to right.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Then below that the physical CPU layout showing our named threads.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You’ll notice on this capture that we have two clusters with four cores each: each cluster has its own L1 but they share an L2.</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next section is the logical thread view.</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 CLICK</a:t>
            </a:r>
            <a:endParaRPr sz="1100">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And these are syscalls, you can see the gaps on the logical thread markers correspond to operating system calls like synchronization primitives such as mutexes and condition variables.</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User markers which are pushed and popped by the client with custom names are shown here.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down here you have PC samples from the executable including callstack walks.</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113" name="Google Shape;113;gd227839eca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ce6dd0be7f_0_8: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ce6dd0be7f_0_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downside of these multiple stages is of course their cost.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Thus our second goal, which is to minimize the amount of data that needs to flow through the rendering pipeline as much as possible for the sake of efficiency.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 more general way we would sometimes say this is that our goal with code and data flow is to minimize total data transformation energy.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Each transform you are required to do, whether a copy or calculation, represents the spending of some finite resource in the system such as memory bandwidth or ALU.</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Minimizing this keeps the renderer efficient.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1031" name="Google Shape;1031;gce6dd0be7f_0_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9442380b6_0_156: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9442380b6_0_15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 also discussed that we valued resiliency.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want our designs to be resilient to unknown inputs at a level that is appropriate for the constraints we have chosen.</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Tools should never assert on malformed input, for instance, but handle errors gracefully and report as much context as possible to the user.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Similarly if we are unable to determine a static limit a priori, we want runtime systems to handle that gracefully.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As a simple example, one thing we try to do in our traversal that is worth highlighting is that we have a system whereby the frontend is responsible for resource allocation used by the subsequent workers.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includes determining the buffers necessary to be reserved in the interchange data structure between the frontend and backend.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At the top level these are surface descriptors, but they can also include reserving space in the skinning output buffer or other graphics related structures that are used strictly by the backend.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If we are unable to reserve this space we simply elide the draw at the top level--it’s a goal of the renderer that it is resilient to heavy load without crashing.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especially helpful in the early days when most gameplay was 6v6 DM and then a killstreak would come in and try to draw the entire map at once and things would still be handled gracefully.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our top level “dynamic model” draw code, which if it has skinned verts will attempt to allocate them and simply skip rendering if it can’t.</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40" name="Google Shape;1040;gc9442380b6_0_15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cc0f2c93e2_0_2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cc0f2c93e2_0_2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Inside that code a call to another sub function to get the offset into the skinned cache buffer, and skip if unable to allocate.</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48" name="Google Shape;1048;gcc0f2c93e2_0_2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cc0f2c93e2_0_29: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cc0f2c93e2_0_2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actual code to alloc from the buffer.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atomics.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if unable to allocate, issue a warning once per frame, and then return an error.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Another important part of this resiliency is validating it--one thing we encourage programmers to do as part of their testing for checkin is to artificially reduce their limits and ensure system works correctly.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In this case we’d ask them to knock down the size of the skinned vertex cache vertex buffer to something trivially small and see what happens.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56" name="Google Shape;1056;gcc0f2c93e2_0_2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8184e43e2_0_98: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b8184e43e2_0_9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Last, prioritization.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This is the idea that you should gauge the value of a change by the area under the curve of its exposure to the players over time.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If you’re working hard to optimize a part of the code that can be very slow but isn’t seen very often, an occasional spike, the area under that curve of the player’s experience is pretty small.</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However if you’re talking about the tradeoff in a lighter needs to wait an extra 45s for the radiosity solver to finish but the new output will result in a savings of 130us each frame and multiply that out by the number of play hours… you get the picture.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a:p>
            <a:pPr marL="0" lvl="0" indent="0" algn="l" rtl="0">
              <a:spcBef>
                <a:spcPts val="0"/>
              </a:spcBef>
              <a:spcAft>
                <a:spcPts val="0"/>
              </a:spcAft>
              <a:buNone/>
            </a:pPr>
            <a:endParaRPr/>
          </a:p>
        </p:txBody>
      </p:sp>
      <p:sp>
        <p:nvSpPr>
          <p:cNvPr id="1066" name="Google Shape;1066;gb8184e43e2_0_9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ce6dd0be7f_0_41: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ce6dd0be7f_0_4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This also leads to a sort of corollary which is the “hierarchy of preferred calculation time”, which Angelo so viciously slandered.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Let’s consider resource allocation within the frame.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Because we value correctness and efficiency we try to disallow anything that looks like dynamic memory allocation during the frame--we want to frontload calculation of necessary resources to as early as possible.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the best case we can do that offline by reserving memory for some known upper bound across all of our levels.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At boot time we may make decisions such as which piece of hardware we’re running on, resolution of the output device,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Then at map load time we can make a sized allocation per specific level based on its contents or game mode.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then at runtime we want our allocators to be as simple as possible, which means general some form of linear allocator with a per-frame reset.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1090" name="Google Shape;1090;gce6dd0be7f_0_4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8184e43e2_0_127: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8184e43e2_0_12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a:solidFill>
                  <a:srgbClr val="2E2B21"/>
                </a:solidFill>
              </a:rPr>
              <a:t>Another thing I would be remiss if I didn’t bring up.</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These philosophical positions exist not just because of some first principles formulation that they were considered good and valuable.</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Some of them exist because of very strict platform limitations imposed in previous generations, such as the PS3.</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For those who don’t know, the PS3 had many small processors with very little memory and you had to be very careful in how you explicitly copied memory around, and how small your programs working set was.</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But ironically this approach didn’t just make the PS3 versions of our games possible.</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It also made pretty much everything faster.</a:t>
            </a:r>
            <a:endParaRPr>
              <a:solidFill>
                <a:srgbClr val="2E2B21"/>
              </a:solidFill>
            </a:endParaRPr>
          </a:p>
          <a:p>
            <a:pPr marL="0" lvl="0" indent="0" algn="l" rtl="0">
              <a:spcBef>
                <a:spcPts val="0"/>
              </a:spcBef>
              <a:spcAft>
                <a:spcPts val="0"/>
              </a:spcAft>
              <a:buNone/>
            </a:pPr>
            <a:r>
              <a:rPr lang="en-US">
                <a:solidFill>
                  <a:srgbClr val="2E2B21"/>
                </a:solidFill>
              </a:rPr>
              <a:t>That’s because data locality and organization matters.</a:t>
            </a:r>
            <a:endParaRPr>
              <a:solidFill>
                <a:srgbClr val="2E2B21"/>
              </a:solidFill>
            </a:endParaRPr>
          </a:p>
          <a:p>
            <a:pPr marL="0" lvl="0" indent="0" algn="l" rtl="0">
              <a:spcBef>
                <a:spcPts val="0"/>
              </a:spcBef>
              <a:spcAft>
                <a:spcPts val="0"/>
              </a:spcAft>
              <a:buClr>
                <a:schemeClr val="dk1"/>
              </a:buClr>
              <a:buSzPts val="1100"/>
              <a:buFont typeface="Arial"/>
              <a:buNone/>
            </a:pPr>
            <a:endParaRPr/>
          </a:p>
        </p:txBody>
      </p:sp>
      <p:sp>
        <p:nvSpPr>
          <p:cNvPr id="1105" name="Google Shape;1105;gb8184e43e2_0_12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d02b3456bb_0_10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d02b3456bb_0_10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There’s a quote from Frank Herbert’s Dune that I sometimes think about when considering the impact Cell had on how we think about programming, at least how it shaped my approach.</a:t>
            </a: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Clr>
                <a:schemeClr val="dk1"/>
              </a:buClr>
              <a:buSzPts val="1100"/>
              <a:buFont typeface="Arial"/>
              <a:buNone/>
            </a:pPr>
            <a:endParaRPr/>
          </a:p>
        </p:txBody>
      </p:sp>
      <p:sp>
        <p:nvSpPr>
          <p:cNvPr id="1157" name="Google Shape;1157;gd02b3456bb_0_10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ce6dd0be7f_0_57: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ce6dd0be7f_0_5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And that’s the end of our philosophical intermission, let’s get back to the frame…</a:t>
            </a:r>
            <a:endParaRPr/>
          </a:p>
          <a:p>
            <a:pPr marL="0" lvl="0" indent="0" algn="l" rtl="0">
              <a:spcBef>
                <a:spcPts val="0"/>
              </a:spcBef>
              <a:spcAft>
                <a:spcPts val="0"/>
              </a:spcAft>
              <a:buNone/>
            </a:pPr>
            <a:endParaRPr/>
          </a:p>
        </p:txBody>
      </p:sp>
      <p:sp>
        <p:nvSpPr>
          <p:cNvPr id="1167" name="Google Shape;1167;gce6dd0be7f_0_5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cc0f2c93e2_0_48: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cc0f2c93e2_0_4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getting back to the frame.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 mentioned before that originally the backend didn’t just submit the command buffer but was also responsible for generating it.</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However in the seventh generation of consoles (Xbox 360, PS3) this became multithreaded parallel command buffer generation.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you can see the “Worker0” thread picking up command buffer generation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While the backend is also helping and kicking.</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177" name="Google Shape;1177;gcc0f2c93e2_0_4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77b23a27f_0_2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77b23a27f_0_2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 like to look at things from a ground truth state on the hardware first, so let’s begin there, and we’ll take a look at it from a higher logical pipeline view later.</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Our titles operate around three primary threads which unfortunately have a few names each: main/client/frontend for the first, render/backend, and server.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have multiple names because some have multiple systems responsibility of each, since that can be a little confusing we’ll try to use them consistently as frontend/backend/server because this talk is about rendering and frontend/backend is one of the core distinctions.</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also instantiate worker command threads to cover remaining cores. Database is a special file service thread that cooperatively shares a core with a worker.</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For those unfamiliar, on some consoles the last core is shared partially with the operating system and so you want to schedule work that is robust to latency on there, and audio can mix ahead in time, so we have a large group of audio threads that are setup for that purpose.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Last, there are lightweight task threads that exist with looser affinity to cover low frequency operations such as save game processing, cinematics, etc.</a:t>
            </a:r>
            <a:endParaRPr sz="1100">
              <a:latin typeface="Roboto"/>
              <a:ea typeface="Roboto"/>
              <a:cs typeface="Roboto"/>
              <a:sym typeface="Roboto"/>
            </a:endParaRPr>
          </a:p>
        </p:txBody>
      </p:sp>
      <p:sp>
        <p:nvSpPr>
          <p:cNvPr id="164" name="Google Shape;164;gc77b23a27f_0_2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c77b23a27f_0_19: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c77b23a27f_0_1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Because the scene graph traversal is divided into jobs and they can complete at a variety of times, but the backend submits work in a specific order, we want to minimize latency and bubbling by ordering our work submission and kick-off as strictly as possible.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To accomplish this the frontend/backend interchange data is actually partitioned into subsections which are fenced so that they we can see when the previous frame’s backend is done reading from it, and beginning writing to it from this frame’s frontend.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worker commands that generate the command buffer packets are actually launched from the frontend as their respective scene graph traversal completes, and then these are waited on by the backend before they are kicked to the GPU.</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As such, the backend does not wait for the frontend to finish processing the entire scene graph traversal, it instead kicks work opportunistically.</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here we see that one of the frontend jobs is signalling that we have made sufficient progress in the scene graph traversal to wake up the backend, which unfortunately picked up long job, some work for us there to improve scheduling heuristic.</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here we can see a variety of worker commands picking up draw workers before the backend has even woken up.</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now we’re actually getting around to kicking command buffers to the GPU on the backend, and those jobs are already done so it’s just rapid fire kicks one after the other.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194" name="Google Shape;1194;gc77b23a27f_0_1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c9442380b6_0_120: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c9442380b6_0_12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 addition, if the backend notices that draw work is coming in late, possibly due to poor scheduling behavior of worker commands, it can perform something we call handoff.</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where we interrupt that worker command and kick what work it has completed, and then continue with the draw list on the backend itself and submit it to the GPU as quickly as possible.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reduces GPU bubbling, that critical path I mentioned previously, and drives down overall latency.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That said, our double-buffered pipeline scheme itself introduces latency, and we have a variety of systems that attempt to control this.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Going back to handoff and showing it on this frame.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worker 1 was processing the fourth segment of our opaque draw list.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Because our opaque draw list generally tends to be the longest and heaviest we break it and the corresponding prepass list into segments for better job granularity.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small job here is where we try to run it, or kick it to the GPU, but we find it is not ready to be submitted so we get impatient, flag it, and the worker command stops processing.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now here you can see that same segment picked up by the backend and then submitted directly.</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10" name="Google Shape;1210;gc9442380b6_0_12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c9442380b6_0_11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c9442380b6_0_11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 what is now becoming a theme, as I was putting together this presentation I noticed an inefficiency in the handoff system.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a very nice tight set of kicks of command buffer.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Then we get to our cached spot shadow static draws.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we start waiting… and waiting.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Specifically on this worker down here which is taking its time.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so we initiate the handoff mechanism.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But interestingly it can’t get the draw on the worker to interrupt!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Instead the backend picks up a random opaque iterator so as to do some work.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 think this is due to the granularity at which we exit our tight inner draw loops, which are highly optimized for minimal possibility of state change in the inner draw loop.</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As we’ve moved to more of a bindless and multi-draw indirect approach with unified shaders, we have continued to coalesce the granularity of our inner draw loop.</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We’re simply not breaking out of it frequently enough to check if we should pause our work.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Something else to have people look at later this week.</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20" name="Google Shape;1220;gc9442380b6_0_11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d02b3456bb_0_848: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d02b3456bb_0_84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A new analysis tool appears!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For some of this command buffer generation, a quick introduction to PIX3 for those who haven’t used it before.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top left, a vertical list of events recorded in the command buffer such as draws, dispatches, resource sets, state sets, etc.</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top right, any details for that event, you can see this resource set is for a buffer object, namely an updated constant buffer set.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Bottom left, details of what is bound on the device at the time of this event.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then what I used to spend a lot of time looking at, shader microcode.</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31" name="Google Shape;1231;gd02b3456bb_0_84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c9442380b6_0_162: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c9442380b6_0_16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Back to our analysis tools.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 mentioned earlier that we have customized inner draw loops.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sort of specialization has long been a feature of the renderer, the idea of having these very specific types of drawable objects.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Roughly speaking these are world, static models, dynamic models, procedural geometries such as particles, glass, and in newer titles, terrain geometries.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Each of these types has specific constraints, and also has specific draw code that goes alongside them.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In the seventh generation of consoles, the Xbox 360 and the PS3, that draw code was setup to minimize state changes, which in that era meant also just minimizing the surface area exposure to the rendering API.</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accomplished this with gross material/asset types, and then at data serialization time we would calculate a much more fine-grained key based on the various draw state requested for each material.</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key allowed us to quickly sort assets to minimize those state changes, and was a part of the frontend surface emit phase.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backend then this resulted in very optimized command buffer generation for those platforms.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just two simple constant buffer updates between some draws.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setup does impose a lot of rigidity, though.</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For instance within the static model draw loop you couldn’t change anything except the reflection probe index and secondary lighting data index, along with the actual instance data itself.</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When we went to later add vertex-based baked lighting, and then lightmapped static models, this meant plumbing through a lot of code for those specializations.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50" name="Google Shape;1250;gc9442380b6_0_16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d02b3456bb_0_871: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d02b3456bb_0_87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This is a similar setup for our world draws, albeit in D3D12 now, to give you a slightly different API flavor.</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Here you can see there is nothing between the draws but predication--our world materials are in, well, world space, so they don’t even need transforms from local.</a:t>
            </a:r>
            <a:endParaRPr/>
          </a:p>
          <a:p>
            <a:pPr marL="0" lvl="0" indent="0" algn="l" rtl="0">
              <a:spcBef>
                <a:spcPts val="0"/>
              </a:spcBef>
              <a:spcAft>
                <a:spcPts val="0"/>
              </a:spcAft>
              <a:buNone/>
            </a:pPr>
            <a:r>
              <a:rPr lang="en-US"/>
              <a:t>The supported modulation of reflection probe and lightmap index don’t come into play so it’s just pumping out draws.</a:t>
            </a:r>
            <a:endParaRPr/>
          </a:p>
          <a:p>
            <a:pPr marL="0" lvl="0" indent="0" algn="l" rtl="0">
              <a:spcBef>
                <a:spcPts val="0"/>
              </a:spcBef>
              <a:spcAft>
                <a:spcPts val="0"/>
              </a:spcAft>
              <a:buNone/>
            </a:pPr>
            <a:endParaRPr/>
          </a:p>
        </p:txBody>
      </p:sp>
      <p:sp>
        <p:nvSpPr>
          <p:cNvPr id="1262" name="Google Shape;1262;gd02b3456bb_0_87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02b3456bb_0_87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02b3456bb_0_87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Over the previous, eighth generation of hardware we had to adjust our notion of sorting to reflect the underlying hardware realities of the consoles.</a:t>
            </a:r>
            <a:endParaRPr>
              <a:solidFill>
                <a:srgbClr val="2E2B21"/>
              </a:solidFill>
            </a:endParaRPr>
          </a:p>
          <a:p>
            <a:pPr marL="0" lvl="0" indent="0" algn="l" rtl="0">
              <a:spcBef>
                <a:spcPts val="0"/>
              </a:spcBef>
              <a:spcAft>
                <a:spcPts val="0"/>
              </a:spcAft>
              <a:buNone/>
            </a:pPr>
            <a:r>
              <a:rPr lang="en-US">
                <a:solidFill>
                  <a:srgbClr val="2E2B21"/>
                </a:solidFill>
              </a:rPr>
              <a:t>For the GCN GPUs this meant understanding the importance of context rolls and how for instance vertex and pixel shader state was not part of a draw context and now shouldn’t be a primary part of the sort key.</a:t>
            </a:r>
            <a:endParaRPr>
              <a:solidFill>
                <a:srgbClr val="2E2B21"/>
              </a:solidFill>
            </a:endParaRPr>
          </a:p>
          <a:p>
            <a:pPr marL="0" lvl="0" indent="0" algn="l" rtl="0">
              <a:spcBef>
                <a:spcPts val="0"/>
              </a:spcBef>
              <a:spcAft>
                <a:spcPts val="0"/>
              </a:spcAft>
              <a:buNone/>
            </a:pPr>
            <a:r>
              <a:rPr lang="en-US">
                <a:solidFill>
                  <a:srgbClr val="2E2B21"/>
                </a:solidFill>
              </a:rPr>
              <a:t>Although there are values to minimizing those roles--I$ was a surprising impact to performance, around 250us per frame once we had precaching enabled.</a:t>
            </a:r>
            <a:endParaRPr>
              <a:solidFill>
                <a:srgbClr val="2E2B21"/>
              </a:solidFill>
            </a:endParaRPr>
          </a:p>
          <a:p>
            <a:pPr marL="0" lvl="0" indent="0" algn="l" rtl="0">
              <a:spcBef>
                <a:spcPts val="0"/>
              </a:spcBef>
              <a:spcAft>
                <a:spcPts val="0"/>
              </a:spcAft>
              <a:buNone/>
            </a:pPr>
            <a:r>
              <a:rPr lang="en-US">
                <a:solidFill>
                  <a:srgbClr val="2E2B21"/>
                </a:solidFill>
              </a:rPr>
              <a:t>But the larger point here of course is how we reconsider things through the years as hardware and software approaches change.</a:t>
            </a:r>
            <a:endParaRPr>
              <a:solidFill>
                <a:srgbClr val="2E2B21"/>
              </a:solidFill>
            </a:endParaRPr>
          </a:p>
          <a:p>
            <a:pPr marL="0" lvl="0" indent="0" algn="l" rtl="0">
              <a:spcBef>
                <a:spcPts val="0"/>
              </a:spcBef>
              <a:spcAft>
                <a:spcPts val="0"/>
              </a:spcAft>
              <a:buNone/>
            </a:pPr>
            <a:r>
              <a:rPr lang="en-US">
                <a:solidFill>
                  <a:srgbClr val="2E2B21"/>
                </a:solidFill>
              </a:rPr>
              <a:t>CLICK</a:t>
            </a:r>
            <a:endParaRPr>
              <a:solidFill>
                <a:srgbClr val="2E2B21"/>
              </a:solidFill>
            </a:endParaRPr>
          </a:p>
          <a:p>
            <a:pPr marL="0" lvl="0" indent="0" algn="l" rtl="0">
              <a:spcBef>
                <a:spcPts val="0"/>
              </a:spcBef>
              <a:spcAft>
                <a:spcPts val="0"/>
              </a:spcAft>
              <a:buNone/>
            </a:pPr>
            <a:r>
              <a:rPr lang="en-US">
                <a:solidFill>
                  <a:srgbClr val="2E2B21"/>
                </a:solidFill>
              </a:rPr>
              <a:t>For instance this is how a chunk of our draw loop looks now, which is all indirect execution with multi-draw.</a:t>
            </a:r>
            <a:endParaRPr>
              <a:solidFill>
                <a:srgbClr val="2E2B21"/>
              </a:solidFill>
            </a:endParaRPr>
          </a:p>
          <a:p>
            <a:pPr marL="0" lvl="0" indent="0" algn="l" rtl="0">
              <a:spcBef>
                <a:spcPts val="0"/>
              </a:spcBef>
              <a:spcAft>
                <a:spcPts val="0"/>
              </a:spcAft>
              <a:buNone/>
            </a:pPr>
            <a:endParaRPr/>
          </a:p>
        </p:txBody>
      </p:sp>
      <p:sp>
        <p:nvSpPr>
          <p:cNvPr id="1270" name="Google Shape;1270;gd02b3456bb_0_87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d02b3456bb_11_9: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d02b3456bb_11_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 mentioned our approach to memory allocation previously and these tight draw loops touch on this as well.</a:t>
            </a:r>
            <a:endParaRPr/>
          </a:p>
          <a:p>
            <a:pPr marL="0" lvl="0" indent="0" algn="l" rtl="0">
              <a:spcBef>
                <a:spcPts val="0"/>
              </a:spcBef>
              <a:spcAft>
                <a:spcPts val="0"/>
              </a:spcAft>
              <a:buNone/>
            </a:pPr>
            <a:r>
              <a:rPr lang="en-US"/>
              <a:t>In the core draw loops we may need to peel some memory for constant buffer allocation (and command buffer as well, but that’s another story).</a:t>
            </a:r>
            <a:endParaRPr/>
          </a:p>
          <a:p>
            <a:pPr marL="0" lvl="0" indent="0" algn="l" rtl="0">
              <a:spcBef>
                <a:spcPts val="0"/>
              </a:spcBef>
              <a:spcAft>
                <a:spcPts val="0"/>
              </a:spcAft>
              <a:buNone/>
            </a:pPr>
            <a:r>
              <a:rPr lang="en-US"/>
              <a:t>However we don’t want to do anything expensive at per-draw granularity.</a:t>
            </a:r>
            <a:endParaRPr/>
          </a:p>
          <a:p>
            <a:pPr marL="0" lvl="0" indent="0" algn="l" rtl="0">
              <a:spcBef>
                <a:spcPts val="0"/>
              </a:spcBef>
              <a:spcAft>
                <a:spcPts val="0"/>
              </a:spcAft>
              <a:buNone/>
            </a:pPr>
            <a:r>
              <a:rPr lang="en-US"/>
              <a:t>And we don’t want complicated individual allocation schemes, either, such as synchronized multi-threaded heaps.</a:t>
            </a:r>
            <a:endParaRPr/>
          </a:p>
          <a:p>
            <a:pPr marL="0" lvl="0" indent="0" algn="l" rtl="0">
              <a:spcBef>
                <a:spcPts val="0"/>
              </a:spcBef>
              <a:spcAft>
                <a:spcPts val="0"/>
              </a:spcAft>
              <a:buNone/>
            </a:pPr>
            <a:r>
              <a:rPr lang="en-US"/>
              <a:t>For our approach we have two underlying allocation idioms.</a:t>
            </a:r>
            <a:endParaRPr/>
          </a:p>
          <a:p>
            <a:pPr marL="0" lvl="0" indent="0" algn="l" rtl="0">
              <a:spcBef>
                <a:spcPts val="0"/>
              </a:spcBef>
              <a:spcAft>
                <a:spcPts val="0"/>
              </a:spcAft>
              <a:buNone/>
            </a:pPr>
            <a:r>
              <a:rPr lang="en-US"/>
              <a:t>We maintain a primary ring buffer for constant allocation which is fenced to retire chunks and always allow forward progress by the GPU.</a:t>
            </a:r>
            <a:endParaRPr/>
          </a:p>
          <a:p>
            <a:pPr marL="0" lvl="0" indent="0" algn="l" rtl="0">
              <a:spcBef>
                <a:spcPts val="0"/>
              </a:spcBef>
              <a:spcAft>
                <a:spcPts val="0"/>
              </a:spcAft>
              <a:buNone/>
            </a:pPr>
            <a:r>
              <a:rPr lang="en-US"/>
              <a:t>However the vast majority of our allocations go through linear allocators that are contained within each of the ‘backend data’ structures we discussed earlier.</a:t>
            </a:r>
            <a:endParaRPr/>
          </a:p>
          <a:p>
            <a:pPr marL="0" lvl="0" indent="0" algn="l" rtl="0">
              <a:spcBef>
                <a:spcPts val="0"/>
              </a:spcBef>
              <a:spcAft>
                <a:spcPts val="0"/>
              </a:spcAft>
              <a:buNone/>
            </a:pPr>
            <a:r>
              <a:rPr lang="en-US"/>
              <a:t>CLICK CLICK</a:t>
            </a:r>
            <a:endParaRPr/>
          </a:p>
          <a:p>
            <a:pPr marL="0" lvl="0" indent="0" algn="l" rtl="0">
              <a:spcBef>
                <a:spcPts val="0"/>
              </a:spcBef>
              <a:spcAft>
                <a:spcPts val="0"/>
              </a:spcAft>
              <a:buNone/>
            </a:pPr>
            <a:r>
              <a:rPr lang="en-US"/>
              <a:t>Having that ownership aligned with the ‘backend data’ allows us to avoid any sort of complicated synchronization with the GPU as we already fence on ‘backend data’ granularity.</a:t>
            </a:r>
            <a:endParaRPr/>
          </a:p>
          <a:p>
            <a:pPr marL="0" lvl="0" indent="0" algn="l" rtl="0">
              <a:spcBef>
                <a:spcPts val="0"/>
              </a:spcBef>
              <a:spcAft>
                <a:spcPts val="0"/>
              </a:spcAft>
              <a:buNone/>
            </a:pPr>
            <a:endParaRPr/>
          </a:p>
        </p:txBody>
      </p:sp>
      <p:sp>
        <p:nvSpPr>
          <p:cNvPr id="1278" name="Google Shape;1278;gd02b3456bb_11_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d02b3456bb_11_1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d02b3456bb_11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order to avoid expensive per draw costs we reserve chunks from the allocator at a higher level using standard atomics.</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These chunks are assigned to each of the parallel command buffer generation threads as they need them.</a:t>
            </a:r>
            <a:endParaRPr/>
          </a:p>
          <a:p>
            <a:pPr marL="0" lvl="0" indent="0" algn="l" rtl="0">
              <a:spcBef>
                <a:spcPts val="0"/>
              </a:spcBef>
              <a:spcAft>
                <a:spcPts val="0"/>
              </a:spcAft>
              <a:buNone/>
            </a:pPr>
            <a:r>
              <a:rPr lang="en-US"/>
              <a:t>And because that ownership is then per-thread we can simply increment non-atomically within that chunk to each draw as needed.</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The size of the chunk is based on a calculation of the maximum per-draw reservation multiplied by a limit on the number of surfaces we’ll iterate on before breaking the loop.</a:t>
            </a:r>
            <a:endParaRPr/>
          </a:p>
          <a:p>
            <a:pPr marL="0" lvl="0" indent="0" algn="l" rtl="0">
              <a:spcBef>
                <a:spcPts val="0"/>
              </a:spcBef>
              <a:spcAft>
                <a:spcPts val="0"/>
              </a:spcAft>
              <a:buNone/>
            </a:pPr>
            <a:r>
              <a:rPr lang="en-US"/>
              <a:t>We can validate this value offline during shader serialization by noting the maximum size of constant buffer references.</a:t>
            </a:r>
            <a:endParaRPr/>
          </a:p>
          <a:p>
            <a:pPr marL="0" lvl="0" indent="0" algn="l" rtl="0">
              <a:spcBef>
                <a:spcPts val="0"/>
              </a:spcBef>
              <a:spcAft>
                <a:spcPts val="0"/>
              </a:spcAft>
              <a:buNone/>
            </a:pPr>
            <a:r>
              <a:rPr lang="en-US"/>
              <a:t>So we know that per-draw allocations will never fail, but that they may fail at a higher level if we exhaust the linear allocator.</a:t>
            </a:r>
            <a:endParaRPr/>
          </a:p>
          <a:p>
            <a:pPr marL="0" lvl="0" indent="0" algn="l" rtl="0">
              <a:spcBef>
                <a:spcPts val="0"/>
              </a:spcBef>
              <a:spcAft>
                <a:spcPts val="0"/>
              </a:spcAft>
              <a:buNone/>
            </a:pPr>
            <a:r>
              <a:rPr lang="en-US"/>
              <a:t>However at that level we can also safely exit our draw loops, which leads to improved resiliency in the renderer.</a:t>
            </a:r>
            <a:endParaRPr/>
          </a:p>
          <a:p>
            <a:pPr marL="0" lvl="0" indent="0" algn="l" rtl="0">
              <a:spcBef>
                <a:spcPts val="0"/>
              </a:spcBef>
              <a:spcAft>
                <a:spcPts val="0"/>
              </a:spcAft>
              <a:buNone/>
            </a:pPr>
            <a:r>
              <a:rPr lang="en-US"/>
              <a:t>And if we’re super clever, we can use the handoff mechanism we discussed previously to continuing drawing on the backend thread using the ring allocator which can always advance.</a:t>
            </a:r>
            <a:endParaRPr/>
          </a:p>
          <a:p>
            <a:pPr marL="0" lvl="0" indent="0" algn="l" rtl="0">
              <a:spcBef>
                <a:spcPts val="0"/>
              </a:spcBef>
              <a:spcAft>
                <a:spcPts val="0"/>
              </a:spcAft>
              <a:buNone/>
            </a:pPr>
            <a:r>
              <a:rPr lang="en-US"/>
              <a:t>One of the downsides of this approach is internal waste/fragmentation if the surface count within the group is low.</a:t>
            </a:r>
            <a:endParaRPr/>
          </a:p>
          <a:p>
            <a:pPr marL="0" lvl="0" indent="0" algn="l" rtl="0">
              <a:spcBef>
                <a:spcPts val="0"/>
              </a:spcBef>
              <a:spcAft>
                <a:spcPts val="0"/>
              </a:spcAft>
              <a:buNone/>
            </a:pPr>
            <a:r>
              <a:rPr lang="en-US"/>
              <a:t>But that’s also indicative of other problems as well in terms of draw grouping efficiency.</a:t>
            </a:r>
            <a:endParaRPr/>
          </a:p>
        </p:txBody>
      </p:sp>
      <p:sp>
        <p:nvSpPr>
          <p:cNvPr id="1383" name="Google Shape;1383;gd02b3456bb_11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d02b3456bb_14_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d02b3456bb_14_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 wanted to go back to shader microcode and talk about our approach to building shaders and why it is the way it is.</a:t>
            </a:r>
            <a:endParaRPr/>
          </a:p>
          <a:p>
            <a:pPr marL="0" lvl="0" indent="0" algn="l" rtl="0">
              <a:spcBef>
                <a:spcPts val="0"/>
              </a:spcBef>
              <a:spcAft>
                <a:spcPts val="0"/>
              </a:spcAft>
              <a:buNone/>
            </a:pPr>
            <a:r>
              <a:rPr lang="en-US"/>
              <a:t>This slide is basically the shared trauma for those of us who spent the past ten years doing microcode optimization.</a:t>
            </a:r>
            <a:endParaRPr/>
          </a:p>
          <a:p>
            <a:pPr marL="0" lvl="0" indent="0" algn="l" rtl="0">
              <a:spcBef>
                <a:spcPts val="0"/>
              </a:spcBef>
              <a:spcAft>
                <a:spcPts val="0"/>
              </a:spcAft>
              <a:buNone/>
            </a:pPr>
            <a:r>
              <a:rPr lang="en-US"/>
              <a:t>The GPU architecture in the eighth generation of consoles were extremely sensitive to what we call occupancy.</a:t>
            </a:r>
            <a:endParaRPr/>
          </a:p>
          <a:p>
            <a:pPr marL="0" lvl="0" indent="0" algn="l" rtl="0">
              <a:spcBef>
                <a:spcPts val="0"/>
              </a:spcBef>
              <a:spcAft>
                <a:spcPts val="0"/>
              </a:spcAft>
              <a:buNone/>
            </a:pPr>
            <a:r>
              <a:rPr lang="en-US"/>
              <a:t>Which is essentially the number of concurrent workloads that could be processed in-flight at any point in time.</a:t>
            </a:r>
            <a:endParaRPr/>
          </a:p>
          <a:p>
            <a:pPr marL="0" lvl="0" indent="0" algn="l" rtl="0">
              <a:spcBef>
                <a:spcPts val="0"/>
              </a:spcBef>
              <a:spcAft>
                <a:spcPts val="0"/>
              </a:spcAft>
              <a:buNone/>
            </a:pPr>
            <a:r>
              <a:rPr lang="en-US"/>
              <a:t>The underlying hardware had a register file which was split between varying and scalar registers depending on whether values were uniform or not across a wavefront.</a:t>
            </a:r>
            <a:endParaRPr/>
          </a:p>
          <a:p>
            <a:pPr marL="0" lvl="0" indent="0" algn="l" rtl="0">
              <a:spcBef>
                <a:spcPts val="0"/>
              </a:spcBef>
              <a:spcAft>
                <a:spcPts val="0"/>
              </a:spcAft>
              <a:buNone/>
            </a:pPr>
            <a:r>
              <a:rPr lang="en-US"/>
              <a:t>The shader compilers didn’t always make optimizing for this easy, we spent enormous amounts of time analyzing how to improve register usage.</a:t>
            </a:r>
            <a:endParaRPr/>
          </a:p>
          <a:p>
            <a:pPr marL="0" lvl="0" indent="0" algn="l" rtl="0">
              <a:spcBef>
                <a:spcPts val="0"/>
              </a:spcBef>
              <a:spcAft>
                <a:spcPts val="0"/>
              </a:spcAft>
              <a:buNone/>
            </a:pPr>
            <a:endParaRPr/>
          </a:p>
        </p:txBody>
      </p:sp>
      <p:sp>
        <p:nvSpPr>
          <p:cNvPr id="1494" name="Google Shape;1494;gd02b3456bb_14_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b03e4bfc3_0_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b03e4bfc3_0_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Let’s look at the frontend thread first.</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It’s responsible for network packet gathering, input sampling, and scene graph traversal, which is our frontend rendering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Most of these operations will spawn worker commands that operate in a fork/join model in order to utilize all available CPU bandwidth.</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here I’m highlighting first the “early” part of our main thread, which involves pumping the network on the client side and processing the snapshots as they come in from a raw dispatch perspective.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then we have the actual work interpretation of the snapshot updates, which you can see here are marked by many waits on forked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Those waits then turn into assists to perform actual work to ensure we’re making forward progress.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Then our player handling is processed, we do this as late as possible so that input sampling is more closely aligned with kicking graphics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Last, the frontend scene rendering which is the scene graph traversal phase for the world state.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86" name="Google Shape;186;gcb03e4bfc3_0_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d02b3456bb_11_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d02b3456bb_11_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Hitting that magical four-wave occupancy at 64 VGPRs was a holy grail for us for our forward+ opaque shaders.</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To achieve this we spent a significant amount of time hand-building and structuring our lighting loops, decal loops, etc., with bespoke scalarization tricks.</a:t>
            </a:r>
            <a:endParaRPr/>
          </a:p>
          <a:p>
            <a:pPr marL="0" lvl="0" indent="0" algn="l" rtl="0">
              <a:spcBef>
                <a:spcPts val="0"/>
              </a:spcBef>
              <a:spcAft>
                <a:spcPts val="0"/>
              </a:spcAft>
              <a:buNone/>
            </a:pPr>
            <a:r>
              <a:rPr lang="en-US"/>
              <a:t>But we also have material composition like any moderately complex rendering system.</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Many people pursue graph systems but we still rely on essentially textual processing with preprocessor directives to build all of our shaders.</a:t>
            </a:r>
            <a:endParaRPr/>
          </a:p>
          <a:p>
            <a:pPr marL="0" lvl="0" indent="0" algn="l" rtl="0">
              <a:spcBef>
                <a:spcPts val="0"/>
              </a:spcBef>
              <a:spcAft>
                <a:spcPts val="0"/>
              </a:spcAft>
              <a:buNone/>
            </a:pPr>
            <a:r>
              <a:rPr lang="en-US"/>
              <a:t>Our tight rein on performance has never made us comfortable with permitting the full level of arbitrary expressiveness in a graph system, even at the cost of iteration.</a:t>
            </a:r>
            <a:endParaRPr/>
          </a:p>
          <a:p>
            <a:pPr marL="0" lvl="0" indent="0" algn="l" rtl="0">
              <a:spcBef>
                <a:spcPts val="0"/>
              </a:spcBef>
              <a:spcAft>
                <a:spcPts val="0"/>
              </a:spcAft>
              <a:buClr>
                <a:schemeClr val="dk1"/>
              </a:buClr>
              <a:buSzPts val="1100"/>
              <a:buFont typeface="Arial"/>
              <a:buNone/>
            </a:pPr>
            <a:r>
              <a:rPr lang="en-US"/>
              <a:t>And because we are shipping games and not engines we can spend the time on this level of specialization and optimization.</a:t>
            </a:r>
            <a:endParaRPr/>
          </a:p>
        </p:txBody>
      </p:sp>
      <p:sp>
        <p:nvSpPr>
          <p:cNvPr id="1508" name="Google Shape;1508;gd02b3456bb_11_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02b3456bb_14_0: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02b3456bb_14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But any permutation system becomes susceptible to combinatoric explosion at some point.</a:t>
            </a:r>
            <a:endParaRPr>
              <a:solidFill>
                <a:srgbClr val="2E2B21"/>
              </a:solidFill>
            </a:endParaRPr>
          </a:p>
          <a:p>
            <a:pPr marL="0" lvl="0" indent="0" algn="l" rtl="0">
              <a:spcBef>
                <a:spcPts val="0"/>
              </a:spcBef>
              <a:spcAft>
                <a:spcPts val="0"/>
              </a:spcAft>
              <a:buNone/>
            </a:pPr>
            <a:r>
              <a:rPr lang="en-US">
                <a:solidFill>
                  <a:srgbClr val="2E2B21"/>
                </a:solidFill>
              </a:rPr>
              <a:t>On Advanced Warfare for instance we peaked at around 400k unique pixel shaders for a given map.</a:t>
            </a:r>
            <a:endParaRPr>
              <a:solidFill>
                <a:srgbClr val="2E2B21"/>
              </a:solidFill>
            </a:endParaRPr>
          </a:p>
          <a:p>
            <a:pPr marL="0" lvl="0" indent="0" algn="l" rtl="0">
              <a:spcBef>
                <a:spcPts val="0"/>
              </a:spcBef>
              <a:spcAft>
                <a:spcPts val="0"/>
              </a:spcAft>
              <a:buNone/>
            </a:pPr>
            <a:r>
              <a:rPr lang="en-US">
                <a:solidFill>
                  <a:srgbClr val="2E2B21"/>
                </a:solidFill>
              </a:rPr>
              <a:t>Tracking performance across all of those is impossible, and we pursued several approaches.</a:t>
            </a:r>
            <a:endParaRPr>
              <a:solidFill>
                <a:srgbClr val="2E2B21"/>
              </a:solidFill>
            </a:endParaRPr>
          </a:p>
          <a:p>
            <a:pPr marL="0" lvl="0" indent="0" algn="l" rtl="0">
              <a:spcBef>
                <a:spcPts val="0"/>
              </a:spcBef>
              <a:spcAft>
                <a:spcPts val="0"/>
              </a:spcAft>
              <a:buNone/>
            </a:pPr>
            <a:r>
              <a:rPr lang="en-US">
                <a:solidFill>
                  <a:srgbClr val="2E2B21"/>
                </a:solidFill>
              </a:rPr>
              <a:t>Automation. Telemetry system where shader statistics are recorded per CI run and then diffs are produced, can examine these from data builds, but also for local changes you can queue preflight checks and view reports </a:t>
            </a:r>
            <a:endParaRPr>
              <a:solidFill>
                <a:srgbClr val="2E2B21"/>
              </a:solidFill>
            </a:endParaRPr>
          </a:p>
          <a:p>
            <a:pPr marL="0" lvl="0" indent="0" algn="l" rtl="0">
              <a:spcBef>
                <a:spcPts val="0"/>
              </a:spcBef>
              <a:spcAft>
                <a:spcPts val="0"/>
              </a:spcAft>
              <a:buNone/>
            </a:pPr>
            <a:r>
              <a:rPr lang="en-US">
                <a:solidFill>
                  <a:srgbClr val="2E2B21"/>
                </a:solidFill>
              </a:rPr>
              <a:t>This is our tool, fpsTool, that takes thousands of samples in real game levels and builds aggregate performance  data.</a:t>
            </a:r>
            <a:endParaRPr>
              <a:solidFill>
                <a:srgbClr val="2E2B21"/>
              </a:solidFill>
            </a:endParaRPr>
          </a:p>
          <a:p>
            <a:pPr marL="0" lvl="0" indent="0" algn="l" rtl="0">
              <a:spcBef>
                <a:spcPts val="0"/>
              </a:spcBef>
              <a:spcAft>
                <a:spcPts val="0"/>
              </a:spcAft>
              <a:buNone/>
            </a:pPr>
            <a:r>
              <a:rPr lang="en-US">
                <a:solidFill>
                  <a:srgbClr val="2E2B21"/>
                </a:solidFill>
              </a:rPr>
              <a:t>In what is a massive defeat for our industry’s dignity and self-respect, we also brought back infrastructure to explore shader compiler tunable space via exhaustive compilation and custom performance evaluation heuristics.</a:t>
            </a:r>
            <a:endParaRPr>
              <a:solidFill>
                <a:srgbClr val="2E2B21"/>
              </a:solidFill>
            </a:endParaRPr>
          </a:p>
          <a:p>
            <a:pPr marL="0" lvl="0" indent="0" algn="l" rtl="0">
              <a:spcBef>
                <a:spcPts val="0"/>
              </a:spcBef>
              <a:spcAft>
                <a:spcPts val="0"/>
              </a:spcAft>
              <a:buNone/>
            </a:pPr>
            <a:r>
              <a:rPr lang="en-US">
                <a:solidFill>
                  <a:srgbClr val="2E2B21"/>
                </a:solidFill>
              </a:rPr>
              <a:t>Some of you will have gone through this with nvshaderperf back in the PS3 era and random scheduler seed permutation.</a:t>
            </a:r>
            <a:endParaRPr>
              <a:solidFill>
                <a:srgbClr val="2E2B21"/>
              </a:solidFill>
            </a:endParaRPr>
          </a:p>
          <a:p>
            <a:pPr marL="0" lvl="0" indent="0" algn="l" rtl="0">
              <a:spcBef>
                <a:spcPts val="0"/>
              </a:spcBef>
              <a:spcAft>
                <a:spcPts val="0"/>
              </a:spcAft>
              <a:buNone/>
            </a:pPr>
            <a:endParaRPr>
              <a:solidFill>
                <a:srgbClr val="2E2B21"/>
              </a:solidFill>
            </a:endParaRPr>
          </a:p>
        </p:txBody>
      </p:sp>
      <p:sp>
        <p:nvSpPr>
          <p:cNvPr id="1521" name="Google Shape;1521;gd02b3456bb_14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d02b3456bb_14_17: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d02b3456bb_14_1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We also aggressively pursued static reductions of our techniques which subsequently led to reductions in permutations.</a:t>
            </a:r>
            <a:endParaRPr>
              <a:solidFill>
                <a:srgbClr val="2E2B21"/>
              </a:solidFill>
            </a:endParaRPr>
          </a:p>
          <a:p>
            <a:pPr marL="0" lvl="0" indent="0" algn="l" rtl="0">
              <a:spcBef>
                <a:spcPts val="0"/>
              </a:spcBef>
              <a:spcAft>
                <a:spcPts val="0"/>
              </a:spcAft>
              <a:buNone/>
            </a:pPr>
            <a:r>
              <a:rPr lang="en-US">
                <a:solidFill>
                  <a:srgbClr val="2E2B21"/>
                </a:solidFill>
              </a:rPr>
              <a:t>We did this via careful folding of functionality into static/scalar branches in our base forward+ shaders.</a:t>
            </a:r>
            <a:endParaRPr>
              <a:solidFill>
                <a:srgbClr val="2E2B21"/>
              </a:solidFill>
            </a:endParaRPr>
          </a:p>
          <a:p>
            <a:pPr marL="0" lvl="0" indent="0" algn="l" rtl="0">
              <a:spcBef>
                <a:spcPts val="0"/>
              </a:spcBef>
              <a:spcAft>
                <a:spcPts val="0"/>
              </a:spcAft>
              <a:buNone/>
            </a:pPr>
            <a:r>
              <a:rPr lang="en-US">
                <a:solidFill>
                  <a:srgbClr val="2E2B21"/>
                </a:solidFill>
              </a:rPr>
              <a:t>On some olders titles we had 681 separate techniques, and on more recent ones we got that down to 174.</a:t>
            </a: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Clr>
                <a:schemeClr val="dk1"/>
              </a:buClr>
              <a:buSzPts val="1100"/>
              <a:buFont typeface="Arial"/>
              <a:buNone/>
            </a:pPr>
            <a:endParaRPr>
              <a:solidFill>
                <a:srgbClr val="2E2B21"/>
              </a:solidFill>
            </a:endParaRPr>
          </a:p>
          <a:p>
            <a:pPr marL="0" lvl="0" indent="0" algn="l" rtl="0">
              <a:spcBef>
                <a:spcPts val="0"/>
              </a:spcBef>
              <a:spcAft>
                <a:spcPts val="0"/>
              </a:spcAft>
              <a:buNone/>
            </a:pPr>
            <a:endParaRPr/>
          </a:p>
        </p:txBody>
      </p:sp>
      <p:sp>
        <p:nvSpPr>
          <p:cNvPr id="1528" name="Google Shape;1528;gd02b3456bb_14_1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d02b3456bb_0_86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d02b3456bb_0_86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Our final philosophical interlude.</a:t>
            </a:r>
            <a:endParaRPr/>
          </a:p>
          <a:p>
            <a:pPr marL="0" lvl="0" indent="0" algn="l" rtl="0">
              <a:spcBef>
                <a:spcPts val="0"/>
              </a:spcBef>
              <a:spcAft>
                <a:spcPts val="0"/>
              </a:spcAft>
              <a:buNone/>
            </a:pPr>
            <a:r>
              <a:rPr lang="en-US"/>
              <a:t>In the seventh generation of consoles, the Xbox 360 and the PS3, I felt like, as a systems and rendering programmer, our primary work was to learn to maximize CPU parallelism.</a:t>
            </a:r>
            <a:endParaRPr/>
          </a:p>
          <a:p>
            <a:pPr marL="0" lvl="0" indent="0" algn="l" rtl="0">
              <a:spcBef>
                <a:spcPts val="0"/>
              </a:spcBef>
              <a:spcAft>
                <a:spcPts val="0"/>
              </a:spcAft>
              <a:buNone/>
            </a:pPr>
            <a:r>
              <a:rPr lang="en-US"/>
              <a:t>And this especially manifested, at least for us, in parallel command buffer generation.</a:t>
            </a:r>
            <a:endParaRPr/>
          </a:p>
          <a:p>
            <a:pPr marL="0" lvl="0" indent="0" algn="l" rtl="0">
              <a:spcBef>
                <a:spcPts val="0"/>
              </a:spcBef>
              <a:spcAft>
                <a:spcPts val="0"/>
              </a:spcAft>
              <a:buNone/>
            </a:pPr>
            <a:r>
              <a:rPr lang="en-US"/>
              <a:t>In the eighth generation of consoles, it felt like our primary work was in understanding how to generate efficient GPU microcode to exploit GPU parallelism.</a:t>
            </a:r>
            <a:endParaRPr/>
          </a:p>
          <a:p>
            <a:pPr marL="0" lvl="0" indent="0" algn="l" rtl="0">
              <a:spcBef>
                <a:spcPts val="0"/>
              </a:spcBef>
              <a:spcAft>
                <a:spcPts val="0"/>
              </a:spcAft>
              <a:buNone/>
            </a:pPr>
            <a:r>
              <a:rPr lang="en-US"/>
              <a:t>We spent a lot of time working with shader compilers and learning how to coax them to generate optimal microcode.</a:t>
            </a:r>
            <a:endParaRPr/>
          </a:p>
          <a:p>
            <a:pPr marL="0" lvl="0" indent="0" algn="l" rtl="0">
              <a:spcBef>
                <a:spcPts val="0"/>
              </a:spcBef>
              <a:spcAft>
                <a:spcPts val="0"/>
              </a:spcAft>
              <a:buNone/>
            </a:pPr>
            <a:r>
              <a:rPr lang="en-US"/>
              <a:t>What will be our primary legacy for the ninth generation of consoles?</a:t>
            </a:r>
            <a:endParaRPr/>
          </a:p>
          <a:p>
            <a:pPr marL="0" lvl="0" indent="0" algn="l" rtl="0">
              <a:spcBef>
                <a:spcPts val="0"/>
              </a:spcBef>
              <a:spcAft>
                <a:spcPts val="0"/>
              </a:spcAft>
              <a:buNone/>
            </a:pPr>
            <a:r>
              <a:rPr lang="en-US"/>
              <a:t>Will it be a solution to the practical problems of raytracing? That feels sort of obvious and banal.</a:t>
            </a:r>
            <a:endParaRPr/>
          </a:p>
          <a:p>
            <a:pPr marL="0" lvl="0" indent="0" algn="l" rtl="0">
              <a:spcBef>
                <a:spcPts val="0"/>
              </a:spcBef>
              <a:spcAft>
                <a:spcPts val="0"/>
              </a:spcAft>
              <a:buNone/>
            </a:pPr>
            <a:r>
              <a:rPr lang="en-US"/>
              <a:t>Maybe something else entirely? I’m curious as to what you think.</a:t>
            </a:r>
            <a:endParaRPr/>
          </a:p>
          <a:p>
            <a:pPr marL="0" lvl="0" indent="0" algn="l" rtl="0">
              <a:spcBef>
                <a:spcPts val="0"/>
              </a:spcBef>
              <a:spcAft>
                <a:spcPts val="0"/>
              </a:spcAft>
              <a:buNone/>
            </a:pPr>
            <a:r>
              <a:rPr lang="en-US"/>
              <a:t>[WITTGENSTEIN]</a:t>
            </a:r>
            <a:endParaRPr/>
          </a:p>
        </p:txBody>
      </p:sp>
      <p:sp>
        <p:nvSpPr>
          <p:cNvPr id="1552" name="Google Shape;1552;gd02b3456bb_0_86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cdf0e238ec_0_33: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cdf0e238ec_0_3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To wrap up. When I think of the benefits we try to exploit because of our global knowledge of the use of our technology, they are that our systems are:</a:t>
            </a:r>
            <a:endParaRPr/>
          </a:p>
          <a:p>
            <a:pPr marL="0" lvl="0" indent="0" algn="l" rtl="0">
              <a:spcBef>
                <a:spcPts val="0"/>
              </a:spcBef>
              <a:spcAft>
                <a:spcPts val="0"/>
              </a:spcAft>
              <a:buNone/>
            </a:pPr>
            <a:r>
              <a:rPr lang="en-US"/>
              <a:t>CONSTRAINED.</a:t>
            </a:r>
            <a:endParaRPr/>
          </a:p>
          <a:p>
            <a:pPr marL="0" lvl="0" indent="0" algn="l" rtl="0">
              <a:spcBef>
                <a:spcPts val="0"/>
              </a:spcBef>
              <a:spcAft>
                <a:spcPts val="0"/>
              </a:spcAft>
              <a:buNone/>
            </a:pPr>
            <a:r>
              <a:rPr lang="en-US"/>
              <a:t>Many optimization opportunities come from the careful choice of constraints and thus can be SPECIALIZED.</a:t>
            </a:r>
            <a:endParaRPr/>
          </a:p>
          <a:p>
            <a:pPr marL="0" lvl="0" indent="0" algn="l" rtl="0">
              <a:spcBef>
                <a:spcPts val="0"/>
              </a:spcBef>
              <a:spcAft>
                <a:spcPts val="0"/>
              </a:spcAft>
              <a:buNone/>
            </a:pPr>
            <a:r>
              <a:rPr lang="en-US"/>
              <a:t>Much of our lighting can be pre-calculated offline because our world is largely static.</a:t>
            </a:r>
            <a:endParaRPr/>
          </a:p>
          <a:p>
            <a:pPr marL="0" lvl="0" indent="0" algn="l" rtl="0">
              <a:spcBef>
                <a:spcPts val="0"/>
              </a:spcBef>
              <a:spcAft>
                <a:spcPts val="0"/>
              </a:spcAft>
              <a:buNone/>
            </a:pPr>
            <a:r>
              <a:rPr lang="en-US"/>
              <a:t>Our game logic can operate at a decoupled rate because we always operate in a client-server model.</a:t>
            </a:r>
            <a:endParaRPr/>
          </a:p>
          <a:p>
            <a:pPr marL="0" lvl="0" indent="0" algn="l" rtl="0">
              <a:spcBef>
                <a:spcPts val="0"/>
              </a:spcBef>
              <a:spcAft>
                <a:spcPts val="0"/>
              </a:spcAft>
              <a:buNone/>
            </a:pPr>
            <a:r>
              <a:rPr lang="en-US"/>
              <a:t>Choosing the right constraints is one of the most important things for you to do architecturally.</a:t>
            </a:r>
            <a:endParaRPr/>
          </a:p>
          <a:p>
            <a:pPr marL="0" lvl="0" indent="0" algn="l" rtl="0">
              <a:spcBef>
                <a:spcPts val="0"/>
              </a:spcBef>
              <a:spcAft>
                <a:spcPts val="0"/>
              </a:spcAft>
              <a:buNone/>
            </a:pPr>
            <a:r>
              <a:rPr lang="en-US"/>
              <a:t>VALIDATED.</a:t>
            </a:r>
            <a:endParaRPr/>
          </a:p>
          <a:p>
            <a:pPr marL="0" lvl="0" indent="0" algn="l" rtl="0">
              <a:spcBef>
                <a:spcPts val="0"/>
              </a:spcBef>
              <a:spcAft>
                <a:spcPts val="0"/>
              </a:spcAft>
              <a:buNone/>
            </a:pPr>
            <a:r>
              <a:rPr lang="en-US"/>
              <a:t>As workloads and underlying platforms change you need to revisit your choices and validate they’re still the right ones.</a:t>
            </a:r>
            <a:endParaRPr/>
          </a:p>
          <a:p>
            <a:pPr marL="0" lvl="0" indent="0" algn="l" rtl="0">
              <a:spcBef>
                <a:spcPts val="0"/>
              </a:spcBef>
              <a:spcAft>
                <a:spcPts val="0"/>
              </a:spcAft>
              <a:buNone/>
            </a:pPr>
            <a:r>
              <a:rPr lang="en-US"/>
              <a:t>Good historical record-keeping helps inform that validation and the work you’re doing today.</a:t>
            </a:r>
            <a:endParaRPr/>
          </a:p>
          <a:p>
            <a:pPr marL="0" lvl="0" indent="0" algn="l" rtl="0">
              <a:spcBef>
                <a:spcPts val="0"/>
              </a:spcBef>
              <a:spcAft>
                <a:spcPts val="0"/>
              </a:spcAft>
              <a:buNone/>
            </a:pPr>
            <a:r>
              <a:rPr lang="en-US"/>
              <a:t>PRIORITIZED.</a:t>
            </a:r>
            <a:endParaRPr/>
          </a:p>
          <a:p>
            <a:pPr marL="0" lvl="0" indent="0" algn="l" rtl="0">
              <a:spcBef>
                <a:spcPts val="0"/>
              </a:spcBef>
              <a:spcAft>
                <a:spcPts val="0"/>
              </a:spcAft>
              <a:buNone/>
            </a:pPr>
            <a:r>
              <a:rPr lang="en-US"/>
              <a:t>Prioritize your work by its exposure to the user, and make the effort to napkin math the impact.</a:t>
            </a:r>
            <a:endParaRPr/>
          </a:p>
          <a:p>
            <a:pPr marL="0" lvl="0" indent="0" algn="l" rtl="0">
              <a:spcBef>
                <a:spcPts val="0"/>
              </a:spcBef>
              <a:spcAft>
                <a:spcPts val="0"/>
              </a:spcAft>
              <a:buNone/>
            </a:pPr>
            <a:r>
              <a:rPr lang="en-US"/>
              <a:t>EFFICIENT.</a:t>
            </a:r>
            <a:endParaRPr/>
          </a:p>
          <a:p>
            <a:pPr marL="0" lvl="0" indent="0" algn="l" rtl="0">
              <a:spcBef>
                <a:spcPts val="0"/>
              </a:spcBef>
              <a:spcAft>
                <a:spcPts val="0"/>
              </a:spcAft>
              <a:buNone/>
            </a:pPr>
            <a:r>
              <a:rPr lang="en-US"/>
              <a:t>Think of optimization as a minimization exercise for energy through a system.</a:t>
            </a:r>
            <a:endParaRPr/>
          </a:p>
          <a:p>
            <a:pPr marL="0" lvl="0" indent="0" algn="l" rtl="0">
              <a:spcBef>
                <a:spcPts val="0"/>
              </a:spcBef>
              <a:spcAft>
                <a:spcPts val="0"/>
              </a:spcAft>
              <a:buNone/>
            </a:pPr>
            <a:r>
              <a:rPr lang="en-US"/>
              <a:t>CORRECT.</a:t>
            </a:r>
            <a:endParaRPr/>
          </a:p>
          <a:p>
            <a:pPr marL="0" lvl="0" indent="0" algn="l" rtl="0">
              <a:spcBef>
                <a:spcPts val="0"/>
              </a:spcBef>
              <a:spcAft>
                <a:spcPts val="0"/>
              </a:spcAft>
              <a:buNone/>
            </a:pPr>
            <a:r>
              <a:rPr lang="en-US"/>
              <a:t>Engineer systems for simplicity of ownership of memory to better reason about synchronization.</a:t>
            </a:r>
            <a:endParaRPr/>
          </a:p>
          <a:p>
            <a:pPr marL="0" lvl="0" indent="0" algn="l" rtl="0">
              <a:spcBef>
                <a:spcPts val="0"/>
              </a:spcBef>
              <a:spcAft>
                <a:spcPts val="0"/>
              </a:spcAft>
              <a:buNone/>
            </a:pPr>
            <a:r>
              <a:rPr lang="en-US"/>
              <a:t>RESILIENT.</a:t>
            </a:r>
            <a:endParaRPr/>
          </a:p>
          <a:p>
            <a:pPr marL="0" lvl="0" indent="0" algn="l" rtl="0">
              <a:spcBef>
                <a:spcPts val="0"/>
              </a:spcBef>
              <a:spcAft>
                <a:spcPts val="0"/>
              </a:spcAft>
              <a:buNone/>
            </a:pPr>
            <a:r>
              <a:rPr lang="en-US"/>
              <a:t>Encode your assumptions at the appropriate level of operation and do the work to ensure robustness.</a:t>
            </a:r>
            <a:endParaRPr/>
          </a:p>
          <a:p>
            <a:pPr marL="0" lvl="0" indent="0" algn="l" rtl="0">
              <a:spcBef>
                <a:spcPts val="0"/>
              </a:spcBef>
              <a:spcAft>
                <a:spcPts val="0"/>
              </a:spcAft>
              <a:buNone/>
            </a:pPr>
            <a:endParaRPr/>
          </a:p>
        </p:txBody>
      </p:sp>
      <p:sp>
        <p:nvSpPr>
          <p:cNvPr id="1559" name="Google Shape;1559;gcdf0e238ec_0_3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6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63:notes"/>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Thanks everyone, I hope you enjoyed the talk.</a:t>
            </a:r>
            <a:endParaRPr/>
          </a:p>
          <a:p>
            <a:pPr marL="0" lvl="0" indent="0" algn="l" rtl="0">
              <a:spcBef>
                <a:spcPts val="0"/>
              </a:spcBef>
              <a:spcAft>
                <a:spcPts val="0"/>
              </a:spcAft>
              <a:buNone/>
            </a:pPr>
            <a:r>
              <a:rPr lang="en-US"/>
              <a:t>Also some call outs here from folks at Activision as well as at Sony and Microsoft who helped permit this presentation to be as good as I wanted it to be.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67" name="Google Shape;1567;p63:notes"/>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d06bfb220c_0_15: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d06bfb220c_0_1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7" name="Google Shape;1577;gd06bfb220c_0_1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9442380b6_0_7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9442380b6_0_7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The second major thread, the </a:t>
            </a:r>
            <a:r>
              <a:rPr lang="en-US" sz="1100" dirty="0">
                <a:solidFill>
                  <a:srgbClr val="2E2B21"/>
                </a:solidFill>
                <a:latin typeface="Roboto"/>
                <a:ea typeface="Roboto"/>
                <a:cs typeface="Roboto"/>
                <a:sym typeface="Roboto"/>
              </a:rPr>
              <a:t>backend thread.</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It is historically responsible for command buffer generation.</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But we’ll see later that it is more of a simple “graphics device ownership” thread given that so much of the actual command buffer generation happens in parallel on other cores.</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And is kicked as early as possible from the frontend.</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CLICK</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Here I’ve highlighted what is our command buffer submission on the backend.</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You can see a few chunks blow up, this is where the backend itself has picked up jobs it needs immediately and started work on them.</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The very heavy hashing in between those is it just submitting command buffer that has already been finished by completed jobs.</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CLICK</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You can also see earlier in the frame where the backend thread is idle that it is picking up some random jobs like processing frontend command and physics.</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dirty="0">
                <a:latin typeface="Roboto"/>
                <a:ea typeface="Roboto"/>
                <a:cs typeface="Roboto"/>
                <a:sym typeface="Roboto"/>
              </a:rPr>
              <a:t>We’re sensitive to the idea that it might pick up a long job which causes bubbling, so we guard against that with custom job dependency rules.</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dirty="0">
              <a:latin typeface="Roboto"/>
              <a:ea typeface="Roboto"/>
              <a:cs typeface="Roboto"/>
              <a:sym typeface="Roboto"/>
            </a:endParaRPr>
          </a:p>
        </p:txBody>
      </p:sp>
      <p:sp>
        <p:nvSpPr>
          <p:cNvPr id="213" name="Google Shape;213;gc9442380b6_0_7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227839eca_0_4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227839eca_0_4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Speaking of jobs going long and latency, let’s have a brief philosophical interlude.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[NIETZSCHE]</a:t>
            </a:r>
            <a:endParaRPr sz="1100">
              <a:latin typeface="Roboto"/>
              <a:ea typeface="Roboto"/>
              <a:cs typeface="Roboto"/>
              <a:sym typeface="Roboto"/>
            </a:endParaRPr>
          </a:p>
        </p:txBody>
      </p:sp>
      <p:sp>
        <p:nvSpPr>
          <p:cNvPr id="233" name="Google Shape;233;gd227839eca_0_4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8184e43e2_0_41: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8184e43e2_0_4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We think in terms of the GPU always being our critical path.</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That is, the GPU should never be idle, it should be presenting images as fast as possible to the user, and never starved for work.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If the GPU is idle, we feel we have made a mistake in our work scheduling.</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 bubble is the term we have for that blank space that shows up and no work is being done, pushing the frame farther out.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When the frame is pushed farther out it increase the odds we will miss our vsync/flip scheduling.</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that will cause a frame to persist, cause latency to spike, and create that feeling of “judder” you get with occasional repeated frames.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Thus we are very careful to avoid bubbling on the GPU, scheduling jobs at enough of a granularity to ensure they are able to feed the GPU command buffer at a sustained rate with no gaps.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we are willing to trade non-trivial amounts of CPU to improve GPU performance in many cases.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You can think of trying to move such bubbles back through time.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From the GPU to the backend thread which submits work to the frontend thread which creates the input to the command buffer generation, all the way back to the best place to be idle.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Which is right before input sampling because all your work is done ahead of time and you want to schedule input sampling as late in the pipeline as possible to reduce input to display latency.</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240" name="Google Shape;240;gb8184e43e2_0_4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9442380b6_0_84:notes"/>
          <p:cNvSpPr>
            <a:spLocks noGrp="1" noRot="1" noChangeAspect="1"/>
          </p:cNvSpPr>
          <p:nvPr>
            <p:ph type="sldImg" idx="2"/>
          </p:nvPr>
        </p:nvSpPr>
        <p:spPr>
          <a:xfrm>
            <a:off x="2606675" y="914400"/>
            <a:ext cx="4387800" cy="24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9442380b6_0_8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Getting back to our final major thread, the server thread.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It simulates game logic decoupled from update rate of visuals, and communicates via loopback/shared memory in single player.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server is actually run on a dedicated server instance in most situations in multi-player, although we also support running it locally on one of the clients as well.</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These are the so called “listen servers”.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fact that the server runs at a separate tick rate provides us wide latitude in scheduling work on the server--we can afford expensive operations such as pathfinding in single player without affecting the client frame rate.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It also allows us to increase the server tick rate in multiplayer to ensure smooth, low latency play.</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I’ve highlighted how the server “frame” is actually around 50ms, although we’re not server limited here so there is a variety of work its picking up to assist other jobs with.</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 CLICK 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see how essentially three client frames fit up against the server frame.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have the ability to interpolate between arbitrary tick rates but as you can imagine there is a sort of “state latency” that can occur where the interpolation fidelity is under stress at lower tick rates, or when the server goes long and the client state starts to drift from the server.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Because the server’s view is authoritative the client will eventually “correct” to it which can result in non-linearity/warping in the client’s view.</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This is really correction of the client prediction’s failure to reconstruct signal due to a lack of information.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247" name="Google Shape;247;gc9442380b6_0_8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sz="1800">
                <a:solidFill>
                  <a:srgbClr val="FEFEFE"/>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19" name="Google Shape;19;p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p2"/>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
        <p:nvSpPr>
          <p:cNvPr id="23" name="Google Shape;23;p2"/>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body" idx="1"/>
          </p:nvPr>
        </p:nvSpPr>
        <p:spPr>
          <a:xfrm rot="5400000">
            <a:off x="3872484" y="-562356"/>
            <a:ext cx="4023360" cy="972007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1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2"/>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8" name="Google Shape;88;p1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91" name="Google Shape;91;p12"/>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a:spLocks noGrp="1"/>
          </p:cNvSpPr>
          <p:nvPr>
            <p:ph type="pic" idx="2"/>
          </p:nvPr>
        </p:nvSpPr>
        <p:spPr>
          <a:xfrm>
            <a:off x="0" y="-1"/>
            <a:ext cx="12188952" cy="4572000"/>
          </a:xfrm>
          <a:prstGeom prst="rect">
            <a:avLst/>
          </a:prstGeom>
          <a:solidFill>
            <a:srgbClr val="C3D7D7"/>
          </a:solidFill>
          <a:ln>
            <a:noFill/>
          </a:ln>
        </p:spPr>
        <p:txBody>
          <a:bodyPr spcFirstLastPara="1" wrap="square" lIns="457200" tIns="365750" rIns="45700" bIns="45700" anchor="t" anchorCtr="0">
            <a:noAutofit/>
          </a:bodyPr>
          <a:lstStyle>
            <a:lvl1pPr marR="0" lvl="0" algn="l" rtl="0">
              <a:lnSpc>
                <a:spcPct val="90000"/>
              </a:lnSpc>
              <a:spcBef>
                <a:spcPts val="1200"/>
              </a:spcBef>
              <a:spcAft>
                <a:spcPts val="0"/>
              </a:spcAft>
              <a:buClr>
                <a:schemeClr val="accent2"/>
              </a:buClr>
              <a:buSzPts val="3200"/>
              <a:buFont typeface="Twentieth Century"/>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90000"/>
              </a:lnSpc>
              <a:spcBef>
                <a:spcPts val="200"/>
              </a:spcBef>
              <a:spcAft>
                <a:spcPts val="0"/>
              </a:spcAft>
              <a:buClr>
                <a:schemeClr val="accent2"/>
              </a:buClr>
              <a:buSzPts val="2800"/>
              <a:buFont typeface="Noto Sans Symbols"/>
              <a:buNone/>
              <a:defRPr sz="2800" b="0" i="0" u="none" strike="noStrike" cap="none">
                <a:solidFill>
                  <a:schemeClr val="lt1"/>
                </a:solidFill>
                <a:latin typeface="Twentieth Century"/>
                <a:ea typeface="Twentieth Century"/>
                <a:cs typeface="Twentieth Century"/>
                <a:sym typeface="Twentieth Century"/>
              </a:defRPr>
            </a:lvl2pPr>
            <a:lvl3pPr marR="0" lvl="2" algn="l" rtl="0">
              <a:lnSpc>
                <a:spcPct val="90000"/>
              </a:lnSpc>
              <a:spcBef>
                <a:spcPts val="400"/>
              </a:spcBef>
              <a:spcAft>
                <a:spcPts val="0"/>
              </a:spcAft>
              <a:buClr>
                <a:schemeClr val="accent2"/>
              </a:buClr>
              <a:buSzPts val="2400"/>
              <a:buFont typeface="Noto Sans Symbols"/>
              <a:buNone/>
              <a:defRPr sz="2400" b="0" i="0" u="none" strike="noStrike" cap="none">
                <a:solidFill>
                  <a:schemeClr val="lt1"/>
                </a:solidFill>
                <a:latin typeface="Twentieth Century"/>
                <a:ea typeface="Twentieth Century"/>
                <a:cs typeface="Twentieth Century"/>
                <a:sym typeface="Twentieth Century"/>
              </a:defRPr>
            </a:lvl3pPr>
            <a:lvl4pPr marR="0" lvl="3"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4pPr>
            <a:lvl5pPr marR="0" lvl="4"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5pPr>
            <a:lvl6pPr marR="0" lvl="5"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6pPr>
            <a:lvl7pPr marR="0" lvl="6"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7pPr>
            <a:lvl8pPr marR="0" lvl="7"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7" name="Google Shape;27;p3"/>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FEFEFE"/>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28" name="Google Shape;28;p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3"/>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
        <p:cNvGrpSpPr/>
        <p:nvPr/>
      </p:nvGrpSpPr>
      <p:grpSpPr>
        <a:xfrm>
          <a:off x="0" y="0"/>
          <a:ext cx="0" cy="0"/>
          <a:chOff x="0" y="0"/>
          <a:chExt cx="0" cy="0"/>
        </a:xfrm>
      </p:grpSpPr>
      <p:sp>
        <p:nvSpPr>
          <p:cNvPr id="33" name="Google Shape;33;p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FEFEFE"/>
                </a:solidFill>
              </a:defRPr>
            </a:lvl1pPr>
            <a:lvl2pPr marL="914400" lvl="1" indent="-228600" algn="l">
              <a:lnSpc>
                <a:spcPct val="90000"/>
              </a:lnSpc>
              <a:spcBef>
                <a:spcPts val="200"/>
              </a:spcBef>
              <a:spcAft>
                <a:spcPts val="0"/>
              </a:spcAft>
              <a:buSzPts val="1800"/>
              <a:buNone/>
              <a:defRPr sz="1800">
                <a:solidFill>
                  <a:schemeClr val="lt1"/>
                </a:solidFill>
              </a:defRPr>
            </a:lvl2pPr>
            <a:lvl3pPr marL="1371600" lvl="2" indent="-228600" algn="l">
              <a:lnSpc>
                <a:spcPct val="90000"/>
              </a:lnSpc>
              <a:spcBef>
                <a:spcPts val="400"/>
              </a:spcBef>
              <a:spcAft>
                <a:spcPts val="0"/>
              </a:spcAft>
              <a:buSzPts val="1600"/>
              <a:buNone/>
              <a:defRPr sz="1600">
                <a:solidFill>
                  <a:schemeClr val="lt1"/>
                </a:solidFill>
              </a:defRPr>
            </a:lvl3pPr>
            <a:lvl4pPr marL="1828800" lvl="3" indent="-228600" algn="l">
              <a:lnSpc>
                <a:spcPct val="90000"/>
              </a:lnSpc>
              <a:spcBef>
                <a:spcPts val="400"/>
              </a:spcBef>
              <a:spcAft>
                <a:spcPts val="0"/>
              </a:spcAft>
              <a:buSzPts val="1400"/>
              <a:buNone/>
              <a:defRPr sz="1400">
                <a:solidFill>
                  <a:schemeClr val="lt1"/>
                </a:solidFill>
              </a:defRPr>
            </a:lvl4pPr>
            <a:lvl5pPr marL="2286000" lvl="4" indent="-228600" algn="l">
              <a:lnSpc>
                <a:spcPct val="90000"/>
              </a:lnSpc>
              <a:spcBef>
                <a:spcPts val="400"/>
              </a:spcBef>
              <a:spcAft>
                <a:spcPts val="0"/>
              </a:spcAft>
              <a:buSzPts val="1400"/>
              <a:buNone/>
              <a:defRPr sz="1400">
                <a:solidFill>
                  <a:schemeClr val="lt1"/>
                </a:solidFill>
              </a:defRPr>
            </a:lvl5pPr>
            <a:lvl6pPr marL="2743200" lvl="5" indent="-228600" algn="l">
              <a:lnSpc>
                <a:spcPct val="90000"/>
              </a:lnSpc>
              <a:spcBef>
                <a:spcPts val="400"/>
              </a:spcBef>
              <a:spcAft>
                <a:spcPts val="0"/>
              </a:spcAft>
              <a:buSzPts val="1400"/>
              <a:buNone/>
              <a:defRPr sz="1400">
                <a:solidFill>
                  <a:schemeClr val="lt1"/>
                </a:solidFill>
              </a:defRPr>
            </a:lvl6pPr>
            <a:lvl7pPr marL="3200400" lvl="6" indent="-228600" algn="l">
              <a:lnSpc>
                <a:spcPct val="90000"/>
              </a:lnSpc>
              <a:spcBef>
                <a:spcPts val="400"/>
              </a:spcBef>
              <a:spcAft>
                <a:spcPts val="0"/>
              </a:spcAft>
              <a:buSzPts val="1400"/>
              <a:buNone/>
              <a:defRPr sz="1400">
                <a:solidFill>
                  <a:schemeClr val="lt1"/>
                </a:solidFill>
              </a:defRPr>
            </a:lvl7pPr>
            <a:lvl8pPr marL="3657600" lvl="7" indent="-228600" algn="l">
              <a:lnSpc>
                <a:spcPct val="90000"/>
              </a:lnSpc>
              <a:spcBef>
                <a:spcPts val="400"/>
              </a:spcBef>
              <a:spcAft>
                <a:spcPts val="0"/>
              </a:spcAft>
              <a:buSzPts val="1400"/>
              <a:buNone/>
              <a:defRPr sz="1400">
                <a:solidFill>
                  <a:schemeClr val="lt1"/>
                </a:solidFill>
              </a:defRPr>
            </a:lvl8pPr>
            <a:lvl9pPr marL="4114800" lvl="8" indent="-228600" algn="l">
              <a:lnSpc>
                <a:spcPct val="90000"/>
              </a:lnSpc>
              <a:spcBef>
                <a:spcPts val="400"/>
              </a:spcBef>
              <a:spcAft>
                <a:spcPts val="400"/>
              </a:spcAft>
              <a:buSzPts val="1400"/>
              <a:buNone/>
              <a:defRPr sz="1400">
                <a:solidFill>
                  <a:schemeClr val="lt1"/>
                </a:solidFill>
              </a:defRPr>
            </a:lvl9pPr>
          </a:lstStyle>
          <a:p>
            <a:endParaRPr/>
          </a:p>
        </p:txBody>
      </p:sp>
      <p:sp>
        <p:nvSpPr>
          <p:cNvPr id="45" name="Google Shape;45;p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8" name="Google Shape;48;p6"/>
          <p:cNvCxnSpPr/>
          <p:nvPr/>
        </p:nvCxnSpPr>
        <p:spPr>
          <a:xfrm rot="10800000">
            <a:off x="8386843" y="5264106"/>
            <a:ext cx="0" cy="914400"/>
          </a:xfrm>
          <a:prstGeom prst="straightConnector1">
            <a:avLst/>
          </a:prstGeom>
          <a:noFill/>
          <a:ln w="19050" cap="flat" cmpd="sng">
            <a:solidFill>
              <a:srgbClr val="848057"/>
            </a:solidFill>
            <a:prstDash val="solid"/>
            <a:round/>
            <a:headEnd type="none" w="sm" len="sm"/>
            <a:tailEnd type="none" w="sm" len="sm"/>
          </a:ln>
        </p:spPr>
      </p:cxnSp>
      <p:cxnSp>
        <p:nvCxnSpPr>
          <p:cNvPr id="49" name="Google Shape;49;p6"/>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sp>
        <p:nvSpPr>
          <p:cNvPr id="50" name="Google Shape;50;p6"/>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4" name="Google Shape;54;p7"/>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rgbClr val="679B9A"/>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1" name="Google Shape;61;p8"/>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8"/>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rgbClr val="679B9A"/>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3" name="Google Shape;63;p8"/>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75" name="Google Shape;75;p10"/>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6" name="Google Shape;76;p1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marR="0" lvl="0" algn="l" rtl="0">
              <a:lnSpc>
                <a:spcPct val="80000"/>
              </a:lnSpc>
              <a:spcBef>
                <a:spcPts val="0"/>
              </a:spcBef>
              <a:spcAft>
                <a:spcPts val="0"/>
              </a:spcAft>
              <a:buClr>
                <a:srgbClr val="FEFEFE"/>
              </a:buClr>
              <a:buSzPts val="5000"/>
              <a:buFont typeface="Twentieth Century"/>
              <a:buNone/>
              <a:defRPr sz="5000" b="0" i="0" u="none" strike="noStrike" cap="none">
                <a:solidFill>
                  <a:srgbClr val="FEFEFE"/>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lt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2" name="Google Shape;12;p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FEFEFE"/>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3" name="Google Shape;13;p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FEFEFE"/>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4" name="Google Shape;14;p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1pPr>
            <a:lvl2pPr marL="0" marR="0" lvl="1"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15" name="Google Shape;15;p1"/>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microsoft.github.io/DirectX-Specs/d3d/BackgroundProcessing.html"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3" descr="A screenshot of a video game&#10;&#10;Description automatically generated"/>
          <p:cNvPicPr preferRelativeResize="0"/>
          <p:nvPr/>
        </p:nvPicPr>
        <p:blipFill rotWithShape="1">
          <a:blip r:embed="rId3">
            <a:alphaModFix/>
          </a:blip>
          <a:srcRect l="1358" t="11738" r="879"/>
          <a:stretch/>
        </p:blipFill>
        <p:spPr>
          <a:xfrm>
            <a:off x="0" y="76200"/>
            <a:ext cx="12192000" cy="6191251"/>
          </a:xfrm>
          <a:prstGeom prst="rect">
            <a:avLst/>
          </a:prstGeom>
          <a:noFill/>
          <a:ln>
            <a:noFill/>
          </a:ln>
        </p:spPr>
      </p:pic>
      <p:sp>
        <p:nvSpPr>
          <p:cNvPr id="98" name="Google Shape;98;p13"/>
          <p:cNvSpPr/>
          <p:nvPr/>
        </p:nvSpPr>
        <p:spPr>
          <a:xfrm>
            <a:off x="0" y="5198625"/>
            <a:ext cx="12192000" cy="1659300"/>
          </a:xfrm>
          <a:prstGeom prst="rect">
            <a:avLst/>
          </a:prstGeom>
          <a:solidFill>
            <a:schemeClr val="dk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99" name="Google Shape;99;p13"/>
          <p:cNvSpPr txBox="1">
            <a:spLocks noGrp="1"/>
          </p:cNvSpPr>
          <p:nvPr>
            <p:ph type="subTitle" idx="1"/>
          </p:nvPr>
        </p:nvSpPr>
        <p:spPr>
          <a:xfrm>
            <a:off x="436200" y="6052925"/>
            <a:ext cx="3200400" cy="528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2000"/>
              <a:t>Michael Vance</a:t>
            </a:r>
            <a:endParaRPr sz="2000"/>
          </a:p>
        </p:txBody>
      </p:sp>
      <p:sp>
        <p:nvSpPr>
          <p:cNvPr id="100" name="Google Shape;100;p13"/>
          <p:cNvSpPr txBox="1">
            <a:spLocks noGrp="1"/>
          </p:cNvSpPr>
          <p:nvPr>
            <p:ph type="ctrTitle"/>
          </p:nvPr>
        </p:nvSpPr>
        <p:spPr>
          <a:xfrm>
            <a:off x="436200" y="5586150"/>
            <a:ext cx="11247300" cy="6051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EFEFE"/>
              </a:buClr>
              <a:buSzPts val="5000"/>
              <a:buFont typeface="Twentieth Century"/>
              <a:buNone/>
            </a:pPr>
            <a:r>
              <a:rPr lang="en-US" sz="3600"/>
              <a:t>RENDERING ENGINE ARCHITECTURE AT ACTIVISION</a:t>
            </a:r>
            <a:endParaRPr sz="3600"/>
          </a:p>
        </p:txBody>
      </p:sp>
      <p:sp>
        <p:nvSpPr>
          <p:cNvPr id="101" name="Google Shape;101;p1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2"/>
          <p:cNvPicPr preferRelativeResize="0"/>
          <p:nvPr/>
        </p:nvPicPr>
        <p:blipFill rotWithShape="1">
          <a:blip r:embed="rId3">
            <a:alphaModFix/>
          </a:blip>
          <a:srcRect l="-510" t="12793" r="510"/>
          <a:stretch/>
        </p:blipFill>
        <p:spPr>
          <a:xfrm>
            <a:off x="0" y="0"/>
            <a:ext cx="12192000" cy="6858001"/>
          </a:xfrm>
          <a:prstGeom prst="rect">
            <a:avLst/>
          </a:prstGeom>
          <a:noFill/>
          <a:ln>
            <a:noFill/>
          </a:ln>
        </p:spPr>
      </p:pic>
      <p:sp>
        <p:nvSpPr>
          <p:cNvPr id="283" name="Google Shape;283;p2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288"/>
        <p:cNvGrpSpPr/>
        <p:nvPr/>
      </p:nvGrpSpPr>
      <p:grpSpPr>
        <a:xfrm>
          <a:off x="0" y="0"/>
          <a:ext cx="0" cy="0"/>
          <a:chOff x="0" y="0"/>
          <a:chExt cx="0" cy="0"/>
        </a:xfrm>
      </p:grpSpPr>
      <p:pic>
        <p:nvPicPr>
          <p:cNvPr id="289" name="Google Shape;289;p23"/>
          <p:cNvPicPr preferRelativeResize="0"/>
          <p:nvPr/>
        </p:nvPicPr>
        <p:blipFill>
          <a:blip r:embed="rId3">
            <a:alphaModFix/>
          </a:blip>
          <a:stretch>
            <a:fillRect/>
          </a:stretch>
        </p:blipFill>
        <p:spPr>
          <a:xfrm>
            <a:off x="936125" y="0"/>
            <a:ext cx="10319744" cy="6858001"/>
          </a:xfrm>
          <a:prstGeom prst="rect">
            <a:avLst/>
          </a:prstGeom>
          <a:noFill/>
          <a:ln>
            <a:noFill/>
          </a:ln>
        </p:spPr>
      </p:pic>
      <p:sp>
        <p:nvSpPr>
          <p:cNvPr id="290" name="Google Shape;290;p2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4"/>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297" name="Google Shape;297;p24"/>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scene graph traversal</a:t>
            </a:r>
            <a:endParaRPr/>
          </a:p>
          <a:p>
            <a:pPr marL="0" lvl="0" indent="0" algn="l" rtl="0">
              <a:spcBef>
                <a:spcPts val="1200"/>
              </a:spcBef>
              <a:spcAft>
                <a:spcPts val="0"/>
              </a:spcAft>
              <a:buNone/>
            </a:pPr>
            <a:r>
              <a:rPr lang="en-US"/>
              <a:t>visibility determination</a:t>
            </a:r>
            <a:endParaRPr/>
          </a:p>
          <a:p>
            <a:pPr marL="0" lvl="0" indent="0" algn="l" rtl="0">
              <a:spcBef>
                <a:spcPts val="1200"/>
              </a:spcBef>
              <a:spcAft>
                <a:spcPts val="200"/>
              </a:spcAft>
              <a:buNone/>
            </a:pPr>
            <a:endParaRPr/>
          </a:p>
        </p:txBody>
      </p:sp>
      <p:pic>
        <p:nvPicPr>
          <p:cNvPr id="298" name="Google Shape;298;p24"/>
          <p:cNvPicPr preferRelativeResize="0"/>
          <p:nvPr/>
        </p:nvPicPr>
        <p:blipFill rotWithShape="1">
          <a:blip r:embed="rId3">
            <a:alphaModFix/>
          </a:blip>
          <a:srcRect r="2789"/>
          <a:stretch/>
        </p:blipFill>
        <p:spPr>
          <a:xfrm>
            <a:off x="0" y="0"/>
            <a:ext cx="12191997" cy="6857998"/>
          </a:xfrm>
          <a:prstGeom prst="rect">
            <a:avLst/>
          </a:prstGeom>
          <a:noFill/>
          <a:ln>
            <a:noFill/>
          </a:ln>
        </p:spPr>
      </p:pic>
      <p:sp>
        <p:nvSpPr>
          <p:cNvPr id="299" name="Google Shape;299;p24"/>
          <p:cNvSpPr/>
          <p:nvPr/>
        </p:nvSpPr>
        <p:spPr>
          <a:xfrm>
            <a:off x="165800" y="1612750"/>
            <a:ext cx="9720000" cy="1695600"/>
          </a:xfrm>
          <a:prstGeom prst="roundRect">
            <a:avLst>
              <a:gd name="adj" fmla="val 8549"/>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p:nvPr/>
        </p:nvSpPr>
        <p:spPr>
          <a:xfrm>
            <a:off x="2630150" y="2084925"/>
            <a:ext cx="3564900" cy="4682700"/>
          </a:xfrm>
          <a:prstGeom prst="roundRect">
            <a:avLst>
              <a:gd name="adj" fmla="val 4975"/>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4"/>
          <p:cNvSpPr/>
          <p:nvPr/>
        </p:nvSpPr>
        <p:spPr>
          <a:xfrm>
            <a:off x="2675375" y="3308350"/>
            <a:ext cx="1296000" cy="1825500"/>
          </a:xfrm>
          <a:prstGeom prst="roundRect">
            <a:avLst>
              <a:gd name="adj" fmla="val 1144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a:off x="2630150" y="5380900"/>
            <a:ext cx="3338700" cy="1386600"/>
          </a:xfrm>
          <a:prstGeom prst="roundRect">
            <a:avLst>
              <a:gd name="adj" fmla="val 928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p:nvPr/>
        </p:nvSpPr>
        <p:spPr>
          <a:xfrm>
            <a:off x="3528650" y="2164600"/>
            <a:ext cx="2440200" cy="1085100"/>
          </a:xfrm>
          <a:prstGeom prst="roundRect">
            <a:avLst>
              <a:gd name="adj" fmla="val 974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4"/>
          <p:cNvSpPr/>
          <p:nvPr/>
        </p:nvSpPr>
        <p:spPr>
          <a:xfrm>
            <a:off x="3575525" y="1699025"/>
            <a:ext cx="2440200" cy="406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306" name="Google Shape;306;p24"/>
          <p:cNvPicPr preferRelativeResize="0"/>
          <p:nvPr/>
        </p:nvPicPr>
        <p:blipFill>
          <a:blip r:embed="rId4">
            <a:alphaModFix amt="85000"/>
          </a:blip>
          <a:stretch>
            <a:fillRect/>
          </a:stretch>
        </p:blipFill>
        <p:spPr>
          <a:xfrm>
            <a:off x="813025" y="1220475"/>
            <a:ext cx="633900" cy="229200"/>
          </a:xfrm>
          <a:prstGeom prst="roundRect">
            <a:avLst>
              <a:gd name="adj" fmla="val 16667"/>
            </a:avLst>
          </a:prstGeom>
          <a:noFill/>
          <a:ln>
            <a:noFill/>
          </a:ln>
        </p:spPr>
      </p:pic>
      <p:pic>
        <p:nvPicPr>
          <p:cNvPr id="307" name="Google Shape;307;p24"/>
          <p:cNvPicPr preferRelativeResize="0"/>
          <p:nvPr/>
        </p:nvPicPr>
        <p:blipFill>
          <a:blip r:embed="rId4">
            <a:alphaModFix amt="85000"/>
          </a:blip>
          <a:stretch>
            <a:fillRect/>
          </a:stretch>
        </p:blipFill>
        <p:spPr>
          <a:xfrm>
            <a:off x="3401725" y="1301775"/>
            <a:ext cx="633900" cy="311100"/>
          </a:xfrm>
          <a:prstGeom prst="roundRect">
            <a:avLst>
              <a:gd name="adj" fmla="val 16667"/>
            </a:avLst>
          </a:prstGeom>
          <a:noFill/>
          <a:ln>
            <a:noFill/>
          </a:ln>
        </p:spPr>
      </p:pic>
      <p:pic>
        <p:nvPicPr>
          <p:cNvPr id="308" name="Google Shape;308;p24"/>
          <p:cNvPicPr preferRelativeResize="0"/>
          <p:nvPr/>
        </p:nvPicPr>
        <p:blipFill>
          <a:blip r:embed="rId4">
            <a:alphaModFix amt="85000"/>
          </a:blip>
          <a:stretch>
            <a:fillRect/>
          </a:stretch>
        </p:blipFill>
        <p:spPr>
          <a:xfrm>
            <a:off x="5873600" y="1220475"/>
            <a:ext cx="633900" cy="229200"/>
          </a:xfrm>
          <a:prstGeom prst="roundRect">
            <a:avLst>
              <a:gd name="adj" fmla="val 16667"/>
            </a:avLst>
          </a:prstGeom>
          <a:noFill/>
          <a:ln>
            <a:noFill/>
          </a:ln>
        </p:spPr>
      </p:pic>
      <p:pic>
        <p:nvPicPr>
          <p:cNvPr id="309" name="Google Shape;309;p24"/>
          <p:cNvPicPr preferRelativeResize="0"/>
          <p:nvPr/>
        </p:nvPicPr>
        <p:blipFill>
          <a:blip r:embed="rId4">
            <a:alphaModFix amt="85000"/>
          </a:blip>
          <a:stretch>
            <a:fillRect/>
          </a:stretch>
        </p:blipFill>
        <p:spPr>
          <a:xfrm>
            <a:off x="8280950" y="12204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99"/>
                                        </p:tgtEl>
                                      </p:cBhvr>
                                    </p:animEffect>
                                    <p:set>
                                      <p:cBhvr>
                                        <p:cTn id="12" dur="1" fill="hold">
                                          <p:stCondLst>
                                            <p:cond delay="1000"/>
                                          </p:stCondLst>
                                        </p:cTn>
                                        <p:tgtEl>
                                          <p:spTgt spid="2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gtEl>
                                        <p:attrNameLst>
                                          <p:attrName>style.visibility</p:attrName>
                                        </p:attrNameLst>
                                      </p:cBhvr>
                                      <p:to>
                                        <p:strVal val="visible"/>
                                      </p:to>
                                    </p:set>
                                    <p:animEffect transition="in" filter="fade">
                                      <p:cBhvr>
                                        <p:cTn id="17" dur="10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00"/>
                                        </p:tgtEl>
                                      </p:cBhvr>
                                    </p:animEffect>
                                    <p:set>
                                      <p:cBhvr>
                                        <p:cTn id="22" dur="1" fill="hold">
                                          <p:stCondLst>
                                            <p:cond delay="1000"/>
                                          </p:stCondLst>
                                        </p:cTn>
                                        <p:tgtEl>
                                          <p:spTgt spid="3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1000"/>
                                        <p:tgtEl>
                                          <p:spTgt spid="3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01"/>
                                        </p:tgtEl>
                                      </p:cBhvr>
                                    </p:animEffect>
                                    <p:set>
                                      <p:cBhvr>
                                        <p:cTn id="32" dur="1" fill="hold">
                                          <p:stCondLst>
                                            <p:cond delay="1000"/>
                                          </p:stCondLst>
                                        </p:cTn>
                                        <p:tgtEl>
                                          <p:spTgt spid="3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2"/>
                                        </p:tgtEl>
                                        <p:attrNameLst>
                                          <p:attrName>style.visibility</p:attrName>
                                        </p:attrNameLst>
                                      </p:cBhvr>
                                      <p:to>
                                        <p:strVal val="visible"/>
                                      </p:to>
                                    </p:set>
                                    <p:animEffect transition="in" filter="fade">
                                      <p:cBhvr>
                                        <p:cTn id="37" dur="1000"/>
                                        <p:tgtEl>
                                          <p:spTgt spid="3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02"/>
                                        </p:tgtEl>
                                      </p:cBhvr>
                                    </p:animEffect>
                                    <p:set>
                                      <p:cBhvr>
                                        <p:cTn id="42" dur="1" fill="hold">
                                          <p:stCondLst>
                                            <p:cond delay="1000"/>
                                          </p:stCondLst>
                                        </p:cTn>
                                        <p:tgtEl>
                                          <p:spTgt spid="30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3"/>
                                        </p:tgtEl>
                                        <p:attrNameLst>
                                          <p:attrName>style.visibility</p:attrName>
                                        </p:attrNameLst>
                                      </p:cBhvr>
                                      <p:to>
                                        <p:strVal val="visible"/>
                                      </p:to>
                                    </p:set>
                                    <p:animEffect transition="in" filter="fade">
                                      <p:cBhvr>
                                        <p:cTn id="47" dur="1000"/>
                                        <p:tgtEl>
                                          <p:spTgt spid="3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303"/>
                                        </p:tgtEl>
                                      </p:cBhvr>
                                    </p:animEffect>
                                    <p:set>
                                      <p:cBhvr>
                                        <p:cTn id="52" dur="1" fill="hold">
                                          <p:stCondLst>
                                            <p:cond delay="1000"/>
                                          </p:stCondLst>
                                        </p:cTn>
                                        <p:tgtEl>
                                          <p:spTgt spid="30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4"/>
                                        </p:tgtEl>
                                        <p:attrNameLst>
                                          <p:attrName>style.visibility</p:attrName>
                                        </p:attrNameLst>
                                      </p:cBhvr>
                                      <p:to>
                                        <p:strVal val="visible"/>
                                      </p:to>
                                    </p:set>
                                    <p:animEffect transition="in" filter="fade">
                                      <p:cBhvr>
                                        <p:cTn id="57" dur="1000"/>
                                        <p:tgtEl>
                                          <p:spTgt spid="30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304"/>
                                        </p:tgtEl>
                                      </p:cBhvr>
                                    </p:animEffect>
                                    <p:set>
                                      <p:cBhvr>
                                        <p:cTn id="62" dur="1" fill="hold">
                                          <p:stCondLst>
                                            <p:cond delay="1000"/>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affinitization</a:t>
            </a:r>
            <a:endParaRPr/>
          </a:p>
          <a:p>
            <a:pPr marL="0" lvl="0" indent="0" algn="l" rtl="0">
              <a:spcBef>
                <a:spcPts val="1200"/>
              </a:spcBef>
              <a:spcAft>
                <a:spcPts val="0"/>
              </a:spcAft>
              <a:buNone/>
            </a:pPr>
            <a:r>
              <a:rPr lang="en-US"/>
              <a:t>jaguar SOC</a:t>
            </a:r>
            <a:endParaRPr/>
          </a:p>
          <a:p>
            <a:pPr marL="0" lvl="0" indent="0" algn="l" rtl="0">
              <a:spcBef>
                <a:spcPts val="1200"/>
              </a:spcBef>
              <a:spcAft>
                <a:spcPts val="0"/>
              </a:spcAft>
              <a:buNone/>
            </a:pPr>
            <a:r>
              <a:rPr lang="en-US"/>
              <a:t>mobile big.little</a:t>
            </a:r>
            <a:endParaRPr/>
          </a:p>
          <a:p>
            <a:pPr marL="0" lvl="0" indent="0" algn="l" rtl="0">
              <a:spcBef>
                <a:spcPts val="1200"/>
              </a:spcBef>
              <a:spcAft>
                <a:spcPts val="200"/>
              </a:spcAft>
              <a:buNone/>
            </a:pPr>
            <a:endParaRPr/>
          </a:p>
        </p:txBody>
      </p:sp>
      <p:sp>
        <p:nvSpPr>
          <p:cNvPr id="316" name="Google Shape;316;p25"/>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pic>
        <p:nvPicPr>
          <p:cNvPr id="317" name="Google Shape;317;p25"/>
          <p:cNvPicPr preferRelativeResize="0"/>
          <p:nvPr/>
        </p:nvPicPr>
        <p:blipFill rotWithShape="1">
          <a:blip r:embed="rId3">
            <a:alphaModFix/>
          </a:blip>
          <a:srcRect b="14310"/>
          <a:stretch/>
        </p:blipFill>
        <p:spPr>
          <a:xfrm>
            <a:off x="1" y="0"/>
            <a:ext cx="12191999" cy="6858001"/>
          </a:xfrm>
          <a:prstGeom prst="rect">
            <a:avLst/>
          </a:prstGeom>
          <a:noFill/>
          <a:ln>
            <a:noFill/>
          </a:ln>
        </p:spPr>
      </p:pic>
      <p:sp>
        <p:nvSpPr>
          <p:cNvPr id="318" name="Google Shape;318;p25"/>
          <p:cNvSpPr/>
          <p:nvPr/>
        </p:nvSpPr>
        <p:spPr>
          <a:xfrm>
            <a:off x="158250" y="369275"/>
            <a:ext cx="11922300" cy="1296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320" name="Google Shape;320;p25"/>
          <p:cNvPicPr preferRelativeResize="0"/>
          <p:nvPr/>
        </p:nvPicPr>
        <p:blipFill>
          <a:blip r:embed="rId4">
            <a:alphaModFix amt="85000"/>
          </a:blip>
          <a:stretch>
            <a:fillRect/>
          </a:stretch>
        </p:blipFill>
        <p:spPr>
          <a:xfrm>
            <a:off x="1678450" y="1220475"/>
            <a:ext cx="633900" cy="229200"/>
          </a:xfrm>
          <a:prstGeom prst="roundRect">
            <a:avLst>
              <a:gd name="adj" fmla="val 16667"/>
            </a:avLst>
          </a:prstGeom>
          <a:noFill/>
          <a:ln>
            <a:noFill/>
          </a:ln>
        </p:spPr>
      </p:pic>
      <p:pic>
        <p:nvPicPr>
          <p:cNvPr id="321" name="Google Shape;321;p25"/>
          <p:cNvPicPr preferRelativeResize="0"/>
          <p:nvPr/>
        </p:nvPicPr>
        <p:blipFill>
          <a:blip r:embed="rId4">
            <a:alphaModFix amt="85000"/>
          </a:blip>
          <a:stretch>
            <a:fillRect/>
          </a:stretch>
        </p:blipFill>
        <p:spPr>
          <a:xfrm>
            <a:off x="5248950" y="1220475"/>
            <a:ext cx="633900" cy="229200"/>
          </a:xfrm>
          <a:prstGeom prst="roundRect">
            <a:avLst>
              <a:gd name="adj" fmla="val 16667"/>
            </a:avLst>
          </a:prstGeom>
          <a:noFill/>
          <a:ln>
            <a:noFill/>
          </a:ln>
        </p:spPr>
      </p:pic>
      <p:pic>
        <p:nvPicPr>
          <p:cNvPr id="322" name="Google Shape;322;p25"/>
          <p:cNvPicPr preferRelativeResize="0"/>
          <p:nvPr/>
        </p:nvPicPr>
        <p:blipFill>
          <a:blip r:embed="rId4">
            <a:alphaModFix amt="85000"/>
          </a:blip>
          <a:stretch>
            <a:fillRect/>
          </a:stretch>
        </p:blipFill>
        <p:spPr>
          <a:xfrm>
            <a:off x="6077700" y="1220475"/>
            <a:ext cx="633900" cy="229200"/>
          </a:xfrm>
          <a:prstGeom prst="roundRect">
            <a:avLst>
              <a:gd name="adj" fmla="val 16667"/>
            </a:avLst>
          </a:prstGeom>
          <a:noFill/>
          <a:ln>
            <a:noFill/>
          </a:ln>
        </p:spPr>
      </p:pic>
      <p:pic>
        <p:nvPicPr>
          <p:cNvPr id="323" name="Google Shape;323;p25"/>
          <p:cNvPicPr preferRelativeResize="0"/>
          <p:nvPr/>
        </p:nvPicPr>
        <p:blipFill>
          <a:blip r:embed="rId4">
            <a:alphaModFix amt="85000"/>
          </a:blip>
          <a:stretch>
            <a:fillRect/>
          </a:stretch>
        </p:blipFill>
        <p:spPr>
          <a:xfrm>
            <a:off x="6711600" y="1220475"/>
            <a:ext cx="633900" cy="229200"/>
          </a:xfrm>
          <a:prstGeom prst="roundRect">
            <a:avLst>
              <a:gd name="adj" fmla="val 16667"/>
            </a:avLst>
          </a:prstGeom>
          <a:noFill/>
          <a:ln>
            <a:noFill/>
          </a:ln>
        </p:spPr>
      </p:pic>
      <p:pic>
        <p:nvPicPr>
          <p:cNvPr id="324" name="Google Shape;324;p25"/>
          <p:cNvPicPr preferRelativeResize="0"/>
          <p:nvPr/>
        </p:nvPicPr>
        <p:blipFill>
          <a:blip r:embed="rId4">
            <a:alphaModFix amt="85000"/>
          </a:blip>
          <a:stretch>
            <a:fillRect/>
          </a:stretch>
        </p:blipFill>
        <p:spPr>
          <a:xfrm>
            <a:off x="8819450" y="1220475"/>
            <a:ext cx="633900" cy="229200"/>
          </a:xfrm>
          <a:prstGeom prst="roundRect">
            <a:avLst>
              <a:gd name="adj" fmla="val 16667"/>
            </a:avLst>
          </a:prstGeom>
          <a:noFill/>
          <a:ln>
            <a:noFill/>
          </a:ln>
        </p:spPr>
      </p:pic>
      <p:pic>
        <p:nvPicPr>
          <p:cNvPr id="325" name="Google Shape;325;p25"/>
          <p:cNvPicPr preferRelativeResize="0"/>
          <p:nvPr/>
        </p:nvPicPr>
        <p:blipFill>
          <a:blip r:embed="rId4">
            <a:alphaModFix amt="85000"/>
          </a:blip>
          <a:stretch>
            <a:fillRect/>
          </a:stretch>
        </p:blipFill>
        <p:spPr>
          <a:xfrm>
            <a:off x="681475" y="5721875"/>
            <a:ext cx="633900" cy="229200"/>
          </a:xfrm>
          <a:prstGeom prst="roundRect">
            <a:avLst>
              <a:gd name="adj" fmla="val 16667"/>
            </a:avLst>
          </a:prstGeom>
          <a:noFill/>
          <a:ln>
            <a:noFill/>
          </a:ln>
        </p:spPr>
      </p:pic>
      <p:pic>
        <p:nvPicPr>
          <p:cNvPr id="326" name="Google Shape;326;p25"/>
          <p:cNvPicPr preferRelativeResize="0"/>
          <p:nvPr/>
        </p:nvPicPr>
        <p:blipFill>
          <a:blip r:embed="rId4">
            <a:alphaModFix amt="85000"/>
          </a:blip>
          <a:stretch>
            <a:fillRect/>
          </a:stretch>
        </p:blipFill>
        <p:spPr>
          <a:xfrm>
            <a:off x="681475" y="608010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18"/>
                                        </p:tgtEl>
                                      </p:cBhvr>
                                    </p:animEffect>
                                    <p:set>
                                      <p:cBhvr>
                                        <p:cTn id="12" dur="1" fill="hold">
                                          <p:stCondLst>
                                            <p:cond delay="1000"/>
                                          </p:stCondLst>
                                        </p:cTn>
                                        <p:tgtEl>
                                          <p:spTgt spid="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r="2600"/>
          <a:stretch/>
        </p:blipFill>
        <p:spPr>
          <a:xfrm>
            <a:off x="0" y="0"/>
            <a:ext cx="12192000" cy="6858001"/>
          </a:xfrm>
          <a:prstGeom prst="rect">
            <a:avLst/>
          </a:prstGeom>
          <a:noFill/>
          <a:ln>
            <a:noFill/>
          </a:ln>
        </p:spPr>
      </p:pic>
      <p:sp>
        <p:nvSpPr>
          <p:cNvPr id="333" name="Google Shape;333;p26"/>
          <p:cNvSpPr txBox="1"/>
          <p:nvPr/>
        </p:nvSpPr>
        <p:spPr>
          <a:xfrm>
            <a:off x="604800" y="1497588"/>
            <a:ext cx="10982400" cy="221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Roboto"/>
                <a:ea typeface="Roboto"/>
                <a:cs typeface="Roboto"/>
                <a:sym typeface="Roboto"/>
              </a:rPr>
              <a:t>“This in contrast to D3D9/D3D11, where calling an API on the immediate context usually just (inexpensively) recorded a token, that would then be (at some opaque future point) picked up by a background thread under the runtime’s/UMD’s control, and actually processed/submitted to the GPU there. For the single-threaded D3D9/D3D11 models, this provided reasonable CPU throughput gains at some cost to efficiency/predictability.”</a:t>
            </a:r>
            <a:endParaRPr sz="2200">
              <a:solidFill>
                <a:schemeClr val="dk1"/>
              </a:solidFill>
              <a:latin typeface="Roboto"/>
              <a:ea typeface="Roboto"/>
              <a:cs typeface="Roboto"/>
              <a:sym typeface="Roboto"/>
            </a:endParaRPr>
          </a:p>
        </p:txBody>
      </p:sp>
      <p:sp>
        <p:nvSpPr>
          <p:cNvPr id="334" name="Google Shape;334;p26"/>
          <p:cNvSpPr txBox="1"/>
          <p:nvPr/>
        </p:nvSpPr>
        <p:spPr>
          <a:xfrm>
            <a:off x="604800" y="4159813"/>
            <a:ext cx="10982400" cy="120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Roboto"/>
                <a:ea typeface="Roboto"/>
                <a:cs typeface="Roboto"/>
                <a:sym typeface="Roboto"/>
              </a:rPr>
              <a:t>“Given these requirements, UMDs would spin up background threads and (generally) assign the threads as low a priority as possible, and rely on the NT scheduler to ensure these threads don’t disrupt the critical-path threads, generally with success.”</a:t>
            </a:r>
            <a:endParaRPr sz="2200">
              <a:solidFill>
                <a:schemeClr val="dk1"/>
              </a:solidFill>
              <a:latin typeface="Roboto"/>
              <a:ea typeface="Roboto"/>
              <a:cs typeface="Roboto"/>
              <a:sym typeface="Roboto"/>
            </a:endParaRPr>
          </a:p>
        </p:txBody>
      </p:sp>
      <p:sp>
        <p:nvSpPr>
          <p:cNvPr id="335" name="Google Shape;335;p2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Shape 340"/>
        <p:cNvGrpSpPr/>
        <p:nvPr/>
      </p:nvGrpSpPr>
      <p:grpSpPr>
        <a:xfrm>
          <a:off x="0" y="0"/>
          <a:ext cx="0" cy="0"/>
          <a:chOff x="0" y="0"/>
          <a:chExt cx="0" cy="0"/>
        </a:xfrm>
      </p:grpSpPr>
      <p:pic>
        <p:nvPicPr>
          <p:cNvPr id="341" name="Google Shape;341;p27"/>
          <p:cNvPicPr preferRelativeResize="0"/>
          <p:nvPr/>
        </p:nvPicPr>
        <p:blipFill rotWithShape="1">
          <a:blip r:embed="rId3">
            <a:alphaModFix/>
          </a:blip>
          <a:srcRect b="5731"/>
          <a:stretch/>
        </p:blipFill>
        <p:spPr>
          <a:xfrm>
            <a:off x="221913" y="124825"/>
            <a:ext cx="11748173" cy="6608350"/>
          </a:xfrm>
          <a:prstGeom prst="rect">
            <a:avLst/>
          </a:prstGeom>
          <a:noFill/>
          <a:ln>
            <a:noFill/>
          </a:ln>
        </p:spPr>
      </p:pic>
      <p:sp>
        <p:nvSpPr>
          <p:cNvPr id="342" name="Google Shape;342;p27"/>
          <p:cNvSpPr/>
          <p:nvPr/>
        </p:nvSpPr>
        <p:spPr>
          <a:xfrm>
            <a:off x="77700" y="915200"/>
            <a:ext cx="11988600" cy="1419900"/>
          </a:xfrm>
          <a:prstGeom prst="roundRect">
            <a:avLst>
              <a:gd name="adj" fmla="val 1013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77700" y="2232150"/>
            <a:ext cx="11988600" cy="903000"/>
          </a:xfrm>
          <a:prstGeom prst="roundRect">
            <a:avLst>
              <a:gd name="adj" fmla="val 1683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77700" y="3214275"/>
            <a:ext cx="11988600" cy="3519000"/>
          </a:xfrm>
          <a:prstGeom prst="roundRect">
            <a:avLst>
              <a:gd name="adj" fmla="val 478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346" name="Google Shape;346;p27"/>
          <p:cNvPicPr preferRelativeResize="0"/>
          <p:nvPr/>
        </p:nvPicPr>
        <p:blipFill>
          <a:blip r:embed="rId4">
            <a:alphaModFix amt="95000"/>
          </a:blip>
          <a:stretch>
            <a:fillRect/>
          </a:stretch>
        </p:blipFill>
        <p:spPr>
          <a:xfrm>
            <a:off x="3503225" y="2618375"/>
            <a:ext cx="633900" cy="229200"/>
          </a:xfrm>
          <a:prstGeom prst="roundRect">
            <a:avLst>
              <a:gd name="adj" fmla="val 16667"/>
            </a:avLst>
          </a:prstGeom>
          <a:noFill/>
          <a:ln>
            <a:noFill/>
          </a:ln>
        </p:spPr>
      </p:pic>
      <p:pic>
        <p:nvPicPr>
          <p:cNvPr id="347" name="Google Shape;347;p27"/>
          <p:cNvPicPr preferRelativeResize="0"/>
          <p:nvPr/>
        </p:nvPicPr>
        <p:blipFill>
          <a:blip r:embed="rId4">
            <a:alphaModFix amt="95000"/>
          </a:blip>
          <a:stretch>
            <a:fillRect/>
          </a:stretch>
        </p:blipFill>
        <p:spPr>
          <a:xfrm>
            <a:off x="4753800" y="2847575"/>
            <a:ext cx="633900" cy="229200"/>
          </a:xfrm>
          <a:prstGeom prst="roundRect">
            <a:avLst>
              <a:gd name="adj" fmla="val 16667"/>
            </a:avLst>
          </a:prstGeom>
          <a:noFill/>
          <a:ln>
            <a:noFill/>
          </a:ln>
        </p:spPr>
      </p:pic>
      <p:pic>
        <p:nvPicPr>
          <p:cNvPr id="348" name="Google Shape;348;p27"/>
          <p:cNvPicPr preferRelativeResize="0"/>
          <p:nvPr/>
        </p:nvPicPr>
        <p:blipFill>
          <a:blip r:embed="rId4">
            <a:alphaModFix amt="95000"/>
          </a:blip>
          <a:stretch>
            <a:fillRect/>
          </a:stretch>
        </p:blipFill>
        <p:spPr>
          <a:xfrm>
            <a:off x="2775650" y="3621675"/>
            <a:ext cx="633900" cy="229200"/>
          </a:xfrm>
          <a:prstGeom prst="roundRect">
            <a:avLst>
              <a:gd name="adj" fmla="val 16667"/>
            </a:avLst>
          </a:prstGeom>
          <a:noFill/>
          <a:ln>
            <a:noFill/>
          </a:ln>
        </p:spPr>
      </p:pic>
      <p:pic>
        <p:nvPicPr>
          <p:cNvPr id="349" name="Google Shape;349;p27"/>
          <p:cNvPicPr preferRelativeResize="0"/>
          <p:nvPr/>
        </p:nvPicPr>
        <p:blipFill>
          <a:blip r:embed="rId4">
            <a:alphaModFix amt="95000"/>
          </a:blip>
          <a:stretch>
            <a:fillRect/>
          </a:stretch>
        </p:blipFill>
        <p:spPr>
          <a:xfrm>
            <a:off x="1895350" y="3621675"/>
            <a:ext cx="633900" cy="229200"/>
          </a:xfrm>
          <a:prstGeom prst="roundRect">
            <a:avLst>
              <a:gd name="adj" fmla="val 16667"/>
            </a:avLst>
          </a:prstGeom>
          <a:noFill/>
          <a:ln>
            <a:noFill/>
          </a:ln>
        </p:spPr>
      </p:pic>
      <p:pic>
        <p:nvPicPr>
          <p:cNvPr id="350" name="Google Shape;350;p27"/>
          <p:cNvPicPr preferRelativeResize="0"/>
          <p:nvPr/>
        </p:nvPicPr>
        <p:blipFill>
          <a:blip r:embed="rId4">
            <a:alphaModFix amt="95000"/>
          </a:blip>
          <a:stretch>
            <a:fillRect/>
          </a:stretch>
        </p:blipFill>
        <p:spPr>
          <a:xfrm>
            <a:off x="5546500" y="124825"/>
            <a:ext cx="633900" cy="229200"/>
          </a:xfrm>
          <a:prstGeom prst="roundRect">
            <a:avLst>
              <a:gd name="adj" fmla="val 16667"/>
            </a:avLst>
          </a:prstGeom>
          <a:noFill/>
          <a:ln>
            <a:noFill/>
          </a:ln>
        </p:spPr>
      </p:pic>
      <p:pic>
        <p:nvPicPr>
          <p:cNvPr id="351" name="Google Shape;351;p27"/>
          <p:cNvPicPr preferRelativeResize="0"/>
          <p:nvPr/>
        </p:nvPicPr>
        <p:blipFill>
          <a:blip r:embed="rId4">
            <a:alphaModFix amt="95000"/>
          </a:blip>
          <a:stretch>
            <a:fillRect/>
          </a:stretch>
        </p:blipFill>
        <p:spPr>
          <a:xfrm>
            <a:off x="9473350" y="1877175"/>
            <a:ext cx="633900" cy="229200"/>
          </a:xfrm>
          <a:prstGeom prst="roundRect">
            <a:avLst>
              <a:gd name="adj" fmla="val 16667"/>
            </a:avLst>
          </a:prstGeom>
          <a:noFill/>
          <a:ln>
            <a:noFill/>
          </a:ln>
        </p:spPr>
      </p:pic>
      <p:pic>
        <p:nvPicPr>
          <p:cNvPr id="352" name="Google Shape;352;p27"/>
          <p:cNvPicPr preferRelativeResize="0"/>
          <p:nvPr/>
        </p:nvPicPr>
        <p:blipFill>
          <a:blip r:embed="rId4">
            <a:alphaModFix amt="95000"/>
          </a:blip>
          <a:stretch>
            <a:fillRect/>
          </a:stretch>
        </p:blipFill>
        <p:spPr>
          <a:xfrm>
            <a:off x="3946225" y="32142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42"/>
                                        </p:tgtEl>
                                      </p:cBhvr>
                                    </p:animEffect>
                                    <p:set>
                                      <p:cBhvr>
                                        <p:cTn id="12" dur="1" fill="hold">
                                          <p:stCondLst>
                                            <p:cond delay="1000"/>
                                          </p:stCondLst>
                                        </p:cTn>
                                        <p:tgtEl>
                                          <p:spTgt spid="3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gtEl>
                                        <p:attrNameLst>
                                          <p:attrName>style.visibility</p:attrName>
                                        </p:attrNameLst>
                                      </p:cBhvr>
                                      <p:to>
                                        <p:strVal val="visible"/>
                                      </p:to>
                                    </p:set>
                                    <p:animEffect transition="in" filter="fade">
                                      <p:cBhvr>
                                        <p:cTn id="17" dur="1000"/>
                                        <p:tgtEl>
                                          <p:spTgt spid="3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43"/>
                                        </p:tgtEl>
                                      </p:cBhvr>
                                    </p:animEffect>
                                    <p:set>
                                      <p:cBhvr>
                                        <p:cTn id="22" dur="1" fill="hold">
                                          <p:stCondLst>
                                            <p:cond delay="1000"/>
                                          </p:stCondLst>
                                        </p:cTn>
                                        <p:tgtEl>
                                          <p:spTgt spid="3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animEffect transition="in" filter="fade">
                                      <p:cBhvr>
                                        <p:cTn id="27" dur="1000"/>
                                        <p:tgtEl>
                                          <p:spTgt spid="3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44"/>
                                        </p:tgtEl>
                                      </p:cBhvr>
                                    </p:animEffect>
                                    <p:set>
                                      <p:cBhvr>
                                        <p:cTn id="32" dur="1" fill="hold">
                                          <p:stCondLst>
                                            <p:cond delay="1000"/>
                                          </p:stCondLst>
                                        </p:cTn>
                                        <p:tgtEl>
                                          <p:spTgt spid="3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28"/>
          <p:cNvGrpSpPr/>
          <p:nvPr/>
        </p:nvGrpSpPr>
        <p:grpSpPr>
          <a:xfrm>
            <a:off x="570825" y="2611875"/>
            <a:ext cx="2118653" cy="591800"/>
            <a:chOff x="294525" y="389100"/>
            <a:chExt cx="2148300" cy="1037700"/>
          </a:xfrm>
        </p:grpSpPr>
        <p:sp>
          <p:nvSpPr>
            <p:cNvPr id="359" name="Google Shape;359;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PACKETS</a:t>
              </a:r>
              <a:endParaRPr sz="2200">
                <a:latin typeface="Twentieth Century"/>
                <a:ea typeface="Twentieth Century"/>
                <a:cs typeface="Twentieth Century"/>
                <a:sym typeface="Twentieth Century"/>
              </a:endParaRPr>
            </a:p>
          </p:txBody>
        </p:sp>
      </p:grpSp>
      <p:grpSp>
        <p:nvGrpSpPr>
          <p:cNvPr id="361" name="Google Shape;361;p28"/>
          <p:cNvGrpSpPr/>
          <p:nvPr/>
        </p:nvGrpSpPr>
        <p:grpSpPr>
          <a:xfrm>
            <a:off x="3367295" y="2611875"/>
            <a:ext cx="2118653" cy="591800"/>
            <a:chOff x="294525" y="389100"/>
            <a:chExt cx="2148300" cy="1037700"/>
          </a:xfrm>
        </p:grpSpPr>
        <p:sp>
          <p:nvSpPr>
            <p:cNvPr id="362" name="Google Shape;362;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STATE UPDATE</a:t>
              </a:r>
              <a:endParaRPr sz="2200">
                <a:latin typeface="Twentieth Century"/>
                <a:ea typeface="Twentieth Century"/>
                <a:cs typeface="Twentieth Century"/>
                <a:sym typeface="Twentieth Century"/>
              </a:endParaRPr>
            </a:p>
          </p:txBody>
        </p:sp>
      </p:grpSp>
      <p:sp>
        <p:nvSpPr>
          <p:cNvPr id="364" name="Google Shape;364;p28"/>
          <p:cNvSpPr/>
          <p:nvPr/>
        </p:nvSpPr>
        <p:spPr>
          <a:xfrm>
            <a:off x="284926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28"/>
          <p:cNvGrpSpPr/>
          <p:nvPr/>
        </p:nvGrpSpPr>
        <p:grpSpPr>
          <a:xfrm>
            <a:off x="6075845" y="2611900"/>
            <a:ext cx="2118653" cy="591800"/>
            <a:chOff x="294525" y="389100"/>
            <a:chExt cx="2148300" cy="1037700"/>
          </a:xfrm>
        </p:grpSpPr>
        <p:sp>
          <p:nvSpPr>
            <p:cNvPr id="366" name="Google Shape;366;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CLIENT DRAW</a:t>
              </a:r>
              <a:endParaRPr sz="2200">
                <a:latin typeface="Twentieth Century"/>
                <a:ea typeface="Twentieth Century"/>
                <a:cs typeface="Twentieth Century"/>
                <a:sym typeface="Twentieth Century"/>
              </a:endParaRPr>
            </a:p>
          </p:txBody>
        </p:sp>
      </p:grpSp>
      <p:sp>
        <p:nvSpPr>
          <p:cNvPr id="368" name="Google Shape;368;p28"/>
          <p:cNvSpPr/>
          <p:nvPr/>
        </p:nvSpPr>
        <p:spPr>
          <a:xfrm>
            <a:off x="559139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28"/>
          <p:cNvGrpSpPr/>
          <p:nvPr/>
        </p:nvGrpSpPr>
        <p:grpSpPr>
          <a:xfrm>
            <a:off x="8784395" y="2611900"/>
            <a:ext cx="2118653" cy="591800"/>
            <a:chOff x="294525" y="389100"/>
            <a:chExt cx="2148300" cy="1037700"/>
          </a:xfrm>
        </p:grpSpPr>
        <p:sp>
          <p:nvSpPr>
            <p:cNvPr id="370" name="Google Shape;370;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a:latin typeface="Twentieth Century"/>
                  <a:ea typeface="Twentieth Century"/>
                  <a:cs typeface="Twentieth Century"/>
                  <a:sym typeface="Twentieth Century"/>
                </a:rPr>
                <a:t>SCENE SETUP</a:t>
              </a:r>
              <a:endParaRPr sz="2100">
                <a:latin typeface="Twentieth Century"/>
                <a:ea typeface="Twentieth Century"/>
                <a:cs typeface="Twentieth Century"/>
                <a:sym typeface="Twentieth Century"/>
              </a:endParaRPr>
            </a:p>
          </p:txBody>
        </p:sp>
      </p:grpSp>
      <p:sp>
        <p:nvSpPr>
          <p:cNvPr id="372" name="Google Shape;372;p28"/>
          <p:cNvSpPr/>
          <p:nvPr/>
        </p:nvSpPr>
        <p:spPr>
          <a:xfrm>
            <a:off x="829994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28"/>
          <p:cNvGrpSpPr/>
          <p:nvPr/>
        </p:nvGrpSpPr>
        <p:grpSpPr>
          <a:xfrm>
            <a:off x="8784371" y="3654325"/>
            <a:ext cx="2118653" cy="591800"/>
            <a:chOff x="294525" y="389100"/>
            <a:chExt cx="2148300" cy="1037700"/>
          </a:xfrm>
        </p:grpSpPr>
        <p:sp>
          <p:nvSpPr>
            <p:cNvPr id="374" name="Google Shape;374;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VISIBILITY</a:t>
              </a:r>
              <a:endParaRPr sz="2200">
                <a:latin typeface="Twentieth Century"/>
                <a:ea typeface="Twentieth Century"/>
                <a:cs typeface="Twentieth Century"/>
                <a:sym typeface="Twentieth Century"/>
              </a:endParaRPr>
            </a:p>
          </p:txBody>
        </p:sp>
      </p:grpSp>
      <p:sp>
        <p:nvSpPr>
          <p:cNvPr id="376" name="Google Shape;376;p28"/>
          <p:cNvSpPr/>
          <p:nvPr/>
        </p:nvSpPr>
        <p:spPr>
          <a:xfrm rot="10800000">
            <a:off x="8300044"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rot="5400000">
            <a:off x="10648425" y="3171325"/>
            <a:ext cx="1309200" cy="636300"/>
          </a:xfrm>
          <a:prstGeom prst="uturnArrow">
            <a:avLst>
              <a:gd name="adj1" fmla="val 25000"/>
              <a:gd name="adj2" fmla="val 25000"/>
              <a:gd name="adj3" fmla="val 25000"/>
              <a:gd name="adj4" fmla="val 43750"/>
              <a:gd name="adj5" fmla="val 7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28"/>
          <p:cNvGrpSpPr/>
          <p:nvPr/>
        </p:nvGrpSpPr>
        <p:grpSpPr>
          <a:xfrm>
            <a:off x="6075870" y="3654325"/>
            <a:ext cx="2118653" cy="591800"/>
            <a:chOff x="294525" y="389100"/>
            <a:chExt cx="2148300" cy="1037700"/>
          </a:xfrm>
        </p:grpSpPr>
        <p:sp>
          <p:nvSpPr>
            <p:cNvPr id="379" name="Google Shape;379;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DRAW LISTS</a:t>
              </a:r>
              <a:endParaRPr sz="2200">
                <a:latin typeface="Twentieth Century"/>
                <a:ea typeface="Twentieth Century"/>
                <a:cs typeface="Twentieth Century"/>
                <a:sym typeface="Twentieth Century"/>
              </a:endParaRPr>
            </a:p>
          </p:txBody>
        </p:sp>
      </p:grpSp>
      <p:sp>
        <p:nvSpPr>
          <p:cNvPr id="381" name="Google Shape;381;p28"/>
          <p:cNvSpPr/>
          <p:nvPr/>
        </p:nvSpPr>
        <p:spPr>
          <a:xfrm rot="10800000">
            <a:off x="5591544"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28"/>
          <p:cNvGrpSpPr/>
          <p:nvPr/>
        </p:nvGrpSpPr>
        <p:grpSpPr>
          <a:xfrm>
            <a:off x="3367369" y="3654325"/>
            <a:ext cx="2118653" cy="591800"/>
            <a:chOff x="294525" y="389100"/>
            <a:chExt cx="2148300" cy="1037700"/>
          </a:xfrm>
        </p:grpSpPr>
        <p:sp>
          <p:nvSpPr>
            <p:cNvPr id="383" name="Google Shape;383;p28"/>
            <p:cNvSpPr/>
            <p:nvPr/>
          </p:nvSpPr>
          <p:spPr>
            <a:xfrm>
              <a:off x="294525" y="389100"/>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8"/>
            <p:cNvSpPr txBox="1"/>
            <p:nvPr/>
          </p:nvSpPr>
          <p:spPr>
            <a:xfrm>
              <a:off x="456650" y="535025"/>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CMD BUFFER</a:t>
              </a:r>
              <a:endParaRPr sz="2200">
                <a:latin typeface="Twentieth Century"/>
                <a:ea typeface="Twentieth Century"/>
                <a:cs typeface="Twentieth Century"/>
                <a:sym typeface="Twentieth Century"/>
              </a:endParaRPr>
            </a:p>
          </p:txBody>
        </p:sp>
      </p:grpSp>
      <p:grpSp>
        <p:nvGrpSpPr>
          <p:cNvPr id="385" name="Google Shape;385;p28"/>
          <p:cNvGrpSpPr/>
          <p:nvPr/>
        </p:nvGrpSpPr>
        <p:grpSpPr>
          <a:xfrm>
            <a:off x="591419" y="3654325"/>
            <a:ext cx="2118653" cy="591800"/>
            <a:chOff x="4822866" y="2216954"/>
            <a:chExt cx="2148300" cy="1037700"/>
          </a:xfrm>
        </p:grpSpPr>
        <p:sp>
          <p:nvSpPr>
            <p:cNvPr id="386" name="Google Shape;386;p28"/>
            <p:cNvSpPr/>
            <p:nvPr/>
          </p:nvSpPr>
          <p:spPr>
            <a:xfrm>
              <a:off x="4822866" y="2216954"/>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txBox="1"/>
            <p:nvPr/>
          </p:nvSpPr>
          <p:spPr>
            <a:xfrm>
              <a:off x="4980973" y="2362901"/>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Twentieth Century"/>
                  <a:ea typeface="Twentieth Century"/>
                  <a:cs typeface="Twentieth Century"/>
                  <a:sym typeface="Twentieth Century"/>
                </a:rPr>
                <a:t>KICK TO GPU</a:t>
              </a:r>
              <a:endParaRPr sz="2200">
                <a:latin typeface="Twentieth Century"/>
                <a:ea typeface="Twentieth Century"/>
                <a:cs typeface="Twentieth Century"/>
                <a:sym typeface="Twentieth Century"/>
              </a:endParaRPr>
            </a:p>
          </p:txBody>
        </p:sp>
      </p:grpSp>
      <p:sp>
        <p:nvSpPr>
          <p:cNvPr id="388" name="Google Shape;388;p28"/>
          <p:cNvSpPr/>
          <p:nvPr/>
        </p:nvSpPr>
        <p:spPr>
          <a:xfrm rot="10800000">
            <a:off x="2849269"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8"/>
          <p:cNvGrpSpPr/>
          <p:nvPr/>
        </p:nvGrpSpPr>
        <p:grpSpPr>
          <a:xfrm>
            <a:off x="3636458" y="6217579"/>
            <a:ext cx="1533886" cy="283811"/>
            <a:chOff x="294525" y="389100"/>
            <a:chExt cx="2148300" cy="1037700"/>
          </a:xfrm>
        </p:grpSpPr>
        <p:sp>
          <p:nvSpPr>
            <p:cNvPr id="390" name="Google Shape;390;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CLIENT</a:t>
              </a:r>
              <a:endParaRPr sz="1600">
                <a:latin typeface="Twentieth Century"/>
                <a:ea typeface="Twentieth Century"/>
                <a:cs typeface="Twentieth Century"/>
                <a:sym typeface="Twentieth Century"/>
              </a:endParaRPr>
            </a:p>
          </p:txBody>
        </p:sp>
      </p:grpSp>
      <p:grpSp>
        <p:nvGrpSpPr>
          <p:cNvPr id="392" name="Google Shape;392;p28"/>
          <p:cNvGrpSpPr/>
          <p:nvPr/>
        </p:nvGrpSpPr>
        <p:grpSpPr>
          <a:xfrm>
            <a:off x="5329058" y="6217579"/>
            <a:ext cx="1533886" cy="283811"/>
            <a:chOff x="294525" y="389100"/>
            <a:chExt cx="2148300" cy="1037700"/>
          </a:xfrm>
        </p:grpSpPr>
        <p:sp>
          <p:nvSpPr>
            <p:cNvPr id="393" name="Google Shape;393;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FRONTEND</a:t>
              </a:r>
              <a:endParaRPr sz="1600">
                <a:latin typeface="Twentieth Century"/>
                <a:ea typeface="Twentieth Century"/>
                <a:cs typeface="Twentieth Century"/>
                <a:sym typeface="Twentieth Century"/>
              </a:endParaRPr>
            </a:p>
          </p:txBody>
        </p:sp>
      </p:grpSp>
      <p:grpSp>
        <p:nvGrpSpPr>
          <p:cNvPr id="395" name="Google Shape;395;p28"/>
          <p:cNvGrpSpPr/>
          <p:nvPr/>
        </p:nvGrpSpPr>
        <p:grpSpPr>
          <a:xfrm>
            <a:off x="7021658" y="6217579"/>
            <a:ext cx="1533886" cy="283811"/>
            <a:chOff x="294525" y="389100"/>
            <a:chExt cx="2148300" cy="1037700"/>
          </a:xfrm>
        </p:grpSpPr>
        <p:sp>
          <p:nvSpPr>
            <p:cNvPr id="396" name="Google Shape;396;p28"/>
            <p:cNvSpPr/>
            <p:nvPr/>
          </p:nvSpPr>
          <p:spPr>
            <a:xfrm>
              <a:off x="294525" y="389100"/>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txBox="1"/>
            <p:nvPr/>
          </p:nvSpPr>
          <p:spPr>
            <a:xfrm>
              <a:off x="456650" y="535025"/>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BACKEND</a:t>
              </a:r>
              <a:endParaRPr sz="1600">
                <a:latin typeface="Twentieth Century"/>
                <a:ea typeface="Twentieth Century"/>
                <a:cs typeface="Twentieth Century"/>
                <a:sym typeface="Twentieth Century"/>
              </a:endParaRPr>
            </a:p>
          </p:txBody>
        </p:sp>
      </p:grpSp>
      <p:sp>
        <p:nvSpPr>
          <p:cNvPr id="398" name="Google Shape;398;p2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405" name="Google Shape;405;p29"/>
          <p:cNvPicPr preferRelativeResize="0"/>
          <p:nvPr/>
        </p:nvPicPr>
        <p:blipFill>
          <a:blip r:embed="rId3">
            <a:alphaModFix/>
          </a:blip>
          <a:stretch>
            <a:fillRect/>
          </a:stretch>
        </p:blipFill>
        <p:spPr>
          <a:xfrm>
            <a:off x="0" y="5"/>
            <a:ext cx="12202629" cy="6858000"/>
          </a:xfrm>
          <a:prstGeom prst="rect">
            <a:avLst/>
          </a:prstGeom>
          <a:noFill/>
          <a:ln>
            <a:noFill/>
          </a:ln>
        </p:spPr>
      </p:pic>
      <p:grpSp>
        <p:nvGrpSpPr>
          <p:cNvPr id="406" name="Google Shape;406;p29"/>
          <p:cNvGrpSpPr/>
          <p:nvPr/>
        </p:nvGrpSpPr>
        <p:grpSpPr>
          <a:xfrm>
            <a:off x="1149700" y="2442475"/>
            <a:ext cx="4007225" cy="2826950"/>
            <a:chOff x="1149700" y="2442475"/>
            <a:chExt cx="4007225" cy="2826950"/>
          </a:xfrm>
        </p:grpSpPr>
        <p:sp>
          <p:nvSpPr>
            <p:cNvPr id="407" name="Google Shape;407;p29"/>
            <p:cNvSpPr/>
            <p:nvPr/>
          </p:nvSpPr>
          <p:spPr>
            <a:xfrm>
              <a:off x="1149700" y="2442475"/>
              <a:ext cx="2832300" cy="1116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2961525" y="4327725"/>
              <a:ext cx="2195400" cy="941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29"/>
          <p:cNvSpPr/>
          <p:nvPr/>
        </p:nvSpPr>
        <p:spPr>
          <a:xfrm>
            <a:off x="4973400" y="2442475"/>
            <a:ext cx="433200" cy="11163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4598925" y="4305525"/>
            <a:ext cx="558000" cy="963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3899600" y="585225"/>
            <a:ext cx="2013600" cy="1416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gtEl>
                                        <p:attrNameLst>
                                          <p:attrName>style.visibility</p:attrName>
                                        </p:attrNameLst>
                                      </p:cBhvr>
                                      <p:to>
                                        <p:strVal val="visible"/>
                                      </p:to>
                                    </p:set>
                                    <p:animEffect transition="in" filter="fade">
                                      <p:cBhvr>
                                        <p:cTn id="12" dur="10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06"/>
                                        </p:tgtEl>
                                      </p:cBhvr>
                                    </p:animEffect>
                                    <p:set>
                                      <p:cBhvr>
                                        <p:cTn id="17" dur="1" fill="hold">
                                          <p:stCondLst>
                                            <p:cond delay="1000"/>
                                          </p:stCondLst>
                                        </p:cTn>
                                        <p:tgtEl>
                                          <p:spTgt spid="40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409"/>
                                        </p:tgtEl>
                                      </p:cBhvr>
                                    </p:animEffect>
                                    <p:set>
                                      <p:cBhvr>
                                        <p:cTn id="20" dur="1" fill="hold">
                                          <p:stCondLst>
                                            <p:cond delay="1000"/>
                                          </p:stCondLst>
                                        </p:cTn>
                                        <p:tgtEl>
                                          <p:spTgt spid="40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0"/>
                                        </p:tgtEl>
                                        <p:attrNameLst>
                                          <p:attrName>style.visibility</p:attrName>
                                        </p:attrNameLst>
                                      </p:cBhvr>
                                      <p:to>
                                        <p:strVal val="visible"/>
                                      </p:to>
                                    </p:set>
                                    <p:animEffect transition="in" filter="fade">
                                      <p:cBhvr>
                                        <p:cTn id="25" dur="1000"/>
                                        <p:tgtEl>
                                          <p:spTgt spid="4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410"/>
                                        </p:tgtEl>
                                      </p:cBhvr>
                                    </p:animEffect>
                                    <p:set>
                                      <p:cBhvr>
                                        <p:cTn id="30" dur="1" fill="hold">
                                          <p:stCondLst>
                                            <p:cond delay="1000"/>
                                          </p:stCondLst>
                                        </p:cTn>
                                        <p:tgtEl>
                                          <p:spTgt spid="4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1"/>
                                        </p:tgtEl>
                                        <p:attrNameLst>
                                          <p:attrName>style.visibility</p:attrName>
                                        </p:attrNameLst>
                                      </p:cBhvr>
                                      <p:to>
                                        <p:strVal val="visible"/>
                                      </p:to>
                                    </p:set>
                                    <p:animEffect transition="in" filter="fade">
                                      <p:cBhvr>
                                        <p:cTn id="35"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19" name="Google Shape;419;p30"/>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200"/>
              </a:spcAft>
              <a:buNone/>
            </a:pPr>
            <a:endParaRPr/>
          </a:p>
        </p:txBody>
      </p:sp>
      <p:pic>
        <p:nvPicPr>
          <p:cNvPr id="420" name="Google Shape;420;p30"/>
          <p:cNvPicPr preferRelativeResize="0"/>
          <p:nvPr/>
        </p:nvPicPr>
        <p:blipFill>
          <a:blip r:embed="rId3">
            <a:alphaModFix/>
          </a:blip>
          <a:stretch>
            <a:fillRect/>
          </a:stretch>
        </p:blipFill>
        <p:spPr>
          <a:xfrm>
            <a:off x="0" y="0"/>
            <a:ext cx="12331172" cy="6857999"/>
          </a:xfrm>
          <a:prstGeom prst="rect">
            <a:avLst/>
          </a:prstGeom>
          <a:noFill/>
          <a:ln>
            <a:noFill/>
          </a:ln>
        </p:spPr>
      </p:pic>
      <p:sp>
        <p:nvSpPr>
          <p:cNvPr id="421" name="Google Shape;421;p30"/>
          <p:cNvSpPr/>
          <p:nvPr/>
        </p:nvSpPr>
        <p:spPr>
          <a:xfrm>
            <a:off x="1024125" y="5901025"/>
            <a:ext cx="3552900" cy="624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30"/>
          <p:cNvGrpSpPr/>
          <p:nvPr/>
        </p:nvGrpSpPr>
        <p:grpSpPr>
          <a:xfrm>
            <a:off x="3129675" y="275850"/>
            <a:ext cx="3407575" cy="6161100"/>
            <a:chOff x="3129675" y="275850"/>
            <a:chExt cx="3407575" cy="6161100"/>
          </a:xfrm>
        </p:grpSpPr>
        <p:sp>
          <p:nvSpPr>
            <p:cNvPr id="423" name="Google Shape;423;p30"/>
            <p:cNvSpPr/>
            <p:nvPr/>
          </p:nvSpPr>
          <p:spPr>
            <a:xfrm>
              <a:off x="5639050" y="275850"/>
              <a:ext cx="898200" cy="4191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30"/>
            <p:cNvGrpSpPr/>
            <p:nvPr/>
          </p:nvGrpSpPr>
          <p:grpSpPr>
            <a:xfrm>
              <a:off x="3129675" y="3985650"/>
              <a:ext cx="3216775" cy="2451300"/>
              <a:chOff x="3129675" y="3985650"/>
              <a:chExt cx="3216775" cy="2451300"/>
            </a:xfrm>
          </p:grpSpPr>
          <p:sp>
            <p:nvSpPr>
              <p:cNvPr id="425" name="Google Shape;425;p30"/>
              <p:cNvSpPr/>
              <p:nvPr/>
            </p:nvSpPr>
            <p:spPr>
              <a:xfrm>
                <a:off x="3129675" y="3985650"/>
                <a:ext cx="2423700" cy="6240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a:off x="5639050" y="5942550"/>
                <a:ext cx="707400" cy="4944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7" name="Google Shape;427;p30"/>
          <p:cNvGrpSpPr/>
          <p:nvPr/>
        </p:nvGrpSpPr>
        <p:grpSpPr>
          <a:xfrm>
            <a:off x="6346450" y="238200"/>
            <a:ext cx="3084025" cy="6198750"/>
            <a:chOff x="6346450" y="238200"/>
            <a:chExt cx="3084025" cy="6198750"/>
          </a:xfrm>
        </p:grpSpPr>
        <p:sp>
          <p:nvSpPr>
            <p:cNvPr id="428" name="Google Shape;428;p30"/>
            <p:cNvSpPr/>
            <p:nvPr/>
          </p:nvSpPr>
          <p:spPr>
            <a:xfrm>
              <a:off x="6346450" y="5942550"/>
              <a:ext cx="572700" cy="494400"/>
            </a:xfrm>
            <a:prstGeom prst="roundRect">
              <a:avLst>
                <a:gd name="adj" fmla="val 16667"/>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p:nvPr/>
          </p:nvSpPr>
          <p:spPr>
            <a:xfrm>
              <a:off x="7952675" y="238200"/>
              <a:ext cx="1477800" cy="624000"/>
            </a:xfrm>
            <a:prstGeom prst="roundRect">
              <a:avLst>
                <a:gd name="adj" fmla="val 16667"/>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30"/>
          <p:cNvGrpSpPr/>
          <p:nvPr/>
        </p:nvGrpSpPr>
        <p:grpSpPr>
          <a:xfrm>
            <a:off x="947125" y="2001350"/>
            <a:ext cx="11244950" cy="2594600"/>
            <a:chOff x="947125" y="2001350"/>
            <a:chExt cx="11244950" cy="2594600"/>
          </a:xfrm>
        </p:grpSpPr>
        <p:sp>
          <p:nvSpPr>
            <p:cNvPr id="431" name="Google Shape;431;p30"/>
            <p:cNvSpPr/>
            <p:nvPr/>
          </p:nvSpPr>
          <p:spPr>
            <a:xfrm>
              <a:off x="947125" y="2001350"/>
              <a:ext cx="9856200" cy="6240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a:off x="5553375" y="3971950"/>
              <a:ext cx="6638700" cy="6240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30"/>
          <p:cNvSpPr/>
          <p:nvPr/>
        </p:nvSpPr>
        <p:spPr>
          <a:xfrm>
            <a:off x="6747225" y="238200"/>
            <a:ext cx="1183500" cy="483300"/>
          </a:xfrm>
          <a:prstGeom prst="roundRect">
            <a:avLst>
              <a:gd name="adj" fmla="val 16667"/>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fade">
                                      <p:cBhvr>
                                        <p:cTn id="12" dur="1000"/>
                                        <p:tgtEl>
                                          <p:spTgt spid="4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100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
                                        </p:tgtEl>
                                        <p:attrNameLst>
                                          <p:attrName>style.visibility</p:attrName>
                                        </p:attrNameLst>
                                      </p:cBhvr>
                                      <p:to>
                                        <p:strVal val="visible"/>
                                      </p:to>
                                    </p:set>
                                    <p:animEffect transition="in" filter="fade">
                                      <p:cBhvr>
                                        <p:cTn id="22" dur="1000"/>
                                        <p:tgtEl>
                                          <p:spTgt spid="4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3"/>
                                        </p:tgtEl>
                                        <p:attrNameLst>
                                          <p:attrName>style.visibility</p:attrName>
                                        </p:attrNameLst>
                                      </p:cBhvr>
                                      <p:to>
                                        <p:strVal val="visible"/>
                                      </p:to>
                                    </p:set>
                                    <p:animEffect transition="in" filter="fade">
                                      <p:cBhvr>
                                        <p:cTn id="2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441" name="Google Shape;441;p3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scene graph traversal</a:t>
            </a:r>
            <a:endParaRPr/>
          </a:p>
          <a:p>
            <a:pPr marL="0" lvl="0" indent="0" algn="l" rtl="0">
              <a:spcBef>
                <a:spcPts val="1200"/>
              </a:spcBef>
              <a:spcAft>
                <a:spcPts val="0"/>
              </a:spcAft>
              <a:buNone/>
            </a:pPr>
            <a:r>
              <a:rPr lang="en-US"/>
              <a:t>frame splits, granularity</a:t>
            </a:r>
            <a:endParaRPr/>
          </a:p>
          <a:p>
            <a:pPr marL="0" lvl="0" indent="0" algn="l" rtl="0">
              <a:spcBef>
                <a:spcPts val="1200"/>
              </a:spcBef>
              <a:spcAft>
                <a:spcPts val="0"/>
              </a:spcAft>
              <a:buNone/>
            </a:pPr>
            <a:endParaRPr/>
          </a:p>
          <a:p>
            <a:pPr marL="0" lvl="0" indent="0" algn="l" rtl="0">
              <a:spcBef>
                <a:spcPts val="1200"/>
              </a:spcBef>
              <a:spcAft>
                <a:spcPts val="200"/>
              </a:spcAft>
              <a:buNone/>
            </a:pPr>
            <a:endParaRPr/>
          </a:p>
        </p:txBody>
      </p:sp>
      <p:pic>
        <p:nvPicPr>
          <p:cNvPr id="442" name="Google Shape;442;p31"/>
          <p:cNvPicPr preferRelativeResize="0"/>
          <p:nvPr/>
        </p:nvPicPr>
        <p:blipFill rotWithShape="1">
          <a:blip r:embed="rId3">
            <a:alphaModFix/>
          </a:blip>
          <a:srcRect r="2752"/>
          <a:stretch/>
        </p:blipFill>
        <p:spPr>
          <a:xfrm>
            <a:off x="0" y="0"/>
            <a:ext cx="12192000" cy="6858000"/>
          </a:xfrm>
          <a:prstGeom prst="rect">
            <a:avLst/>
          </a:prstGeom>
          <a:noFill/>
          <a:ln>
            <a:noFill/>
          </a:ln>
        </p:spPr>
      </p:pic>
      <p:sp>
        <p:nvSpPr>
          <p:cNvPr id="443" name="Google Shape;443;p31"/>
          <p:cNvSpPr/>
          <p:nvPr/>
        </p:nvSpPr>
        <p:spPr>
          <a:xfrm>
            <a:off x="714650" y="2535675"/>
            <a:ext cx="24120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a:off x="3655775" y="2535675"/>
            <a:ext cx="11955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a:off x="5093200" y="2535675"/>
            <a:ext cx="40461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9476125" y="2535675"/>
            <a:ext cx="14706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10981050" y="2535675"/>
            <a:ext cx="9894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449" name="Google Shape;449;p31"/>
          <p:cNvPicPr preferRelativeResize="0"/>
          <p:nvPr/>
        </p:nvPicPr>
        <p:blipFill>
          <a:blip r:embed="rId4">
            <a:alphaModFix amt="85000"/>
          </a:blip>
          <a:stretch>
            <a:fillRect/>
          </a:stretch>
        </p:blipFill>
        <p:spPr>
          <a:xfrm>
            <a:off x="3126650" y="1639625"/>
            <a:ext cx="730200" cy="195600"/>
          </a:xfrm>
          <a:prstGeom prst="roundRect">
            <a:avLst>
              <a:gd name="adj" fmla="val 16667"/>
            </a:avLst>
          </a:prstGeom>
          <a:noFill/>
          <a:ln>
            <a:noFill/>
          </a:ln>
        </p:spPr>
      </p:pic>
      <p:pic>
        <p:nvPicPr>
          <p:cNvPr id="450" name="Google Shape;450;p31"/>
          <p:cNvPicPr preferRelativeResize="0"/>
          <p:nvPr/>
        </p:nvPicPr>
        <p:blipFill>
          <a:blip r:embed="rId4">
            <a:alphaModFix amt="85000"/>
          </a:blip>
          <a:stretch>
            <a:fillRect/>
          </a:stretch>
        </p:blipFill>
        <p:spPr>
          <a:xfrm>
            <a:off x="5577175" y="1595675"/>
            <a:ext cx="730200" cy="195600"/>
          </a:xfrm>
          <a:prstGeom prst="roundRect">
            <a:avLst>
              <a:gd name="adj" fmla="val 16667"/>
            </a:avLst>
          </a:prstGeom>
          <a:noFill/>
          <a:ln>
            <a:noFill/>
          </a:ln>
        </p:spPr>
      </p:pic>
      <p:pic>
        <p:nvPicPr>
          <p:cNvPr id="451" name="Google Shape;451;p31"/>
          <p:cNvPicPr preferRelativeResize="0"/>
          <p:nvPr/>
        </p:nvPicPr>
        <p:blipFill>
          <a:blip r:embed="rId4">
            <a:alphaModFix amt="85000"/>
          </a:blip>
          <a:stretch>
            <a:fillRect/>
          </a:stretch>
        </p:blipFill>
        <p:spPr>
          <a:xfrm>
            <a:off x="6260475" y="1791275"/>
            <a:ext cx="730200" cy="195600"/>
          </a:xfrm>
          <a:prstGeom prst="roundRect">
            <a:avLst>
              <a:gd name="adj" fmla="val 16667"/>
            </a:avLst>
          </a:prstGeom>
          <a:noFill/>
          <a:ln>
            <a:noFill/>
          </a:ln>
        </p:spPr>
      </p:pic>
      <p:pic>
        <p:nvPicPr>
          <p:cNvPr id="452" name="Google Shape;452;p31"/>
          <p:cNvPicPr preferRelativeResize="0"/>
          <p:nvPr/>
        </p:nvPicPr>
        <p:blipFill>
          <a:blip r:embed="rId4">
            <a:alphaModFix amt="85000"/>
          </a:blip>
          <a:stretch>
            <a:fillRect/>
          </a:stretch>
        </p:blipFill>
        <p:spPr>
          <a:xfrm>
            <a:off x="6990675" y="1791275"/>
            <a:ext cx="730200" cy="195600"/>
          </a:xfrm>
          <a:prstGeom prst="roundRect">
            <a:avLst>
              <a:gd name="adj" fmla="val 16667"/>
            </a:avLst>
          </a:prstGeom>
          <a:noFill/>
          <a:ln>
            <a:noFill/>
          </a:ln>
        </p:spPr>
      </p:pic>
      <p:pic>
        <p:nvPicPr>
          <p:cNvPr id="453" name="Google Shape;453;p31"/>
          <p:cNvPicPr preferRelativeResize="0"/>
          <p:nvPr/>
        </p:nvPicPr>
        <p:blipFill>
          <a:blip r:embed="rId4">
            <a:alphaModFix amt="85000"/>
          </a:blip>
          <a:stretch>
            <a:fillRect/>
          </a:stretch>
        </p:blipFill>
        <p:spPr>
          <a:xfrm>
            <a:off x="9244825" y="1595675"/>
            <a:ext cx="730200" cy="195600"/>
          </a:xfrm>
          <a:prstGeom prst="roundRect">
            <a:avLst>
              <a:gd name="adj" fmla="val 16667"/>
            </a:avLst>
          </a:prstGeom>
          <a:noFill/>
          <a:ln>
            <a:noFill/>
          </a:ln>
        </p:spPr>
      </p:pic>
      <p:pic>
        <p:nvPicPr>
          <p:cNvPr id="454" name="Google Shape;454;p31"/>
          <p:cNvPicPr preferRelativeResize="0"/>
          <p:nvPr/>
        </p:nvPicPr>
        <p:blipFill>
          <a:blip r:embed="rId4">
            <a:alphaModFix amt="85000"/>
          </a:blip>
          <a:stretch>
            <a:fillRect/>
          </a:stretch>
        </p:blipFill>
        <p:spPr>
          <a:xfrm>
            <a:off x="142050" y="4264700"/>
            <a:ext cx="730200" cy="1956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43"/>
                                        </p:tgtEl>
                                      </p:cBhvr>
                                    </p:animEffect>
                                    <p:set>
                                      <p:cBhvr>
                                        <p:cTn id="12" dur="1" fill="hold">
                                          <p:stCondLst>
                                            <p:cond delay="1000"/>
                                          </p:stCondLst>
                                        </p:cTn>
                                        <p:tgtEl>
                                          <p:spTgt spid="4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4"/>
                                        </p:tgtEl>
                                        <p:attrNameLst>
                                          <p:attrName>style.visibility</p:attrName>
                                        </p:attrNameLst>
                                      </p:cBhvr>
                                      <p:to>
                                        <p:strVal val="visible"/>
                                      </p:to>
                                    </p:set>
                                    <p:animEffect transition="in" filter="fade">
                                      <p:cBhvr>
                                        <p:cTn id="17" dur="1000"/>
                                        <p:tgtEl>
                                          <p:spTgt spid="4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444"/>
                                        </p:tgtEl>
                                      </p:cBhvr>
                                    </p:animEffect>
                                    <p:set>
                                      <p:cBhvr>
                                        <p:cTn id="22" dur="1" fill="hold">
                                          <p:stCondLst>
                                            <p:cond delay="1000"/>
                                          </p:stCondLst>
                                        </p:cTn>
                                        <p:tgtEl>
                                          <p:spTgt spid="4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5"/>
                                        </p:tgtEl>
                                        <p:attrNameLst>
                                          <p:attrName>style.visibility</p:attrName>
                                        </p:attrNameLst>
                                      </p:cBhvr>
                                      <p:to>
                                        <p:strVal val="visible"/>
                                      </p:to>
                                    </p:set>
                                    <p:animEffect transition="in" filter="fade">
                                      <p:cBhvr>
                                        <p:cTn id="27" dur="1000"/>
                                        <p:tgtEl>
                                          <p:spTgt spid="4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45"/>
                                        </p:tgtEl>
                                      </p:cBhvr>
                                    </p:animEffect>
                                    <p:set>
                                      <p:cBhvr>
                                        <p:cTn id="32" dur="1" fill="hold">
                                          <p:stCondLst>
                                            <p:cond delay="1000"/>
                                          </p:stCondLst>
                                        </p:cTn>
                                        <p:tgtEl>
                                          <p:spTgt spid="44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gtEl>
                                        <p:attrNameLst>
                                          <p:attrName>style.visibility</p:attrName>
                                        </p:attrNameLst>
                                      </p:cBhvr>
                                      <p:to>
                                        <p:strVal val="visible"/>
                                      </p:to>
                                    </p:set>
                                    <p:animEffect transition="in" filter="fade">
                                      <p:cBhvr>
                                        <p:cTn id="37" dur="1000"/>
                                        <p:tgtEl>
                                          <p:spTgt spid="4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446"/>
                                        </p:tgtEl>
                                      </p:cBhvr>
                                    </p:animEffect>
                                    <p:set>
                                      <p:cBhvr>
                                        <p:cTn id="42" dur="1" fill="hold">
                                          <p:stCondLst>
                                            <p:cond delay="1000"/>
                                          </p:stCondLst>
                                        </p:cTn>
                                        <p:tgtEl>
                                          <p:spTgt spid="4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7"/>
                                        </p:tgtEl>
                                        <p:attrNameLst>
                                          <p:attrName>style.visibility</p:attrName>
                                        </p:attrNameLst>
                                      </p:cBhvr>
                                      <p:to>
                                        <p:strVal val="visible"/>
                                      </p:to>
                                    </p:set>
                                    <p:animEffect transition="in" filter="fade">
                                      <p:cBhvr>
                                        <p:cTn id="47" dur="1000"/>
                                        <p:tgtEl>
                                          <p:spTgt spid="4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447"/>
                                        </p:tgtEl>
                                      </p:cBhvr>
                                    </p:animEffect>
                                    <p:set>
                                      <p:cBhvr>
                                        <p:cTn id="52" dur="1" fill="hold">
                                          <p:stCondLst>
                                            <p:cond delay="1000"/>
                                          </p:stCondLst>
                                        </p:cTn>
                                        <p:tgtEl>
                                          <p:spTgt spid="4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07" name="Google Shape;107;p14"/>
          <p:cNvSpPr txBox="1"/>
          <p:nvPr/>
        </p:nvSpPr>
        <p:spPr>
          <a:xfrm>
            <a:off x="499300" y="616775"/>
            <a:ext cx="3000000" cy="3241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CONSTRAINTS</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SPECIALIZATION</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VALIDATION</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PRIORITIZATION</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EFFICIENCY</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0"/>
              </a:spcAft>
              <a:buNone/>
            </a:pPr>
            <a:r>
              <a:rPr lang="en-US" sz="2200">
                <a:solidFill>
                  <a:schemeClr val="lt1"/>
                </a:solidFill>
                <a:latin typeface="Twentieth Century"/>
                <a:ea typeface="Twentieth Century"/>
                <a:cs typeface="Twentieth Century"/>
                <a:sym typeface="Twentieth Century"/>
              </a:rPr>
              <a:t>CORRECTNESS</a:t>
            </a:r>
            <a:endParaRPr sz="2200">
              <a:solidFill>
                <a:schemeClr val="lt1"/>
              </a:solidFill>
              <a:latin typeface="Twentieth Century"/>
              <a:ea typeface="Twentieth Century"/>
              <a:cs typeface="Twentieth Century"/>
              <a:sym typeface="Twentieth Century"/>
            </a:endParaRPr>
          </a:p>
          <a:p>
            <a:pPr marL="0" lvl="0" indent="0" algn="l" rtl="0">
              <a:lnSpc>
                <a:spcPct val="90000"/>
              </a:lnSpc>
              <a:spcBef>
                <a:spcPts val="1200"/>
              </a:spcBef>
              <a:spcAft>
                <a:spcPts val="200"/>
              </a:spcAft>
              <a:buNone/>
            </a:pPr>
            <a:r>
              <a:rPr lang="en-US" sz="2200">
                <a:solidFill>
                  <a:schemeClr val="lt1"/>
                </a:solidFill>
                <a:latin typeface="Twentieth Century"/>
                <a:ea typeface="Twentieth Century"/>
                <a:cs typeface="Twentieth Century"/>
                <a:sym typeface="Twentieth Century"/>
              </a:rPr>
              <a:t>RESILIENCY</a:t>
            </a:r>
            <a:endParaRPr/>
          </a:p>
        </p:txBody>
      </p:sp>
      <p:sp>
        <p:nvSpPr>
          <p:cNvPr id="108" name="Google Shape;108;p1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pic>
        <p:nvPicPr>
          <p:cNvPr id="109" name="Google Shape;109;p14"/>
          <p:cNvPicPr preferRelativeResize="0"/>
          <p:nvPr/>
        </p:nvPicPr>
        <p:blipFill>
          <a:blip r:embed="rId3">
            <a:alphaModFix/>
          </a:blip>
          <a:stretch>
            <a:fillRect/>
          </a:stretch>
        </p:blipFill>
        <p:spPr>
          <a:xfrm>
            <a:off x="3651700" y="152400"/>
            <a:ext cx="5015382" cy="6553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32"/>
          <p:cNvGrpSpPr/>
          <p:nvPr/>
        </p:nvGrpSpPr>
        <p:grpSpPr>
          <a:xfrm>
            <a:off x="404722" y="602200"/>
            <a:ext cx="11212387" cy="5653589"/>
            <a:chOff x="404722" y="499375"/>
            <a:chExt cx="11212387" cy="5653589"/>
          </a:xfrm>
        </p:grpSpPr>
        <p:grpSp>
          <p:nvGrpSpPr>
            <p:cNvPr id="461" name="Google Shape;461;p32"/>
            <p:cNvGrpSpPr/>
            <p:nvPr/>
          </p:nvGrpSpPr>
          <p:grpSpPr>
            <a:xfrm>
              <a:off x="404722" y="499375"/>
              <a:ext cx="11212357" cy="470100"/>
              <a:chOff x="318300" y="322625"/>
              <a:chExt cx="1864500" cy="470100"/>
            </a:xfrm>
          </p:grpSpPr>
          <p:sp>
            <p:nvSpPr>
              <p:cNvPr id="462" name="Google Shape;462;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TIME AND DATA FLOWS LEFT TO RIGHT →</a:t>
                </a:r>
                <a:endParaRPr sz="1800">
                  <a:latin typeface="Twentieth Century"/>
                  <a:ea typeface="Twentieth Century"/>
                  <a:cs typeface="Twentieth Century"/>
                  <a:sym typeface="Twentieth Century"/>
                </a:endParaRPr>
              </a:p>
            </p:txBody>
          </p:sp>
        </p:grpSp>
        <p:grpSp>
          <p:nvGrpSpPr>
            <p:cNvPr id="464" name="Google Shape;464;p32"/>
            <p:cNvGrpSpPr/>
            <p:nvPr/>
          </p:nvGrpSpPr>
          <p:grpSpPr>
            <a:xfrm>
              <a:off x="4720136" y="1297066"/>
              <a:ext cx="2699423" cy="4855898"/>
              <a:chOff x="7784849" y="1475416"/>
              <a:chExt cx="2699423" cy="4855898"/>
            </a:xfrm>
          </p:grpSpPr>
          <p:grpSp>
            <p:nvGrpSpPr>
              <p:cNvPr id="465" name="Google Shape;465;p32"/>
              <p:cNvGrpSpPr/>
              <p:nvPr/>
            </p:nvGrpSpPr>
            <p:grpSpPr>
              <a:xfrm>
                <a:off x="7784849" y="1475416"/>
                <a:ext cx="2699423" cy="4855898"/>
                <a:chOff x="318300" y="322625"/>
                <a:chExt cx="1864500" cy="470100"/>
              </a:xfrm>
            </p:grpSpPr>
            <p:sp>
              <p:nvSpPr>
                <p:cNvPr id="466" name="Google Shape;466;p32"/>
                <p:cNvSpPr/>
                <p:nvPr/>
              </p:nvSpPr>
              <p:spPr>
                <a:xfrm>
                  <a:off x="318300" y="322625"/>
                  <a:ext cx="1864500" cy="470100"/>
                </a:xfrm>
                <a:prstGeom prst="roundRect">
                  <a:avLst>
                    <a:gd name="adj" fmla="val 1079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FRONTEND</a:t>
                  </a:r>
                  <a:endParaRPr sz="1800">
                    <a:latin typeface="Twentieth Century"/>
                    <a:ea typeface="Twentieth Century"/>
                    <a:cs typeface="Twentieth Century"/>
                    <a:sym typeface="Twentieth Century"/>
                  </a:endParaRPr>
                </a:p>
              </p:txBody>
            </p:sp>
          </p:grpSp>
          <p:sp>
            <p:nvSpPr>
              <p:cNvPr id="468" name="Google Shape;468;p32"/>
              <p:cNvSpPr/>
              <p:nvPr/>
            </p:nvSpPr>
            <p:spPr>
              <a:xfrm>
                <a:off x="7894213" y="4238700"/>
                <a:ext cx="2480700" cy="2003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WRITING</a:t>
                </a:r>
                <a:endParaRPr sz="1800">
                  <a:latin typeface="Twentieth Century"/>
                  <a:ea typeface="Twentieth Century"/>
                  <a:cs typeface="Twentieth Century"/>
                  <a:sym typeface="Twentieth Century"/>
                </a:endParaRPr>
              </a:p>
            </p:txBody>
          </p:sp>
          <p:grpSp>
            <p:nvGrpSpPr>
              <p:cNvPr id="470" name="Google Shape;470;p32"/>
              <p:cNvGrpSpPr/>
              <p:nvPr/>
            </p:nvGrpSpPr>
            <p:grpSpPr>
              <a:xfrm>
                <a:off x="8202313" y="4628715"/>
                <a:ext cx="1864500" cy="396858"/>
                <a:chOff x="318300" y="322625"/>
                <a:chExt cx="1864500" cy="470100"/>
              </a:xfrm>
            </p:grpSpPr>
            <p:sp>
              <p:nvSpPr>
                <p:cNvPr id="471" name="Google Shape;471;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SCENE DATA</a:t>
                  </a:r>
                  <a:endParaRPr sz="1800">
                    <a:latin typeface="Twentieth Century"/>
                    <a:ea typeface="Twentieth Century"/>
                    <a:cs typeface="Twentieth Century"/>
                    <a:sym typeface="Twentieth Century"/>
                  </a:endParaRPr>
                </a:p>
              </p:txBody>
            </p:sp>
          </p:grpSp>
          <p:grpSp>
            <p:nvGrpSpPr>
              <p:cNvPr id="473" name="Google Shape;473;p32"/>
              <p:cNvGrpSpPr/>
              <p:nvPr/>
            </p:nvGrpSpPr>
            <p:grpSpPr>
              <a:xfrm>
                <a:off x="8202313" y="5128555"/>
                <a:ext cx="1864500" cy="396858"/>
                <a:chOff x="318300" y="322625"/>
                <a:chExt cx="1864500" cy="470100"/>
              </a:xfrm>
            </p:grpSpPr>
            <p:sp>
              <p:nvSpPr>
                <p:cNvPr id="474" name="Google Shape;47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DRAW LISTS</a:t>
                  </a:r>
                  <a:endParaRPr sz="1800">
                    <a:latin typeface="Twentieth Century"/>
                    <a:ea typeface="Twentieth Century"/>
                    <a:cs typeface="Twentieth Century"/>
                    <a:sym typeface="Twentieth Century"/>
                  </a:endParaRPr>
                </a:p>
              </p:txBody>
            </p:sp>
          </p:grpSp>
          <p:grpSp>
            <p:nvGrpSpPr>
              <p:cNvPr id="476" name="Google Shape;476;p32"/>
              <p:cNvGrpSpPr/>
              <p:nvPr/>
            </p:nvGrpSpPr>
            <p:grpSpPr>
              <a:xfrm>
                <a:off x="8202313" y="5628408"/>
                <a:ext cx="1864500" cy="396858"/>
                <a:chOff x="318300" y="322625"/>
                <a:chExt cx="1864500" cy="470100"/>
              </a:xfrm>
            </p:grpSpPr>
            <p:sp>
              <p:nvSpPr>
                <p:cNvPr id="477" name="Google Shape;47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RENDER BITS</a:t>
                  </a:r>
                  <a:endParaRPr>
                    <a:latin typeface="Twentieth Century"/>
                    <a:ea typeface="Twentieth Century"/>
                    <a:cs typeface="Twentieth Century"/>
                    <a:sym typeface="Twentieth Century"/>
                  </a:endParaRPr>
                </a:p>
              </p:txBody>
            </p:sp>
          </p:grpSp>
          <p:sp>
            <p:nvSpPr>
              <p:cNvPr id="479" name="Google Shape;479;p32"/>
              <p:cNvSpPr/>
              <p:nvPr/>
            </p:nvSpPr>
            <p:spPr>
              <a:xfrm>
                <a:off x="7894238" y="1887125"/>
                <a:ext cx="2480700" cy="20031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READING</a:t>
                </a:r>
                <a:endParaRPr sz="1800">
                  <a:latin typeface="Twentieth Century"/>
                  <a:ea typeface="Twentieth Century"/>
                  <a:cs typeface="Twentieth Century"/>
                  <a:sym typeface="Twentieth Century"/>
                </a:endParaRPr>
              </a:p>
            </p:txBody>
          </p:sp>
          <p:grpSp>
            <p:nvGrpSpPr>
              <p:cNvPr id="481" name="Google Shape;481;p32"/>
              <p:cNvGrpSpPr/>
              <p:nvPr/>
            </p:nvGrpSpPr>
            <p:grpSpPr>
              <a:xfrm>
                <a:off x="8202338" y="2399552"/>
                <a:ext cx="1864500" cy="396858"/>
                <a:chOff x="318300" y="322625"/>
                <a:chExt cx="1864500" cy="470100"/>
              </a:xfrm>
            </p:grpSpPr>
            <p:sp>
              <p:nvSpPr>
                <p:cNvPr id="482" name="Google Shape;482;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ENTITY STATE</a:t>
                  </a:r>
                  <a:endParaRPr sz="1800">
                    <a:latin typeface="Twentieth Century"/>
                    <a:ea typeface="Twentieth Century"/>
                    <a:cs typeface="Twentieth Century"/>
                    <a:sym typeface="Twentieth Century"/>
                  </a:endParaRPr>
                </a:p>
              </p:txBody>
            </p:sp>
          </p:grpSp>
          <p:grpSp>
            <p:nvGrpSpPr>
              <p:cNvPr id="484" name="Google Shape;484;p32"/>
              <p:cNvGrpSpPr/>
              <p:nvPr/>
            </p:nvGrpSpPr>
            <p:grpSpPr>
              <a:xfrm>
                <a:off x="8202338" y="2899393"/>
                <a:ext cx="1864500" cy="396858"/>
                <a:chOff x="318300" y="322625"/>
                <a:chExt cx="1864500" cy="470100"/>
              </a:xfrm>
            </p:grpSpPr>
            <p:sp>
              <p:nvSpPr>
                <p:cNvPr id="485" name="Google Shape;485;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PARAMETERS</a:t>
                  </a:r>
                  <a:endParaRPr>
                    <a:latin typeface="Twentieth Century"/>
                    <a:ea typeface="Twentieth Century"/>
                    <a:cs typeface="Twentieth Century"/>
                    <a:sym typeface="Twentieth Century"/>
                  </a:endParaRPr>
                </a:p>
              </p:txBody>
            </p:sp>
          </p:grpSp>
          <p:grpSp>
            <p:nvGrpSpPr>
              <p:cNvPr id="487" name="Google Shape;487;p32"/>
              <p:cNvGrpSpPr/>
              <p:nvPr/>
            </p:nvGrpSpPr>
            <p:grpSpPr>
              <a:xfrm>
                <a:off x="8202338" y="3399246"/>
                <a:ext cx="1864500" cy="396858"/>
                <a:chOff x="318300" y="322625"/>
                <a:chExt cx="1864500" cy="470100"/>
              </a:xfrm>
            </p:grpSpPr>
            <p:sp>
              <p:nvSpPr>
                <p:cNvPr id="488" name="Google Shape;488;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CLIENT RENDER BITS</a:t>
                  </a:r>
                  <a:endParaRPr>
                    <a:latin typeface="Twentieth Century"/>
                    <a:ea typeface="Twentieth Century"/>
                    <a:cs typeface="Twentieth Century"/>
                    <a:sym typeface="Twentieth Century"/>
                  </a:endParaRPr>
                </a:p>
              </p:txBody>
            </p:sp>
          </p:grpSp>
        </p:grpSp>
        <p:grpSp>
          <p:nvGrpSpPr>
            <p:cNvPr id="490" name="Google Shape;490;p32"/>
            <p:cNvGrpSpPr/>
            <p:nvPr/>
          </p:nvGrpSpPr>
          <p:grpSpPr>
            <a:xfrm>
              <a:off x="404724" y="1297066"/>
              <a:ext cx="2699423" cy="4855898"/>
              <a:chOff x="7784849" y="1475416"/>
              <a:chExt cx="2699423" cy="4855898"/>
            </a:xfrm>
          </p:grpSpPr>
          <p:grpSp>
            <p:nvGrpSpPr>
              <p:cNvPr id="491" name="Google Shape;491;p32"/>
              <p:cNvGrpSpPr/>
              <p:nvPr/>
            </p:nvGrpSpPr>
            <p:grpSpPr>
              <a:xfrm>
                <a:off x="7784849" y="1475416"/>
                <a:ext cx="2699423" cy="4855898"/>
                <a:chOff x="318300" y="322625"/>
                <a:chExt cx="1864500" cy="470100"/>
              </a:xfrm>
            </p:grpSpPr>
            <p:sp>
              <p:nvSpPr>
                <p:cNvPr id="492" name="Google Shape;492;p32"/>
                <p:cNvSpPr/>
                <p:nvPr/>
              </p:nvSpPr>
              <p:spPr>
                <a:xfrm>
                  <a:off x="318300" y="322625"/>
                  <a:ext cx="1864500" cy="470100"/>
                </a:xfrm>
                <a:prstGeom prst="roundRect">
                  <a:avLst>
                    <a:gd name="adj" fmla="val 100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CLIENT</a:t>
                  </a:r>
                  <a:endParaRPr sz="1800">
                    <a:latin typeface="Twentieth Century"/>
                    <a:ea typeface="Twentieth Century"/>
                    <a:cs typeface="Twentieth Century"/>
                    <a:sym typeface="Twentieth Century"/>
                  </a:endParaRPr>
                </a:p>
              </p:txBody>
            </p:sp>
          </p:grpSp>
          <p:sp>
            <p:nvSpPr>
              <p:cNvPr id="494" name="Google Shape;494;p32"/>
              <p:cNvSpPr/>
              <p:nvPr/>
            </p:nvSpPr>
            <p:spPr>
              <a:xfrm>
                <a:off x="7894200" y="4230600"/>
                <a:ext cx="2480700" cy="20112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WRITING</a:t>
                </a:r>
                <a:endParaRPr sz="1800">
                  <a:latin typeface="Twentieth Century"/>
                  <a:ea typeface="Twentieth Century"/>
                  <a:cs typeface="Twentieth Century"/>
                  <a:sym typeface="Twentieth Century"/>
                </a:endParaRPr>
              </a:p>
            </p:txBody>
          </p:sp>
          <p:grpSp>
            <p:nvGrpSpPr>
              <p:cNvPr id="496" name="Google Shape;496;p32"/>
              <p:cNvGrpSpPr/>
              <p:nvPr/>
            </p:nvGrpSpPr>
            <p:grpSpPr>
              <a:xfrm>
                <a:off x="8202313" y="4628715"/>
                <a:ext cx="1864500" cy="396858"/>
                <a:chOff x="318300" y="322625"/>
                <a:chExt cx="1864500" cy="470100"/>
              </a:xfrm>
            </p:grpSpPr>
            <p:sp>
              <p:nvSpPr>
                <p:cNvPr id="497" name="Google Shape;49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ENTITY STATE</a:t>
                  </a:r>
                  <a:endParaRPr sz="1800">
                    <a:latin typeface="Twentieth Century"/>
                    <a:ea typeface="Twentieth Century"/>
                    <a:cs typeface="Twentieth Century"/>
                    <a:sym typeface="Twentieth Century"/>
                  </a:endParaRPr>
                </a:p>
              </p:txBody>
            </p:sp>
          </p:grpSp>
          <p:grpSp>
            <p:nvGrpSpPr>
              <p:cNvPr id="499" name="Google Shape;499;p32"/>
              <p:cNvGrpSpPr/>
              <p:nvPr/>
            </p:nvGrpSpPr>
            <p:grpSpPr>
              <a:xfrm>
                <a:off x="8202313" y="5128555"/>
                <a:ext cx="1864500" cy="396858"/>
                <a:chOff x="318300" y="322625"/>
                <a:chExt cx="1864500" cy="470100"/>
              </a:xfrm>
            </p:grpSpPr>
            <p:sp>
              <p:nvSpPr>
                <p:cNvPr id="500" name="Google Shape;500;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PARAMETERS</a:t>
                  </a:r>
                  <a:endParaRPr>
                    <a:latin typeface="Twentieth Century"/>
                    <a:ea typeface="Twentieth Century"/>
                    <a:cs typeface="Twentieth Century"/>
                    <a:sym typeface="Twentieth Century"/>
                  </a:endParaRPr>
                </a:p>
              </p:txBody>
            </p:sp>
          </p:grpSp>
          <p:grpSp>
            <p:nvGrpSpPr>
              <p:cNvPr id="502" name="Google Shape;502;p32"/>
              <p:cNvGrpSpPr/>
              <p:nvPr/>
            </p:nvGrpSpPr>
            <p:grpSpPr>
              <a:xfrm>
                <a:off x="8202313" y="5628408"/>
                <a:ext cx="1864500" cy="396858"/>
                <a:chOff x="318300" y="322625"/>
                <a:chExt cx="1864500" cy="470100"/>
              </a:xfrm>
            </p:grpSpPr>
            <p:sp>
              <p:nvSpPr>
                <p:cNvPr id="503" name="Google Shape;503;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CLIENT RENDER BITS</a:t>
                  </a:r>
                  <a:endParaRPr>
                    <a:latin typeface="Twentieth Century"/>
                    <a:ea typeface="Twentieth Century"/>
                    <a:cs typeface="Twentieth Century"/>
                    <a:sym typeface="Twentieth Century"/>
                  </a:endParaRPr>
                </a:p>
              </p:txBody>
            </p:sp>
          </p:grpSp>
          <p:sp>
            <p:nvSpPr>
              <p:cNvPr id="505" name="Google Shape;505;p32"/>
              <p:cNvSpPr/>
              <p:nvPr/>
            </p:nvSpPr>
            <p:spPr>
              <a:xfrm>
                <a:off x="7894225" y="1882675"/>
                <a:ext cx="2480700" cy="20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READING</a:t>
                </a:r>
                <a:endParaRPr sz="1800">
                  <a:latin typeface="Twentieth Century"/>
                  <a:ea typeface="Twentieth Century"/>
                  <a:cs typeface="Twentieth Century"/>
                  <a:sym typeface="Twentieth Century"/>
                </a:endParaRPr>
              </a:p>
            </p:txBody>
          </p:sp>
          <p:grpSp>
            <p:nvGrpSpPr>
              <p:cNvPr id="507" name="Google Shape;507;p32"/>
              <p:cNvGrpSpPr/>
              <p:nvPr/>
            </p:nvGrpSpPr>
            <p:grpSpPr>
              <a:xfrm>
                <a:off x="8202338" y="2399552"/>
                <a:ext cx="1864500" cy="396858"/>
                <a:chOff x="318300" y="322625"/>
                <a:chExt cx="1864500" cy="470100"/>
              </a:xfrm>
            </p:grpSpPr>
            <p:sp>
              <p:nvSpPr>
                <p:cNvPr id="508" name="Google Shape;508;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STATE PACKETS</a:t>
                  </a:r>
                  <a:endParaRPr sz="1800">
                    <a:latin typeface="Twentieth Century"/>
                    <a:ea typeface="Twentieth Century"/>
                    <a:cs typeface="Twentieth Century"/>
                    <a:sym typeface="Twentieth Century"/>
                  </a:endParaRPr>
                </a:p>
              </p:txBody>
            </p:sp>
          </p:grpSp>
          <p:grpSp>
            <p:nvGrpSpPr>
              <p:cNvPr id="510" name="Google Shape;510;p32"/>
              <p:cNvGrpSpPr/>
              <p:nvPr/>
            </p:nvGrpSpPr>
            <p:grpSpPr>
              <a:xfrm>
                <a:off x="8202338" y="2899393"/>
                <a:ext cx="1864500" cy="396858"/>
                <a:chOff x="318300" y="322625"/>
                <a:chExt cx="1864500" cy="470100"/>
              </a:xfrm>
            </p:grpSpPr>
            <p:sp>
              <p:nvSpPr>
                <p:cNvPr id="511" name="Google Shape;511;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DEVICE INPUT</a:t>
                  </a:r>
                  <a:endParaRPr sz="1800">
                    <a:latin typeface="Twentieth Century"/>
                    <a:ea typeface="Twentieth Century"/>
                    <a:cs typeface="Twentieth Century"/>
                    <a:sym typeface="Twentieth Century"/>
                  </a:endParaRPr>
                </a:p>
              </p:txBody>
            </p:sp>
          </p:grpSp>
          <p:grpSp>
            <p:nvGrpSpPr>
              <p:cNvPr id="513" name="Google Shape;513;p32"/>
              <p:cNvGrpSpPr/>
              <p:nvPr/>
            </p:nvGrpSpPr>
            <p:grpSpPr>
              <a:xfrm>
                <a:off x="8202338" y="3399246"/>
                <a:ext cx="1864500" cy="396858"/>
                <a:chOff x="318300" y="322625"/>
                <a:chExt cx="1864500" cy="470100"/>
              </a:xfrm>
            </p:grpSpPr>
            <p:sp>
              <p:nvSpPr>
                <p:cNvPr id="514" name="Google Shape;51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RENDER GLOBALS</a:t>
                  </a:r>
                  <a:endParaRPr>
                    <a:latin typeface="Twentieth Century"/>
                    <a:ea typeface="Twentieth Century"/>
                    <a:cs typeface="Twentieth Century"/>
                    <a:sym typeface="Twentieth Century"/>
                  </a:endParaRPr>
                </a:p>
              </p:txBody>
            </p:sp>
          </p:grpSp>
        </p:grpSp>
        <p:grpSp>
          <p:nvGrpSpPr>
            <p:cNvPr id="516" name="Google Shape;516;p32"/>
            <p:cNvGrpSpPr/>
            <p:nvPr/>
          </p:nvGrpSpPr>
          <p:grpSpPr>
            <a:xfrm>
              <a:off x="8917686" y="1297066"/>
              <a:ext cx="2699423" cy="4855898"/>
              <a:chOff x="7784849" y="1475416"/>
              <a:chExt cx="2699423" cy="4855898"/>
            </a:xfrm>
          </p:grpSpPr>
          <p:grpSp>
            <p:nvGrpSpPr>
              <p:cNvPr id="517" name="Google Shape;517;p32"/>
              <p:cNvGrpSpPr/>
              <p:nvPr/>
            </p:nvGrpSpPr>
            <p:grpSpPr>
              <a:xfrm>
                <a:off x="7784849" y="1475416"/>
                <a:ext cx="2699423" cy="4855898"/>
                <a:chOff x="318300" y="322625"/>
                <a:chExt cx="1864500" cy="470100"/>
              </a:xfrm>
            </p:grpSpPr>
            <p:sp>
              <p:nvSpPr>
                <p:cNvPr id="518" name="Google Shape;518;p32"/>
                <p:cNvSpPr/>
                <p:nvPr/>
              </p:nvSpPr>
              <p:spPr>
                <a:xfrm>
                  <a:off x="318300" y="322625"/>
                  <a:ext cx="1864500" cy="470100"/>
                </a:xfrm>
                <a:prstGeom prst="roundRect">
                  <a:avLst>
                    <a:gd name="adj" fmla="val 98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BACKEND</a:t>
                  </a:r>
                  <a:endParaRPr sz="1800">
                    <a:latin typeface="Twentieth Century"/>
                    <a:ea typeface="Twentieth Century"/>
                    <a:cs typeface="Twentieth Century"/>
                    <a:sym typeface="Twentieth Century"/>
                  </a:endParaRPr>
                </a:p>
              </p:txBody>
            </p:sp>
          </p:grpSp>
          <p:sp>
            <p:nvSpPr>
              <p:cNvPr id="520" name="Google Shape;520;p32"/>
              <p:cNvSpPr/>
              <p:nvPr/>
            </p:nvSpPr>
            <p:spPr>
              <a:xfrm>
                <a:off x="7894213" y="4238950"/>
                <a:ext cx="2480700" cy="20028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WRITING</a:t>
                </a:r>
                <a:endParaRPr sz="1800">
                  <a:latin typeface="Twentieth Century"/>
                  <a:ea typeface="Twentieth Century"/>
                  <a:cs typeface="Twentieth Century"/>
                  <a:sym typeface="Twentieth Century"/>
                </a:endParaRPr>
              </a:p>
            </p:txBody>
          </p:sp>
          <p:grpSp>
            <p:nvGrpSpPr>
              <p:cNvPr id="522" name="Google Shape;522;p32"/>
              <p:cNvGrpSpPr/>
              <p:nvPr/>
            </p:nvGrpSpPr>
            <p:grpSpPr>
              <a:xfrm>
                <a:off x="8202313" y="4628715"/>
                <a:ext cx="1864500" cy="396858"/>
                <a:chOff x="318300" y="322625"/>
                <a:chExt cx="1864500" cy="470100"/>
              </a:xfrm>
            </p:grpSpPr>
            <p:sp>
              <p:nvSpPr>
                <p:cNvPr id="523" name="Google Shape;523;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COMMAND BUFFER</a:t>
                  </a:r>
                  <a:endParaRPr>
                    <a:latin typeface="Twentieth Century"/>
                    <a:ea typeface="Twentieth Century"/>
                    <a:cs typeface="Twentieth Century"/>
                    <a:sym typeface="Twentieth Century"/>
                  </a:endParaRPr>
                </a:p>
              </p:txBody>
            </p:sp>
          </p:grpSp>
          <p:grpSp>
            <p:nvGrpSpPr>
              <p:cNvPr id="525" name="Google Shape;525;p32"/>
              <p:cNvGrpSpPr/>
              <p:nvPr/>
            </p:nvGrpSpPr>
            <p:grpSpPr>
              <a:xfrm>
                <a:off x="8202313" y="5128555"/>
                <a:ext cx="1864500" cy="396858"/>
                <a:chOff x="318300" y="322625"/>
                <a:chExt cx="1864500" cy="470100"/>
              </a:xfrm>
            </p:grpSpPr>
            <p:sp>
              <p:nvSpPr>
                <p:cNvPr id="526" name="Google Shape;526;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FENCES</a:t>
                  </a:r>
                  <a:endParaRPr sz="1800">
                    <a:latin typeface="Twentieth Century"/>
                    <a:ea typeface="Twentieth Century"/>
                    <a:cs typeface="Twentieth Century"/>
                    <a:sym typeface="Twentieth Century"/>
                  </a:endParaRPr>
                </a:p>
              </p:txBody>
            </p:sp>
          </p:grpSp>
          <p:grpSp>
            <p:nvGrpSpPr>
              <p:cNvPr id="528" name="Google Shape;528;p32"/>
              <p:cNvGrpSpPr/>
              <p:nvPr/>
            </p:nvGrpSpPr>
            <p:grpSpPr>
              <a:xfrm>
                <a:off x="8202313" y="5628408"/>
                <a:ext cx="1864500" cy="396858"/>
                <a:chOff x="318300" y="322625"/>
                <a:chExt cx="1864500" cy="470100"/>
              </a:xfrm>
            </p:grpSpPr>
            <p:sp>
              <p:nvSpPr>
                <p:cNvPr id="529" name="Google Shape;529;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ETC.</a:t>
                  </a:r>
                  <a:endParaRPr sz="1800">
                    <a:latin typeface="Twentieth Century"/>
                    <a:ea typeface="Twentieth Century"/>
                    <a:cs typeface="Twentieth Century"/>
                    <a:sym typeface="Twentieth Century"/>
                  </a:endParaRPr>
                </a:p>
              </p:txBody>
            </p:sp>
          </p:grpSp>
          <p:sp>
            <p:nvSpPr>
              <p:cNvPr id="531" name="Google Shape;531;p32"/>
              <p:cNvSpPr/>
              <p:nvPr/>
            </p:nvSpPr>
            <p:spPr>
              <a:xfrm>
                <a:off x="7894238" y="1887125"/>
                <a:ext cx="2480700" cy="19869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READING</a:t>
                </a:r>
                <a:endParaRPr sz="1800">
                  <a:latin typeface="Twentieth Century"/>
                  <a:ea typeface="Twentieth Century"/>
                  <a:cs typeface="Twentieth Century"/>
                  <a:sym typeface="Twentieth Century"/>
                </a:endParaRPr>
              </a:p>
            </p:txBody>
          </p:sp>
          <p:grpSp>
            <p:nvGrpSpPr>
              <p:cNvPr id="533" name="Google Shape;533;p32"/>
              <p:cNvGrpSpPr/>
              <p:nvPr/>
            </p:nvGrpSpPr>
            <p:grpSpPr>
              <a:xfrm>
                <a:off x="8202338" y="2399552"/>
                <a:ext cx="1864500" cy="396858"/>
                <a:chOff x="318300" y="322625"/>
                <a:chExt cx="1864500" cy="470100"/>
              </a:xfrm>
            </p:grpSpPr>
            <p:sp>
              <p:nvSpPr>
                <p:cNvPr id="534" name="Google Shape;53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SCENE DATA</a:t>
                  </a:r>
                  <a:endParaRPr sz="1800">
                    <a:latin typeface="Twentieth Century"/>
                    <a:ea typeface="Twentieth Century"/>
                    <a:cs typeface="Twentieth Century"/>
                    <a:sym typeface="Twentieth Century"/>
                  </a:endParaRPr>
                </a:p>
              </p:txBody>
            </p:sp>
          </p:grpSp>
          <p:grpSp>
            <p:nvGrpSpPr>
              <p:cNvPr id="536" name="Google Shape;536;p32"/>
              <p:cNvGrpSpPr/>
              <p:nvPr/>
            </p:nvGrpSpPr>
            <p:grpSpPr>
              <a:xfrm>
                <a:off x="8202338" y="2899393"/>
                <a:ext cx="1864500" cy="396858"/>
                <a:chOff x="318300" y="322625"/>
                <a:chExt cx="1864500" cy="470100"/>
              </a:xfrm>
            </p:grpSpPr>
            <p:sp>
              <p:nvSpPr>
                <p:cNvPr id="537" name="Google Shape;53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DRAW LISTS</a:t>
                  </a:r>
                  <a:endParaRPr>
                    <a:latin typeface="Twentieth Century"/>
                    <a:ea typeface="Twentieth Century"/>
                    <a:cs typeface="Twentieth Century"/>
                    <a:sym typeface="Twentieth Century"/>
                  </a:endParaRPr>
                </a:p>
              </p:txBody>
            </p:sp>
          </p:grpSp>
          <p:grpSp>
            <p:nvGrpSpPr>
              <p:cNvPr id="539" name="Google Shape;539;p32"/>
              <p:cNvGrpSpPr/>
              <p:nvPr/>
            </p:nvGrpSpPr>
            <p:grpSpPr>
              <a:xfrm>
                <a:off x="8202338" y="3399246"/>
                <a:ext cx="1864500" cy="396858"/>
                <a:chOff x="318300" y="322625"/>
                <a:chExt cx="1864500" cy="470100"/>
              </a:xfrm>
            </p:grpSpPr>
            <p:sp>
              <p:nvSpPr>
                <p:cNvPr id="540" name="Google Shape;540;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RENDER BITS</a:t>
                  </a:r>
                  <a:endParaRPr>
                    <a:latin typeface="Twentieth Century"/>
                    <a:ea typeface="Twentieth Century"/>
                    <a:cs typeface="Twentieth Century"/>
                    <a:sym typeface="Twentieth Century"/>
                  </a:endParaRPr>
                </a:p>
              </p:txBody>
            </p:sp>
          </p:grpSp>
        </p:grpSp>
        <p:sp>
          <p:nvSpPr>
            <p:cNvPr id="542" name="Google Shape;542;p32"/>
            <p:cNvSpPr/>
            <p:nvPr/>
          </p:nvSpPr>
          <p:spPr>
            <a:xfrm>
              <a:off x="1542925"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6006900"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2"/>
            <p:cNvSpPr/>
            <p:nvPr/>
          </p:nvSpPr>
          <p:spPr>
            <a:xfrm>
              <a:off x="10418550"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2"/>
            <p:cNvSpPr/>
            <p:nvPr/>
          </p:nvSpPr>
          <p:spPr>
            <a:xfrm>
              <a:off x="3399275" y="2958825"/>
              <a:ext cx="1013334" cy="2213050"/>
            </a:xfrm>
            <a:custGeom>
              <a:avLst/>
              <a:gdLst/>
              <a:ahLst/>
              <a:cxnLst/>
              <a:rect l="l" t="t" r="r" b="b"/>
              <a:pathLst>
                <a:path w="47341" h="88522" extrusionOk="0">
                  <a:moveTo>
                    <a:pt x="0" y="88522"/>
                  </a:moveTo>
                  <a:lnTo>
                    <a:pt x="23995" y="88522"/>
                  </a:lnTo>
                  <a:lnTo>
                    <a:pt x="23995" y="0"/>
                  </a:lnTo>
                  <a:lnTo>
                    <a:pt x="47341" y="0"/>
                  </a:lnTo>
                </a:path>
              </a:pathLst>
            </a:custGeom>
            <a:noFill/>
            <a:ln w="38100" cap="flat" cmpd="sng">
              <a:solidFill>
                <a:schemeClr val="accent5"/>
              </a:solidFill>
              <a:prstDash val="solid"/>
              <a:round/>
              <a:headEnd type="none" w="med" len="med"/>
              <a:tailEnd type="triangle" w="med" len="med"/>
            </a:ln>
          </p:spPr>
        </p:sp>
        <p:sp>
          <p:nvSpPr>
            <p:cNvPr id="546" name="Google Shape;546;p32"/>
            <p:cNvSpPr/>
            <p:nvPr/>
          </p:nvSpPr>
          <p:spPr>
            <a:xfrm>
              <a:off x="7661948" y="2958825"/>
              <a:ext cx="1013334" cy="2213050"/>
            </a:xfrm>
            <a:custGeom>
              <a:avLst/>
              <a:gdLst/>
              <a:ahLst/>
              <a:cxnLst/>
              <a:rect l="l" t="t" r="r" b="b"/>
              <a:pathLst>
                <a:path w="47341" h="88522" extrusionOk="0">
                  <a:moveTo>
                    <a:pt x="0" y="88522"/>
                  </a:moveTo>
                  <a:lnTo>
                    <a:pt x="23995" y="88522"/>
                  </a:lnTo>
                  <a:lnTo>
                    <a:pt x="23995" y="0"/>
                  </a:lnTo>
                  <a:lnTo>
                    <a:pt x="47341" y="0"/>
                  </a:lnTo>
                </a:path>
              </a:pathLst>
            </a:custGeom>
            <a:noFill/>
            <a:ln w="38100" cap="flat" cmpd="sng">
              <a:solidFill>
                <a:schemeClr val="accent5"/>
              </a:solidFill>
              <a:prstDash val="solid"/>
              <a:round/>
              <a:headEnd type="none" w="med" len="med"/>
              <a:tailEnd type="triangle" w="med" len="med"/>
            </a:ln>
          </p:spPr>
        </p:sp>
      </p:grpSp>
      <p:sp>
        <p:nvSpPr>
          <p:cNvPr id="547" name="Google Shape;547;p3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33"/>
          <p:cNvGrpSpPr/>
          <p:nvPr/>
        </p:nvGrpSpPr>
        <p:grpSpPr>
          <a:xfrm>
            <a:off x="1937400" y="1241088"/>
            <a:ext cx="8317200" cy="4375825"/>
            <a:chOff x="1937400" y="1438850"/>
            <a:chExt cx="8317200" cy="4375825"/>
          </a:xfrm>
        </p:grpSpPr>
        <p:grpSp>
          <p:nvGrpSpPr>
            <p:cNvPr id="554" name="Google Shape;554;p33"/>
            <p:cNvGrpSpPr/>
            <p:nvPr/>
          </p:nvGrpSpPr>
          <p:grpSpPr>
            <a:xfrm>
              <a:off x="1937400" y="1438850"/>
              <a:ext cx="8317200" cy="790500"/>
              <a:chOff x="2013050" y="247225"/>
              <a:chExt cx="8317200" cy="790500"/>
            </a:xfrm>
          </p:grpSpPr>
          <p:sp>
            <p:nvSpPr>
              <p:cNvPr id="555" name="Google Shape;555;p33"/>
              <p:cNvSpPr/>
              <p:nvPr/>
            </p:nvSpPr>
            <p:spPr>
              <a:xfrm>
                <a:off x="2013050" y="247225"/>
                <a:ext cx="8317200" cy="790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txBox="1"/>
              <p:nvPr/>
            </p:nvSpPr>
            <p:spPr>
              <a:xfrm>
                <a:off x="5399000" y="324250"/>
                <a:ext cx="1545300" cy="27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GLOBALS</a:t>
                </a:r>
                <a:endParaRPr sz="1800">
                  <a:latin typeface="Twentieth Century"/>
                  <a:ea typeface="Twentieth Century"/>
                  <a:cs typeface="Twentieth Century"/>
                  <a:sym typeface="Twentieth Century"/>
                </a:endParaRPr>
              </a:p>
            </p:txBody>
          </p:sp>
          <p:sp>
            <p:nvSpPr>
              <p:cNvPr id="557" name="Google Shape;557;p33"/>
              <p:cNvSpPr txBox="1"/>
              <p:nvPr/>
            </p:nvSpPr>
            <p:spPr>
              <a:xfrm>
                <a:off x="2140250"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SSAO</a:t>
                </a:r>
                <a:endParaRPr>
                  <a:latin typeface="Twentieth Century"/>
                  <a:ea typeface="Twentieth Century"/>
                  <a:cs typeface="Twentieth Century"/>
                  <a:sym typeface="Twentieth Century"/>
                </a:endParaRPr>
              </a:p>
            </p:txBody>
          </p:sp>
          <p:sp>
            <p:nvSpPr>
              <p:cNvPr id="558" name="Google Shape;558;p33"/>
              <p:cNvSpPr txBox="1"/>
              <p:nvPr/>
            </p:nvSpPr>
            <p:spPr>
              <a:xfrm>
                <a:off x="3769625"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AA</a:t>
                </a:r>
                <a:endParaRPr>
                  <a:latin typeface="Twentieth Century"/>
                  <a:ea typeface="Twentieth Century"/>
                  <a:cs typeface="Twentieth Century"/>
                  <a:sym typeface="Twentieth Century"/>
                </a:endParaRPr>
              </a:p>
            </p:txBody>
          </p:sp>
          <p:sp>
            <p:nvSpPr>
              <p:cNvPr id="559" name="Google Shape;559;p33"/>
              <p:cNvSpPr txBox="1"/>
              <p:nvPr/>
            </p:nvSpPr>
            <p:spPr>
              <a:xfrm>
                <a:off x="5399000"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MOTION BLUR</a:t>
                </a:r>
                <a:endParaRPr>
                  <a:latin typeface="Twentieth Century"/>
                  <a:ea typeface="Twentieth Century"/>
                  <a:cs typeface="Twentieth Century"/>
                  <a:sym typeface="Twentieth Century"/>
                </a:endParaRPr>
              </a:p>
            </p:txBody>
          </p:sp>
          <p:sp>
            <p:nvSpPr>
              <p:cNvPr id="560" name="Google Shape;560;p33"/>
              <p:cNvSpPr txBox="1"/>
              <p:nvPr/>
            </p:nvSpPr>
            <p:spPr>
              <a:xfrm>
                <a:off x="7028375"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SPLITSCREEN</a:t>
                </a:r>
                <a:endParaRPr>
                  <a:latin typeface="Twentieth Century"/>
                  <a:ea typeface="Twentieth Century"/>
                  <a:cs typeface="Twentieth Century"/>
                  <a:sym typeface="Twentieth Century"/>
                </a:endParaRPr>
              </a:p>
            </p:txBody>
          </p:sp>
          <p:sp>
            <p:nvSpPr>
              <p:cNvPr id="561" name="Google Shape;561;p33"/>
              <p:cNvSpPr txBox="1"/>
              <p:nvPr/>
            </p:nvSpPr>
            <p:spPr>
              <a:xfrm>
                <a:off x="8657748"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ETC</a:t>
                </a:r>
                <a:endParaRPr>
                  <a:latin typeface="Twentieth Century"/>
                  <a:ea typeface="Twentieth Century"/>
                  <a:cs typeface="Twentieth Century"/>
                  <a:sym typeface="Twentieth Century"/>
                </a:endParaRPr>
              </a:p>
            </p:txBody>
          </p:sp>
        </p:grpSp>
        <p:grpSp>
          <p:nvGrpSpPr>
            <p:cNvPr id="562" name="Google Shape;562;p33"/>
            <p:cNvGrpSpPr/>
            <p:nvPr/>
          </p:nvGrpSpPr>
          <p:grpSpPr>
            <a:xfrm>
              <a:off x="1937400" y="2709975"/>
              <a:ext cx="3900900" cy="3104700"/>
              <a:chOff x="2797775" y="326700"/>
              <a:chExt cx="3900900" cy="3104700"/>
            </a:xfrm>
          </p:grpSpPr>
          <p:grpSp>
            <p:nvGrpSpPr>
              <p:cNvPr id="563" name="Google Shape;563;p33"/>
              <p:cNvGrpSpPr/>
              <p:nvPr/>
            </p:nvGrpSpPr>
            <p:grpSpPr>
              <a:xfrm>
                <a:off x="2797775" y="326700"/>
                <a:ext cx="3900900" cy="3104700"/>
                <a:chOff x="359375" y="1507775"/>
                <a:chExt cx="3900900" cy="3104700"/>
              </a:xfrm>
            </p:grpSpPr>
            <p:sp>
              <p:nvSpPr>
                <p:cNvPr id="564" name="Google Shape;564;p33"/>
                <p:cNvSpPr/>
                <p:nvPr/>
              </p:nvSpPr>
              <p:spPr>
                <a:xfrm>
                  <a:off x="359375" y="1507775"/>
                  <a:ext cx="3900900" cy="3104700"/>
                </a:xfrm>
                <a:prstGeom prst="roundRect">
                  <a:avLst>
                    <a:gd name="adj" fmla="val 100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CLIENT 0 REFDEF</a:t>
                  </a:r>
                  <a:endParaRPr sz="1600">
                    <a:latin typeface="Twentieth Century"/>
                    <a:ea typeface="Twentieth Century"/>
                    <a:cs typeface="Twentieth Century"/>
                    <a:sym typeface="Twentieth Century"/>
                  </a:endParaRPr>
                </a:p>
              </p:txBody>
            </p:sp>
            <p:sp>
              <p:nvSpPr>
                <p:cNvPr id="566" name="Google Shape;566;p33"/>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FOV</a:t>
                  </a:r>
                  <a:endParaRPr>
                    <a:latin typeface="Twentieth Century"/>
                    <a:ea typeface="Twentieth Century"/>
                    <a:cs typeface="Twentieth Century"/>
                    <a:sym typeface="Twentieth Century"/>
                  </a:endParaRPr>
                </a:p>
              </p:txBody>
            </p:sp>
            <p:sp>
              <p:nvSpPr>
                <p:cNvPr id="567" name="Google Shape;567;p33"/>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ORIGIN</a:t>
                  </a:r>
                  <a:endParaRPr>
                    <a:latin typeface="Twentieth Century"/>
                    <a:ea typeface="Twentieth Century"/>
                    <a:cs typeface="Twentieth Century"/>
                    <a:sym typeface="Twentieth Century"/>
                  </a:endParaRPr>
                </a:p>
              </p:txBody>
            </p:sp>
            <p:sp>
              <p:nvSpPr>
                <p:cNvPr id="568" name="Google Shape;568;p33"/>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TIME</a:t>
                  </a:r>
                  <a:endParaRPr>
                    <a:latin typeface="Twentieth Century"/>
                    <a:ea typeface="Twentieth Century"/>
                    <a:cs typeface="Twentieth Century"/>
                    <a:sym typeface="Twentieth Century"/>
                  </a:endParaRPr>
                </a:p>
              </p:txBody>
            </p:sp>
            <p:sp>
              <p:nvSpPr>
                <p:cNvPr id="569" name="Google Shape;569;p33"/>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SSAO</a:t>
                  </a:r>
                  <a:endParaRPr>
                    <a:latin typeface="Twentieth Century"/>
                    <a:ea typeface="Twentieth Century"/>
                    <a:cs typeface="Twentieth Century"/>
                    <a:sym typeface="Twentieth Century"/>
                  </a:endParaRPr>
                </a:p>
              </p:txBody>
            </p:sp>
            <p:sp>
              <p:nvSpPr>
                <p:cNvPr id="570" name="Google Shape;570;p33"/>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FOG</a:t>
                  </a:r>
                  <a:endParaRPr>
                    <a:latin typeface="Twentieth Century"/>
                    <a:ea typeface="Twentieth Century"/>
                    <a:cs typeface="Twentieth Century"/>
                    <a:sym typeface="Twentieth Century"/>
                  </a:endParaRPr>
                </a:p>
              </p:txBody>
            </p:sp>
          </p:grpSp>
          <p:grpSp>
            <p:nvGrpSpPr>
              <p:cNvPr id="571" name="Google Shape;571;p33"/>
              <p:cNvGrpSpPr/>
              <p:nvPr/>
            </p:nvGrpSpPr>
            <p:grpSpPr>
              <a:xfrm>
                <a:off x="4790350" y="770950"/>
                <a:ext cx="1572600" cy="2501400"/>
                <a:chOff x="529625" y="1961750"/>
                <a:chExt cx="1572600" cy="2501400"/>
              </a:xfrm>
            </p:grpSpPr>
            <p:sp>
              <p:nvSpPr>
                <p:cNvPr id="572" name="Google Shape;572;p33"/>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DOF</a:t>
                  </a:r>
                  <a:endParaRPr>
                    <a:latin typeface="Twentieth Century"/>
                    <a:ea typeface="Twentieth Century"/>
                    <a:cs typeface="Twentieth Century"/>
                    <a:sym typeface="Twentieth Century"/>
                  </a:endParaRPr>
                </a:p>
              </p:txBody>
            </p:sp>
            <p:sp>
              <p:nvSpPr>
                <p:cNvPr id="573" name="Google Shape;573;p33"/>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LENS</a:t>
                  </a:r>
                  <a:endParaRPr>
                    <a:latin typeface="Twentieth Century"/>
                    <a:ea typeface="Twentieth Century"/>
                    <a:cs typeface="Twentieth Century"/>
                    <a:sym typeface="Twentieth Century"/>
                  </a:endParaRPr>
                </a:p>
              </p:txBody>
            </p:sp>
            <p:sp>
              <p:nvSpPr>
                <p:cNvPr id="574" name="Google Shape;574;p33"/>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SSR</a:t>
                  </a:r>
                  <a:endParaRPr>
                    <a:latin typeface="Twentieth Century"/>
                    <a:ea typeface="Twentieth Century"/>
                    <a:cs typeface="Twentieth Century"/>
                    <a:sym typeface="Twentieth Century"/>
                  </a:endParaRPr>
                </a:p>
              </p:txBody>
            </p:sp>
            <p:sp>
              <p:nvSpPr>
                <p:cNvPr id="575" name="Google Shape;575;p33"/>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FEATURES</a:t>
                  </a:r>
                  <a:endParaRPr>
                    <a:latin typeface="Twentieth Century"/>
                    <a:ea typeface="Twentieth Century"/>
                    <a:cs typeface="Twentieth Century"/>
                    <a:sym typeface="Twentieth Century"/>
                  </a:endParaRPr>
                </a:p>
              </p:txBody>
            </p:sp>
            <p:sp>
              <p:nvSpPr>
                <p:cNvPr id="576" name="Google Shape;576;p33"/>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ETC</a:t>
                  </a:r>
                  <a:endParaRPr>
                    <a:latin typeface="Twentieth Century"/>
                    <a:ea typeface="Twentieth Century"/>
                    <a:cs typeface="Twentieth Century"/>
                    <a:sym typeface="Twentieth Century"/>
                  </a:endParaRPr>
                </a:p>
              </p:txBody>
            </p:sp>
          </p:grpSp>
        </p:grpSp>
        <p:grpSp>
          <p:nvGrpSpPr>
            <p:cNvPr id="577" name="Google Shape;577;p33"/>
            <p:cNvGrpSpPr/>
            <p:nvPr/>
          </p:nvGrpSpPr>
          <p:grpSpPr>
            <a:xfrm>
              <a:off x="6353700" y="2709975"/>
              <a:ext cx="3900900" cy="3104700"/>
              <a:chOff x="2797775" y="326700"/>
              <a:chExt cx="3900900" cy="3104700"/>
            </a:xfrm>
          </p:grpSpPr>
          <p:grpSp>
            <p:nvGrpSpPr>
              <p:cNvPr id="578" name="Google Shape;578;p33"/>
              <p:cNvGrpSpPr/>
              <p:nvPr/>
            </p:nvGrpSpPr>
            <p:grpSpPr>
              <a:xfrm>
                <a:off x="2797775" y="326700"/>
                <a:ext cx="3900900" cy="3104700"/>
                <a:chOff x="359375" y="1507775"/>
                <a:chExt cx="3900900" cy="3104700"/>
              </a:xfrm>
            </p:grpSpPr>
            <p:sp>
              <p:nvSpPr>
                <p:cNvPr id="579" name="Google Shape;579;p33"/>
                <p:cNvSpPr/>
                <p:nvPr/>
              </p:nvSpPr>
              <p:spPr>
                <a:xfrm>
                  <a:off x="359375" y="1507775"/>
                  <a:ext cx="3900900" cy="3104700"/>
                </a:xfrm>
                <a:prstGeom prst="roundRect">
                  <a:avLst>
                    <a:gd name="adj" fmla="val 100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CLIENT 1 REFDEF</a:t>
                  </a:r>
                  <a:endParaRPr sz="1600">
                    <a:latin typeface="Twentieth Century"/>
                    <a:ea typeface="Twentieth Century"/>
                    <a:cs typeface="Twentieth Century"/>
                    <a:sym typeface="Twentieth Century"/>
                  </a:endParaRPr>
                </a:p>
              </p:txBody>
            </p:sp>
            <p:sp>
              <p:nvSpPr>
                <p:cNvPr id="581" name="Google Shape;581;p33"/>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FOV</a:t>
                  </a:r>
                  <a:endParaRPr>
                    <a:latin typeface="Twentieth Century"/>
                    <a:ea typeface="Twentieth Century"/>
                    <a:cs typeface="Twentieth Century"/>
                    <a:sym typeface="Twentieth Century"/>
                  </a:endParaRPr>
                </a:p>
              </p:txBody>
            </p:sp>
            <p:sp>
              <p:nvSpPr>
                <p:cNvPr id="582" name="Google Shape;582;p33"/>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ORIGIN</a:t>
                  </a:r>
                  <a:endParaRPr>
                    <a:latin typeface="Twentieth Century"/>
                    <a:ea typeface="Twentieth Century"/>
                    <a:cs typeface="Twentieth Century"/>
                    <a:sym typeface="Twentieth Century"/>
                  </a:endParaRPr>
                </a:p>
              </p:txBody>
            </p:sp>
            <p:sp>
              <p:nvSpPr>
                <p:cNvPr id="583" name="Google Shape;583;p33"/>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TIME</a:t>
                  </a:r>
                  <a:endParaRPr>
                    <a:latin typeface="Twentieth Century"/>
                    <a:ea typeface="Twentieth Century"/>
                    <a:cs typeface="Twentieth Century"/>
                    <a:sym typeface="Twentieth Century"/>
                  </a:endParaRPr>
                </a:p>
              </p:txBody>
            </p:sp>
            <p:sp>
              <p:nvSpPr>
                <p:cNvPr id="584" name="Google Shape;584;p33"/>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SSAO</a:t>
                  </a:r>
                  <a:endParaRPr>
                    <a:latin typeface="Twentieth Century"/>
                    <a:ea typeface="Twentieth Century"/>
                    <a:cs typeface="Twentieth Century"/>
                    <a:sym typeface="Twentieth Century"/>
                  </a:endParaRPr>
                </a:p>
              </p:txBody>
            </p:sp>
            <p:sp>
              <p:nvSpPr>
                <p:cNvPr id="585" name="Google Shape;585;p33"/>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FOG</a:t>
                  </a:r>
                  <a:endParaRPr>
                    <a:latin typeface="Twentieth Century"/>
                    <a:ea typeface="Twentieth Century"/>
                    <a:cs typeface="Twentieth Century"/>
                    <a:sym typeface="Twentieth Century"/>
                  </a:endParaRPr>
                </a:p>
              </p:txBody>
            </p:sp>
          </p:grpSp>
          <p:grpSp>
            <p:nvGrpSpPr>
              <p:cNvPr id="586" name="Google Shape;586;p33"/>
              <p:cNvGrpSpPr/>
              <p:nvPr/>
            </p:nvGrpSpPr>
            <p:grpSpPr>
              <a:xfrm>
                <a:off x="4790350" y="770950"/>
                <a:ext cx="1572600" cy="2501400"/>
                <a:chOff x="529625" y="1961750"/>
                <a:chExt cx="1572600" cy="2501400"/>
              </a:xfrm>
            </p:grpSpPr>
            <p:sp>
              <p:nvSpPr>
                <p:cNvPr id="587" name="Google Shape;587;p33"/>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DOF</a:t>
                  </a:r>
                  <a:endParaRPr>
                    <a:latin typeface="Twentieth Century"/>
                    <a:ea typeface="Twentieth Century"/>
                    <a:cs typeface="Twentieth Century"/>
                    <a:sym typeface="Twentieth Century"/>
                  </a:endParaRPr>
                </a:p>
              </p:txBody>
            </p:sp>
            <p:sp>
              <p:nvSpPr>
                <p:cNvPr id="588" name="Google Shape;588;p33"/>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LENS</a:t>
                  </a:r>
                  <a:endParaRPr>
                    <a:latin typeface="Twentieth Century"/>
                    <a:ea typeface="Twentieth Century"/>
                    <a:cs typeface="Twentieth Century"/>
                    <a:sym typeface="Twentieth Century"/>
                  </a:endParaRPr>
                </a:p>
              </p:txBody>
            </p:sp>
            <p:sp>
              <p:nvSpPr>
                <p:cNvPr id="589" name="Google Shape;589;p33"/>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SSR</a:t>
                  </a:r>
                  <a:endParaRPr>
                    <a:latin typeface="Twentieth Century"/>
                    <a:ea typeface="Twentieth Century"/>
                    <a:cs typeface="Twentieth Century"/>
                    <a:sym typeface="Twentieth Century"/>
                  </a:endParaRPr>
                </a:p>
              </p:txBody>
            </p:sp>
            <p:sp>
              <p:nvSpPr>
                <p:cNvPr id="590" name="Google Shape;590;p33"/>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FEATURES</a:t>
                  </a:r>
                  <a:endParaRPr>
                    <a:latin typeface="Twentieth Century"/>
                    <a:ea typeface="Twentieth Century"/>
                    <a:cs typeface="Twentieth Century"/>
                    <a:sym typeface="Twentieth Century"/>
                  </a:endParaRPr>
                </a:p>
              </p:txBody>
            </p:sp>
            <p:sp>
              <p:nvSpPr>
                <p:cNvPr id="591" name="Google Shape;591;p33"/>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ETC</a:t>
                  </a:r>
                  <a:endParaRPr>
                    <a:latin typeface="Twentieth Century"/>
                    <a:ea typeface="Twentieth Century"/>
                    <a:cs typeface="Twentieth Century"/>
                    <a:sym typeface="Twentieth Century"/>
                  </a:endParaRPr>
                </a:p>
              </p:txBody>
            </p:sp>
          </p:grpSp>
        </p:grpSp>
      </p:grpSp>
      <p:sp>
        <p:nvSpPr>
          <p:cNvPr id="592" name="Google Shape;592;p3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Google Shape;598;p34"/>
          <p:cNvGrpSpPr/>
          <p:nvPr/>
        </p:nvGrpSpPr>
        <p:grpSpPr>
          <a:xfrm>
            <a:off x="308025" y="3509313"/>
            <a:ext cx="3900900" cy="3104700"/>
            <a:chOff x="1937400" y="2512213"/>
            <a:chExt cx="3900900" cy="3104700"/>
          </a:xfrm>
        </p:grpSpPr>
        <p:grpSp>
          <p:nvGrpSpPr>
            <p:cNvPr id="599" name="Google Shape;599;p34"/>
            <p:cNvGrpSpPr/>
            <p:nvPr/>
          </p:nvGrpSpPr>
          <p:grpSpPr>
            <a:xfrm>
              <a:off x="1937400" y="2512213"/>
              <a:ext cx="3900900" cy="3104700"/>
              <a:chOff x="359375" y="1507775"/>
              <a:chExt cx="3900900" cy="3104700"/>
            </a:xfrm>
          </p:grpSpPr>
          <p:sp>
            <p:nvSpPr>
              <p:cNvPr id="600" name="Google Shape;600;p34"/>
              <p:cNvSpPr/>
              <p:nvPr/>
            </p:nvSpPr>
            <p:spPr>
              <a:xfrm>
                <a:off x="359375" y="1507775"/>
                <a:ext cx="3900900" cy="3104700"/>
              </a:xfrm>
              <a:prstGeom prst="roundRect">
                <a:avLst>
                  <a:gd name="adj" fmla="val 1027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CLIENT 0 REFDEF</a:t>
                </a:r>
                <a:endParaRPr sz="1600">
                  <a:latin typeface="Twentieth Century"/>
                  <a:ea typeface="Twentieth Century"/>
                  <a:cs typeface="Twentieth Century"/>
                  <a:sym typeface="Twentieth Century"/>
                </a:endParaRPr>
              </a:p>
            </p:txBody>
          </p:sp>
          <p:sp>
            <p:nvSpPr>
              <p:cNvPr id="602" name="Google Shape;602;p34"/>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FOV</a:t>
                </a:r>
                <a:endParaRPr>
                  <a:latin typeface="Twentieth Century"/>
                  <a:ea typeface="Twentieth Century"/>
                  <a:cs typeface="Twentieth Century"/>
                  <a:sym typeface="Twentieth Century"/>
                </a:endParaRPr>
              </a:p>
            </p:txBody>
          </p:sp>
          <p:sp>
            <p:nvSpPr>
              <p:cNvPr id="603" name="Google Shape;603;p34"/>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VIEW ORIGIN</a:t>
                </a:r>
                <a:endParaRPr>
                  <a:latin typeface="Twentieth Century"/>
                  <a:ea typeface="Twentieth Century"/>
                  <a:cs typeface="Twentieth Century"/>
                  <a:sym typeface="Twentieth Century"/>
                </a:endParaRPr>
              </a:p>
            </p:txBody>
          </p:sp>
          <p:sp>
            <p:nvSpPr>
              <p:cNvPr id="604" name="Google Shape;604;p34"/>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TIME</a:t>
                </a:r>
                <a:endParaRPr>
                  <a:latin typeface="Twentieth Century"/>
                  <a:ea typeface="Twentieth Century"/>
                  <a:cs typeface="Twentieth Century"/>
                  <a:sym typeface="Twentieth Century"/>
                </a:endParaRPr>
              </a:p>
            </p:txBody>
          </p:sp>
          <p:sp>
            <p:nvSpPr>
              <p:cNvPr id="605" name="Google Shape;605;p34"/>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SSAO</a:t>
                </a:r>
                <a:endParaRPr>
                  <a:latin typeface="Twentieth Century"/>
                  <a:ea typeface="Twentieth Century"/>
                  <a:cs typeface="Twentieth Century"/>
                  <a:sym typeface="Twentieth Century"/>
                </a:endParaRPr>
              </a:p>
            </p:txBody>
          </p:sp>
          <p:sp>
            <p:nvSpPr>
              <p:cNvPr id="606" name="Google Shape;606;p34"/>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FOG</a:t>
                </a:r>
                <a:endParaRPr>
                  <a:latin typeface="Twentieth Century"/>
                  <a:ea typeface="Twentieth Century"/>
                  <a:cs typeface="Twentieth Century"/>
                  <a:sym typeface="Twentieth Century"/>
                </a:endParaRPr>
              </a:p>
            </p:txBody>
          </p:sp>
        </p:grpSp>
        <p:grpSp>
          <p:nvGrpSpPr>
            <p:cNvPr id="607" name="Google Shape;607;p34"/>
            <p:cNvGrpSpPr/>
            <p:nvPr/>
          </p:nvGrpSpPr>
          <p:grpSpPr>
            <a:xfrm>
              <a:off x="3929975" y="2956463"/>
              <a:ext cx="1572600" cy="2501400"/>
              <a:chOff x="529625" y="1961750"/>
              <a:chExt cx="1572600" cy="2501400"/>
            </a:xfrm>
          </p:grpSpPr>
          <p:sp>
            <p:nvSpPr>
              <p:cNvPr id="608" name="Google Shape;608;p34"/>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DOF</a:t>
                </a:r>
                <a:endParaRPr>
                  <a:latin typeface="Twentieth Century"/>
                  <a:ea typeface="Twentieth Century"/>
                  <a:cs typeface="Twentieth Century"/>
                  <a:sym typeface="Twentieth Century"/>
                </a:endParaRPr>
              </a:p>
            </p:txBody>
          </p:sp>
          <p:sp>
            <p:nvSpPr>
              <p:cNvPr id="609" name="Google Shape;609;p34"/>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LENS</a:t>
                </a:r>
                <a:endParaRPr>
                  <a:latin typeface="Twentieth Century"/>
                  <a:ea typeface="Twentieth Century"/>
                  <a:cs typeface="Twentieth Century"/>
                  <a:sym typeface="Twentieth Century"/>
                </a:endParaRPr>
              </a:p>
            </p:txBody>
          </p:sp>
          <p:sp>
            <p:nvSpPr>
              <p:cNvPr id="610" name="Google Shape;610;p34"/>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SSR</a:t>
                </a:r>
                <a:endParaRPr>
                  <a:latin typeface="Twentieth Century"/>
                  <a:ea typeface="Twentieth Century"/>
                  <a:cs typeface="Twentieth Century"/>
                  <a:sym typeface="Twentieth Century"/>
                </a:endParaRPr>
              </a:p>
            </p:txBody>
          </p:sp>
          <p:sp>
            <p:nvSpPr>
              <p:cNvPr id="611" name="Google Shape;611;p34"/>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FEATURES</a:t>
                </a:r>
                <a:endParaRPr>
                  <a:latin typeface="Twentieth Century"/>
                  <a:ea typeface="Twentieth Century"/>
                  <a:cs typeface="Twentieth Century"/>
                  <a:sym typeface="Twentieth Century"/>
                </a:endParaRPr>
              </a:p>
            </p:txBody>
          </p:sp>
          <p:sp>
            <p:nvSpPr>
              <p:cNvPr id="612" name="Google Shape;612;p34"/>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ETC</a:t>
                </a:r>
                <a:endParaRPr>
                  <a:latin typeface="Twentieth Century"/>
                  <a:ea typeface="Twentieth Century"/>
                  <a:cs typeface="Twentieth Century"/>
                  <a:sym typeface="Twentieth Century"/>
                </a:endParaRPr>
              </a:p>
            </p:txBody>
          </p:sp>
        </p:grpSp>
      </p:grpSp>
      <p:grpSp>
        <p:nvGrpSpPr>
          <p:cNvPr id="613" name="Google Shape;613;p34"/>
          <p:cNvGrpSpPr/>
          <p:nvPr/>
        </p:nvGrpSpPr>
        <p:grpSpPr>
          <a:xfrm>
            <a:off x="1194375" y="194575"/>
            <a:ext cx="2128200" cy="2997000"/>
            <a:chOff x="359375" y="1615563"/>
            <a:chExt cx="2128200" cy="2997000"/>
          </a:xfrm>
        </p:grpSpPr>
        <p:sp>
          <p:nvSpPr>
            <p:cNvPr id="614" name="Google Shape;614;p34"/>
            <p:cNvSpPr/>
            <p:nvPr/>
          </p:nvSpPr>
          <p:spPr>
            <a:xfrm>
              <a:off x="359375" y="1615563"/>
              <a:ext cx="2128200" cy="2997000"/>
            </a:xfrm>
            <a:prstGeom prst="roundRect">
              <a:avLst>
                <a:gd name="adj" fmla="val 1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txBox="1"/>
            <p:nvPr/>
          </p:nvSpPr>
          <p:spPr>
            <a:xfrm>
              <a:off x="618775" y="1652163"/>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GLOBALS</a:t>
              </a:r>
              <a:endParaRPr sz="1600">
                <a:latin typeface="Twentieth Century"/>
                <a:ea typeface="Twentieth Century"/>
                <a:cs typeface="Twentieth Century"/>
                <a:sym typeface="Twentieth Century"/>
              </a:endParaRPr>
            </a:p>
          </p:txBody>
        </p:sp>
        <p:sp>
          <p:nvSpPr>
            <p:cNvPr id="616" name="Google Shape;616;p34"/>
            <p:cNvSpPr txBox="1"/>
            <p:nvPr/>
          </p:nvSpPr>
          <p:spPr>
            <a:xfrm>
              <a:off x="634975" y="19666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SSAO</a:t>
              </a:r>
              <a:endParaRPr>
                <a:latin typeface="Twentieth Century"/>
                <a:ea typeface="Twentieth Century"/>
                <a:cs typeface="Twentieth Century"/>
                <a:sym typeface="Twentieth Century"/>
              </a:endParaRPr>
            </a:p>
          </p:txBody>
        </p:sp>
        <p:sp>
          <p:nvSpPr>
            <p:cNvPr id="617" name="Google Shape;617;p34"/>
            <p:cNvSpPr txBox="1"/>
            <p:nvPr/>
          </p:nvSpPr>
          <p:spPr>
            <a:xfrm>
              <a:off x="634975" y="24919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AA</a:t>
              </a:r>
              <a:endParaRPr>
                <a:latin typeface="Twentieth Century"/>
                <a:ea typeface="Twentieth Century"/>
                <a:cs typeface="Twentieth Century"/>
                <a:sym typeface="Twentieth Century"/>
              </a:endParaRPr>
            </a:p>
          </p:txBody>
        </p:sp>
        <p:sp>
          <p:nvSpPr>
            <p:cNvPr id="618" name="Google Shape;618;p34"/>
            <p:cNvSpPr txBox="1"/>
            <p:nvPr/>
          </p:nvSpPr>
          <p:spPr>
            <a:xfrm>
              <a:off x="618775" y="30172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MOTION BLUR</a:t>
              </a:r>
              <a:endParaRPr>
                <a:latin typeface="Twentieth Century"/>
                <a:ea typeface="Twentieth Century"/>
                <a:cs typeface="Twentieth Century"/>
                <a:sym typeface="Twentieth Century"/>
              </a:endParaRPr>
            </a:p>
          </p:txBody>
        </p:sp>
        <p:sp>
          <p:nvSpPr>
            <p:cNvPr id="619" name="Google Shape;619;p34"/>
            <p:cNvSpPr txBox="1"/>
            <p:nvPr/>
          </p:nvSpPr>
          <p:spPr>
            <a:xfrm>
              <a:off x="634975" y="35425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SPLITSCREEN</a:t>
              </a:r>
              <a:endParaRPr>
                <a:latin typeface="Twentieth Century"/>
                <a:ea typeface="Twentieth Century"/>
                <a:cs typeface="Twentieth Century"/>
                <a:sym typeface="Twentieth Century"/>
              </a:endParaRPr>
            </a:p>
          </p:txBody>
        </p:sp>
        <p:sp>
          <p:nvSpPr>
            <p:cNvPr id="620" name="Google Shape;620;p34"/>
            <p:cNvSpPr txBox="1"/>
            <p:nvPr/>
          </p:nvSpPr>
          <p:spPr>
            <a:xfrm>
              <a:off x="618775" y="40678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ETC</a:t>
              </a:r>
              <a:endParaRPr>
                <a:latin typeface="Twentieth Century"/>
                <a:ea typeface="Twentieth Century"/>
                <a:cs typeface="Twentieth Century"/>
                <a:sym typeface="Twentieth Century"/>
              </a:endParaRPr>
            </a:p>
          </p:txBody>
        </p:sp>
      </p:grpSp>
      <p:sp>
        <p:nvSpPr>
          <p:cNvPr id="621" name="Google Shape;621;p34"/>
          <p:cNvSpPr/>
          <p:nvPr/>
        </p:nvSpPr>
        <p:spPr>
          <a:xfrm>
            <a:off x="2159000" y="3266875"/>
            <a:ext cx="210900" cy="176700"/>
          </a:xfrm>
          <a:prstGeom prst="mathPlus">
            <a:avLst>
              <a:gd name="adj1" fmla="val 2352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4461225" y="3388475"/>
            <a:ext cx="378300" cy="1767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34"/>
          <p:cNvGrpSpPr/>
          <p:nvPr/>
        </p:nvGrpSpPr>
        <p:grpSpPr>
          <a:xfrm>
            <a:off x="5121575" y="259438"/>
            <a:ext cx="6740700" cy="6281700"/>
            <a:chOff x="5121575" y="259438"/>
            <a:chExt cx="6740700" cy="6281700"/>
          </a:xfrm>
        </p:grpSpPr>
        <p:grpSp>
          <p:nvGrpSpPr>
            <p:cNvPr id="624" name="Google Shape;624;p34"/>
            <p:cNvGrpSpPr/>
            <p:nvPr/>
          </p:nvGrpSpPr>
          <p:grpSpPr>
            <a:xfrm>
              <a:off x="5121575" y="259438"/>
              <a:ext cx="6740700" cy="6281700"/>
              <a:chOff x="359375" y="1507800"/>
              <a:chExt cx="6740700" cy="6281700"/>
            </a:xfrm>
          </p:grpSpPr>
          <p:sp>
            <p:nvSpPr>
              <p:cNvPr id="625" name="Google Shape;625;p34"/>
              <p:cNvSpPr/>
              <p:nvPr/>
            </p:nvSpPr>
            <p:spPr>
              <a:xfrm>
                <a:off x="359375" y="1507800"/>
                <a:ext cx="6740700" cy="6281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latin typeface="Twentieth Century"/>
                    <a:ea typeface="Twentieth Century"/>
                    <a:cs typeface="Twentieth Century"/>
                    <a:sym typeface="Twentieth Century"/>
                  </a:rPr>
                  <a:t>CLIENT 0 VIEW INFO</a:t>
                </a:r>
                <a:endParaRPr sz="1600">
                  <a:latin typeface="Twentieth Century"/>
                  <a:ea typeface="Twentieth Century"/>
                  <a:cs typeface="Twentieth Century"/>
                  <a:sym typeface="Twentieth Century"/>
                </a:endParaRPr>
              </a:p>
            </p:txBody>
          </p:sp>
        </p:grpSp>
        <p:grpSp>
          <p:nvGrpSpPr>
            <p:cNvPr id="627" name="Google Shape;627;p34"/>
            <p:cNvGrpSpPr/>
            <p:nvPr/>
          </p:nvGrpSpPr>
          <p:grpSpPr>
            <a:xfrm>
              <a:off x="5277725" y="729575"/>
              <a:ext cx="6428400" cy="972900"/>
              <a:chOff x="5277725" y="729575"/>
              <a:chExt cx="6428400" cy="972900"/>
            </a:xfrm>
          </p:grpSpPr>
          <p:sp>
            <p:nvSpPr>
              <p:cNvPr id="628" name="Google Shape;628;p34"/>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txBox="1"/>
              <p:nvPr/>
            </p:nvSpPr>
            <p:spPr>
              <a:xfrm>
                <a:off x="5277725" y="729575"/>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 PARAMETERS SET</a:t>
                </a:r>
                <a:endParaRPr sz="1200">
                  <a:latin typeface="Twentieth Century"/>
                  <a:ea typeface="Twentieth Century"/>
                  <a:cs typeface="Twentieth Century"/>
                  <a:sym typeface="Twentieth Century"/>
                </a:endParaRPr>
              </a:p>
            </p:txBody>
          </p:sp>
          <p:grpSp>
            <p:nvGrpSpPr>
              <p:cNvPr id="630" name="Google Shape;630;p34"/>
              <p:cNvGrpSpPr/>
              <p:nvPr/>
            </p:nvGrpSpPr>
            <p:grpSpPr>
              <a:xfrm>
                <a:off x="5422450" y="1053825"/>
                <a:ext cx="6138950" cy="567325"/>
                <a:chOff x="5369125" y="1037625"/>
                <a:chExt cx="6138950" cy="567325"/>
              </a:xfrm>
            </p:grpSpPr>
            <p:grpSp>
              <p:nvGrpSpPr>
                <p:cNvPr id="631" name="Google Shape;631;p34"/>
                <p:cNvGrpSpPr/>
                <p:nvPr/>
              </p:nvGrpSpPr>
              <p:grpSpPr>
                <a:xfrm>
                  <a:off x="5369125" y="1037625"/>
                  <a:ext cx="1951200" cy="567325"/>
                  <a:chOff x="5369125" y="1037625"/>
                  <a:chExt cx="1951200" cy="567325"/>
                </a:xfrm>
              </p:grpSpPr>
              <p:sp>
                <p:nvSpPr>
                  <p:cNvPr id="632" name="Google Shape;63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VIEW PARAMETERS CURRENT</a:t>
                    </a:r>
                    <a:endParaRPr sz="1000">
                      <a:latin typeface="Twentieth Century"/>
                      <a:ea typeface="Twentieth Century"/>
                      <a:cs typeface="Twentieth Century"/>
                      <a:sym typeface="Twentieth Century"/>
                    </a:endParaRPr>
                  </a:p>
                </p:txBody>
              </p:sp>
              <p:sp>
                <p:nvSpPr>
                  <p:cNvPr id="634" name="Google Shape;634;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MATRICES</a:t>
                    </a:r>
                    <a:endParaRPr sz="800">
                      <a:latin typeface="Twentieth Century"/>
                      <a:ea typeface="Twentieth Century"/>
                      <a:cs typeface="Twentieth Century"/>
                      <a:sym typeface="Twentieth Century"/>
                    </a:endParaRPr>
                  </a:p>
                </p:txBody>
              </p:sp>
              <p:sp>
                <p:nvSpPr>
                  <p:cNvPr id="635" name="Google Shape;635;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CAMERA</a:t>
                    </a:r>
                    <a:endParaRPr sz="800">
                      <a:latin typeface="Twentieth Century"/>
                      <a:ea typeface="Twentieth Century"/>
                      <a:cs typeface="Twentieth Century"/>
                      <a:sym typeface="Twentieth Century"/>
                    </a:endParaRPr>
                  </a:p>
                </p:txBody>
              </p:sp>
            </p:grpSp>
            <p:grpSp>
              <p:nvGrpSpPr>
                <p:cNvPr id="636" name="Google Shape;636;p34"/>
                <p:cNvGrpSpPr/>
                <p:nvPr/>
              </p:nvGrpSpPr>
              <p:grpSpPr>
                <a:xfrm>
                  <a:off x="7463050" y="1037625"/>
                  <a:ext cx="1951200" cy="567325"/>
                  <a:chOff x="5369125" y="1037625"/>
                  <a:chExt cx="1951200" cy="567325"/>
                </a:xfrm>
              </p:grpSpPr>
              <p:sp>
                <p:nvSpPr>
                  <p:cNvPr id="637" name="Google Shape;637;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VIEW PARAMETERS PREVIOUS</a:t>
                    </a:r>
                    <a:endParaRPr sz="1000">
                      <a:latin typeface="Twentieth Century"/>
                      <a:ea typeface="Twentieth Century"/>
                      <a:cs typeface="Twentieth Century"/>
                      <a:sym typeface="Twentieth Century"/>
                    </a:endParaRPr>
                  </a:p>
                </p:txBody>
              </p:sp>
              <p:sp>
                <p:nvSpPr>
                  <p:cNvPr id="639" name="Google Shape;639;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MATRICES</a:t>
                    </a:r>
                    <a:endParaRPr sz="800">
                      <a:latin typeface="Twentieth Century"/>
                      <a:ea typeface="Twentieth Century"/>
                      <a:cs typeface="Twentieth Century"/>
                      <a:sym typeface="Twentieth Century"/>
                    </a:endParaRPr>
                  </a:p>
                </p:txBody>
              </p:sp>
              <p:sp>
                <p:nvSpPr>
                  <p:cNvPr id="640" name="Google Shape;640;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CAMERA</a:t>
                    </a:r>
                    <a:endParaRPr sz="800">
                      <a:latin typeface="Twentieth Century"/>
                      <a:ea typeface="Twentieth Century"/>
                      <a:cs typeface="Twentieth Century"/>
                      <a:sym typeface="Twentieth Century"/>
                    </a:endParaRPr>
                  </a:p>
                </p:txBody>
              </p:sp>
            </p:grpSp>
            <p:grpSp>
              <p:nvGrpSpPr>
                <p:cNvPr id="641" name="Google Shape;641;p34"/>
                <p:cNvGrpSpPr/>
                <p:nvPr/>
              </p:nvGrpSpPr>
              <p:grpSpPr>
                <a:xfrm>
                  <a:off x="9556875" y="1037625"/>
                  <a:ext cx="1951200" cy="567325"/>
                  <a:chOff x="5369125" y="1037625"/>
                  <a:chExt cx="1951200" cy="567325"/>
                </a:xfrm>
              </p:grpSpPr>
              <p:sp>
                <p:nvSpPr>
                  <p:cNvPr id="642" name="Google Shape;64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VIEW PARAMETERS NO JITTER</a:t>
                    </a:r>
                    <a:endParaRPr sz="1000">
                      <a:latin typeface="Twentieth Century"/>
                      <a:ea typeface="Twentieth Century"/>
                      <a:cs typeface="Twentieth Century"/>
                      <a:sym typeface="Twentieth Century"/>
                    </a:endParaRPr>
                  </a:p>
                </p:txBody>
              </p:sp>
              <p:sp>
                <p:nvSpPr>
                  <p:cNvPr id="644" name="Google Shape;644;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MATRICES</a:t>
                    </a:r>
                    <a:endParaRPr sz="800">
                      <a:latin typeface="Twentieth Century"/>
                      <a:ea typeface="Twentieth Century"/>
                      <a:cs typeface="Twentieth Century"/>
                      <a:sym typeface="Twentieth Century"/>
                    </a:endParaRPr>
                  </a:p>
                </p:txBody>
              </p:sp>
              <p:sp>
                <p:nvSpPr>
                  <p:cNvPr id="645" name="Google Shape;645;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CAMERA</a:t>
                    </a:r>
                    <a:endParaRPr sz="800">
                      <a:latin typeface="Twentieth Century"/>
                      <a:ea typeface="Twentieth Century"/>
                      <a:cs typeface="Twentieth Century"/>
                      <a:sym typeface="Twentieth Century"/>
                    </a:endParaRPr>
                  </a:p>
                </p:txBody>
              </p:sp>
            </p:grpSp>
          </p:grpSp>
        </p:grpSp>
        <p:grpSp>
          <p:nvGrpSpPr>
            <p:cNvPr id="646" name="Google Shape;646;p34"/>
            <p:cNvGrpSpPr/>
            <p:nvPr/>
          </p:nvGrpSpPr>
          <p:grpSpPr>
            <a:xfrm>
              <a:off x="5277732" y="1822300"/>
              <a:ext cx="1006105" cy="369300"/>
              <a:chOff x="5277725" y="1903375"/>
              <a:chExt cx="983100" cy="369300"/>
            </a:xfrm>
          </p:grpSpPr>
          <p:sp>
            <p:nvSpPr>
              <p:cNvPr id="647" name="Google Shape;647;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VIEWPORTS</a:t>
                </a:r>
                <a:endParaRPr sz="1200">
                  <a:latin typeface="Twentieth Century"/>
                  <a:ea typeface="Twentieth Century"/>
                  <a:cs typeface="Twentieth Century"/>
                  <a:sym typeface="Twentieth Century"/>
                </a:endParaRPr>
              </a:p>
            </p:txBody>
          </p:sp>
        </p:grpSp>
        <p:grpSp>
          <p:nvGrpSpPr>
            <p:cNvPr id="649" name="Google Shape;649;p34"/>
            <p:cNvGrpSpPr/>
            <p:nvPr/>
          </p:nvGrpSpPr>
          <p:grpSpPr>
            <a:xfrm>
              <a:off x="6362186" y="1822300"/>
              <a:ext cx="1006105" cy="369300"/>
              <a:chOff x="5277725" y="1903375"/>
              <a:chExt cx="983100" cy="369300"/>
            </a:xfrm>
          </p:grpSpPr>
          <p:sp>
            <p:nvSpPr>
              <p:cNvPr id="650" name="Google Shape;650;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VIEWPORTS</a:t>
                </a:r>
                <a:endParaRPr sz="1200">
                  <a:latin typeface="Twentieth Century"/>
                  <a:ea typeface="Twentieth Century"/>
                  <a:cs typeface="Twentieth Century"/>
                  <a:sym typeface="Twentieth Century"/>
                </a:endParaRPr>
              </a:p>
            </p:txBody>
          </p:sp>
        </p:grpSp>
        <p:grpSp>
          <p:nvGrpSpPr>
            <p:cNvPr id="652" name="Google Shape;652;p34"/>
            <p:cNvGrpSpPr/>
            <p:nvPr/>
          </p:nvGrpSpPr>
          <p:grpSpPr>
            <a:xfrm>
              <a:off x="7446639" y="1822300"/>
              <a:ext cx="1006105" cy="369300"/>
              <a:chOff x="5277725" y="1903375"/>
              <a:chExt cx="983100" cy="369300"/>
            </a:xfrm>
          </p:grpSpPr>
          <p:sp>
            <p:nvSpPr>
              <p:cNvPr id="653" name="Google Shape;653;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VIEWPORTS</a:t>
                </a:r>
                <a:endParaRPr sz="1200">
                  <a:latin typeface="Twentieth Century"/>
                  <a:ea typeface="Twentieth Century"/>
                  <a:cs typeface="Twentieth Century"/>
                  <a:sym typeface="Twentieth Century"/>
                </a:endParaRPr>
              </a:p>
            </p:txBody>
          </p:sp>
        </p:grpSp>
        <p:grpSp>
          <p:nvGrpSpPr>
            <p:cNvPr id="655" name="Google Shape;655;p34"/>
            <p:cNvGrpSpPr/>
            <p:nvPr/>
          </p:nvGrpSpPr>
          <p:grpSpPr>
            <a:xfrm>
              <a:off x="8531092" y="1822300"/>
              <a:ext cx="1006105" cy="369300"/>
              <a:chOff x="5277725" y="1903375"/>
              <a:chExt cx="983100" cy="369300"/>
            </a:xfrm>
          </p:grpSpPr>
          <p:sp>
            <p:nvSpPr>
              <p:cNvPr id="656" name="Google Shape;656;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VIEWPORTS</a:t>
                </a:r>
                <a:endParaRPr sz="1200">
                  <a:latin typeface="Twentieth Century"/>
                  <a:ea typeface="Twentieth Century"/>
                  <a:cs typeface="Twentieth Century"/>
                  <a:sym typeface="Twentieth Century"/>
                </a:endParaRPr>
              </a:p>
            </p:txBody>
          </p:sp>
        </p:grpSp>
        <p:grpSp>
          <p:nvGrpSpPr>
            <p:cNvPr id="658" name="Google Shape;658;p34"/>
            <p:cNvGrpSpPr/>
            <p:nvPr/>
          </p:nvGrpSpPr>
          <p:grpSpPr>
            <a:xfrm>
              <a:off x="9615546" y="1822300"/>
              <a:ext cx="1006105" cy="369300"/>
              <a:chOff x="5277725" y="1903375"/>
              <a:chExt cx="983100" cy="369300"/>
            </a:xfrm>
          </p:grpSpPr>
          <p:sp>
            <p:nvSpPr>
              <p:cNvPr id="659" name="Google Shape;659;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VIEWPORTS</a:t>
                </a:r>
                <a:endParaRPr sz="1200">
                  <a:latin typeface="Twentieth Century"/>
                  <a:ea typeface="Twentieth Century"/>
                  <a:cs typeface="Twentieth Century"/>
                  <a:sym typeface="Twentieth Century"/>
                </a:endParaRPr>
              </a:p>
            </p:txBody>
          </p:sp>
        </p:grpSp>
        <p:grpSp>
          <p:nvGrpSpPr>
            <p:cNvPr id="661" name="Google Shape;661;p34"/>
            <p:cNvGrpSpPr/>
            <p:nvPr/>
          </p:nvGrpSpPr>
          <p:grpSpPr>
            <a:xfrm>
              <a:off x="10700024" y="1822300"/>
              <a:ext cx="1006105" cy="369300"/>
              <a:chOff x="5277725" y="1903375"/>
              <a:chExt cx="983100" cy="369300"/>
            </a:xfrm>
          </p:grpSpPr>
          <p:sp>
            <p:nvSpPr>
              <p:cNvPr id="662" name="Google Shape;662;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FRUSTA</a:t>
                </a:r>
                <a:endParaRPr sz="1200">
                  <a:latin typeface="Twentieth Century"/>
                  <a:ea typeface="Twentieth Century"/>
                  <a:cs typeface="Twentieth Century"/>
                  <a:sym typeface="Twentieth Century"/>
                </a:endParaRPr>
              </a:p>
            </p:txBody>
          </p:sp>
        </p:grpSp>
        <p:grpSp>
          <p:nvGrpSpPr>
            <p:cNvPr id="664" name="Google Shape;664;p34"/>
            <p:cNvGrpSpPr/>
            <p:nvPr/>
          </p:nvGrpSpPr>
          <p:grpSpPr>
            <a:xfrm>
              <a:off x="5277732" y="2311425"/>
              <a:ext cx="948078" cy="369300"/>
              <a:chOff x="5277725" y="1903375"/>
              <a:chExt cx="926400" cy="369300"/>
            </a:xfrm>
          </p:grpSpPr>
          <p:sp>
            <p:nvSpPr>
              <p:cNvPr id="665" name="Google Shape;665;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FOG</a:t>
                </a:r>
                <a:endParaRPr sz="1200">
                  <a:latin typeface="Twentieth Century"/>
                  <a:ea typeface="Twentieth Century"/>
                  <a:cs typeface="Twentieth Century"/>
                  <a:sym typeface="Twentieth Century"/>
                </a:endParaRPr>
              </a:p>
            </p:txBody>
          </p:sp>
        </p:grpSp>
        <p:grpSp>
          <p:nvGrpSpPr>
            <p:cNvPr id="667" name="Google Shape;667;p34"/>
            <p:cNvGrpSpPr/>
            <p:nvPr/>
          </p:nvGrpSpPr>
          <p:grpSpPr>
            <a:xfrm>
              <a:off x="6362182" y="2311425"/>
              <a:ext cx="948078" cy="369300"/>
              <a:chOff x="5277725" y="1903375"/>
              <a:chExt cx="926400" cy="369300"/>
            </a:xfrm>
          </p:grpSpPr>
          <p:sp>
            <p:nvSpPr>
              <p:cNvPr id="668" name="Google Shape;668;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SSAO</a:t>
                </a:r>
                <a:endParaRPr sz="1200">
                  <a:latin typeface="Twentieth Century"/>
                  <a:ea typeface="Twentieth Century"/>
                  <a:cs typeface="Twentieth Century"/>
                  <a:sym typeface="Twentieth Century"/>
                </a:endParaRPr>
              </a:p>
            </p:txBody>
          </p:sp>
        </p:grpSp>
        <p:grpSp>
          <p:nvGrpSpPr>
            <p:cNvPr id="670" name="Google Shape;670;p34"/>
            <p:cNvGrpSpPr/>
            <p:nvPr/>
          </p:nvGrpSpPr>
          <p:grpSpPr>
            <a:xfrm>
              <a:off x="7446632" y="2311425"/>
              <a:ext cx="948078" cy="369300"/>
              <a:chOff x="5277725" y="1903375"/>
              <a:chExt cx="926400" cy="369300"/>
            </a:xfrm>
          </p:grpSpPr>
          <p:sp>
            <p:nvSpPr>
              <p:cNvPr id="671" name="Google Shape;671;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DOF</a:t>
                </a:r>
                <a:endParaRPr sz="1200">
                  <a:latin typeface="Twentieth Century"/>
                  <a:ea typeface="Twentieth Century"/>
                  <a:cs typeface="Twentieth Century"/>
                  <a:sym typeface="Twentieth Century"/>
                </a:endParaRPr>
              </a:p>
            </p:txBody>
          </p:sp>
        </p:grpSp>
        <p:grpSp>
          <p:nvGrpSpPr>
            <p:cNvPr id="673" name="Google Shape;673;p34"/>
            <p:cNvGrpSpPr/>
            <p:nvPr/>
          </p:nvGrpSpPr>
          <p:grpSpPr>
            <a:xfrm>
              <a:off x="8531082" y="2311425"/>
              <a:ext cx="948078" cy="369300"/>
              <a:chOff x="5277725" y="1903375"/>
              <a:chExt cx="926400" cy="369300"/>
            </a:xfrm>
          </p:grpSpPr>
          <p:sp>
            <p:nvSpPr>
              <p:cNvPr id="674" name="Google Shape;674;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VIGNETTE</a:t>
                </a:r>
                <a:endParaRPr sz="1200">
                  <a:latin typeface="Twentieth Century"/>
                  <a:ea typeface="Twentieth Century"/>
                  <a:cs typeface="Twentieth Century"/>
                  <a:sym typeface="Twentieth Century"/>
                </a:endParaRPr>
              </a:p>
            </p:txBody>
          </p:sp>
        </p:grpSp>
        <p:grpSp>
          <p:nvGrpSpPr>
            <p:cNvPr id="676" name="Google Shape;676;p34"/>
            <p:cNvGrpSpPr/>
            <p:nvPr/>
          </p:nvGrpSpPr>
          <p:grpSpPr>
            <a:xfrm>
              <a:off x="9615532" y="2311425"/>
              <a:ext cx="948078" cy="369300"/>
              <a:chOff x="5277725" y="1903375"/>
              <a:chExt cx="926400" cy="369300"/>
            </a:xfrm>
          </p:grpSpPr>
          <p:sp>
            <p:nvSpPr>
              <p:cNvPr id="677" name="Google Shape;677;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FILM</a:t>
                </a:r>
                <a:endParaRPr sz="1200">
                  <a:latin typeface="Twentieth Century"/>
                  <a:ea typeface="Twentieth Century"/>
                  <a:cs typeface="Twentieth Century"/>
                  <a:sym typeface="Twentieth Century"/>
                </a:endParaRPr>
              </a:p>
            </p:txBody>
          </p:sp>
        </p:grpSp>
        <p:grpSp>
          <p:nvGrpSpPr>
            <p:cNvPr id="679" name="Google Shape;679;p34"/>
            <p:cNvGrpSpPr/>
            <p:nvPr/>
          </p:nvGrpSpPr>
          <p:grpSpPr>
            <a:xfrm>
              <a:off x="10699982" y="2311425"/>
              <a:ext cx="948078" cy="369300"/>
              <a:chOff x="5277725" y="1903375"/>
              <a:chExt cx="926400" cy="369300"/>
            </a:xfrm>
          </p:grpSpPr>
          <p:sp>
            <p:nvSpPr>
              <p:cNvPr id="680" name="Google Shape;680;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Twentieth Century"/>
                    <a:ea typeface="Twentieth Century"/>
                    <a:cs typeface="Twentieth Century"/>
                    <a:sym typeface="Twentieth Century"/>
                  </a:rPr>
                  <a:t>ETC</a:t>
                </a:r>
                <a:endParaRPr sz="1200">
                  <a:latin typeface="Twentieth Century"/>
                  <a:ea typeface="Twentieth Century"/>
                  <a:cs typeface="Twentieth Century"/>
                  <a:sym typeface="Twentieth Century"/>
                </a:endParaRPr>
              </a:p>
            </p:txBody>
          </p:sp>
        </p:grpSp>
        <p:sp>
          <p:nvSpPr>
            <p:cNvPr id="682" name="Google Shape;682;p34"/>
            <p:cNvSpPr/>
            <p:nvPr/>
          </p:nvSpPr>
          <p:spPr>
            <a:xfrm>
              <a:off x="5277725" y="28005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txBox="1"/>
            <p:nvPr/>
          </p:nvSpPr>
          <p:spPr>
            <a:xfrm>
              <a:off x="5277725" y="2800550"/>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COMMAND BUFFER INPUT</a:t>
              </a:r>
              <a:endParaRPr sz="1200">
                <a:latin typeface="Twentieth Century"/>
                <a:ea typeface="Twentieth Century"/>
                <a:cs typeface="Twentieth Century"/>
                <a:sym typeface="Twentieth Century"/>
              </a:endParaRPr>
            </a:p>
          </p:txBody>
        </p:sp>
        <p:grpSp>
          <p:nvGrpSpPr>
            <p:cNvPr id="684" name="Google Shape;684;p34"/>
            <p:cNvGrpSpPr/>
            <p:nvPr/>
          </p:nvGrpSpPr>
          <p:grpSpPr>
            <a:xfrm>
              <a:off x="5422450" y="3124800"/>
              <a:ext cx="6138950" cy="567325"/>
              <a:chOff x="5369125" y="1037625"/>
              <a:chExt cx="6138950" cy="567325"/>
            </a:xfrm>
          </p:grpSpPr>
          <p:grpSp>
            <p:nvGrpSpPr>
              <p:cNvPr id="685" name="Google Shape;685;p34"/>
              <p:cNvGrpSpPr/>
              <p:nvPr/>
            </p:nvGrpSpPr>
            <p:grpSpPr>
              <a:xfrm>
                <a:off x="5369125" y="1037625"/>
                <a:ext cx="1951200" cy="567325"/>
                <a:chOff x="5369125" y="1037625"/>
                <a:chExt cx="1951200" cy="567325"/>
              </a:xfrm>
            </p:grpSpPr>
            <p:sp>
              <p:nvSpPr>
                <p:cNvPr id="686" name="Google Shape;68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CONSTANTS</a:t>
                  </a:r>
                  <a:endParaRPr sz="1000">
                    <a:latin typeface="Twentieth Century"/>
                    <a:ea typeface="Twentieth Century"/>
                    <a:cs typeface="Twentieth Century"/>
                    <a:sym typeface="Twentieth Century"/>
                  </a:endParaRPr>
                </a:p>
              </p:txBody>
            </p:sp>
            <p:sp>
              <p:nvSpPr>
                <p:cNvPr id="688" name="Google Shape;688;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EYE OFFSET</a:t>
                  </a:r>
                  <a:endParaRPr sz="800">
                    <a:latin typeface="Twentieth Century"/>
                    <a:ea typeface="Twentieth Century"/>
                    <a:cs typeface="Twentieth Century"/>
                    <a:sym typeface="Twentieth Century"/>
                  </a:endParaRPr>
                </a:p>
              </p:txBody>
            </p:sp>
            <p:sp>
              <p:nvSpPr>
                <p:cNvPr id="689" name="Google Shape;689;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ETC</a:t>
                  </a:r>
                  <a:endParaRPr sz="800">
                    <a:latin typeface="Twentieth Century"/>
                    <a:ea typeface="Twentieth Century"/>
                    <a:cs typeface="Twentieth Century"/>
                    <a:sym typeface="Twentieth Century"/>
                  </a:endParaRPr>
                </a:p>
              </p:txBody>
            </p:sp>
          </p:grpSp>
          <p:grpSp>
            <p:nvGrpSpPr>
              <p:cNvPr id="690" name="Google Shape;690;p34"/>
              <p:cNvGrpSpPr/>
              <p:nvPr/>
            </p:nvGrpSpPr>
            <p:grpSpPr>
              <a:xfrm>
                <a:off x="7463050" y="1037625"/>
                <a:ext cx="1951200" cy="567325"/>
                <a:chOff x="5369125" y="1037625"/>
                <a:chExt cx="1951200" cy="567325"/>
              </a:xfrm>
            </p:grpSpPr>
            <p:sp>
              <p:nvSpPr>
                <p:cNvPr id="691" name="Google Shape;691;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BUFFERS</a:t>
                  </a:r>
                  <a:endParaRPr sz="1000">
                    <a:latin typeface="Twentieth Century"/>
                    <a:ea typeface="Twentieth Century"/>
                    <a:cs typeface="Twentieth Century"/>
                    <a:sym typeface="Twentieth Century"/>
                  </a:endParaRPr>
                </a:p>
              </p:txBody>
            </p:sp>
            <p:sp>
              <p:nvSpPr>
                <p:cNvPr id="693" name="Google Shape;693;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LIGHTGRID</a:t>
                  </a:r>
                  <a:endParaRPr sz="800">
                    <a:latin typeface="Twentieth Century"/>
                    <a:ea typeface="Twentieth Century"/>
                    <a:cs typeface="Twentieth Century"/>
                    <a:sym typeface="Twentieth Century"/>
                  </a:endParaRPr>
                </a:p>
              </p:txBody>
            </p:sp>
            <p:sp>
              <p:nvSpPr>
                <p:cNvPr id="694" name="Google Shape;694;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ETC</a:t>
                  </a:r>
                  <a:endParaRPr sz="800">
                    <a:latin typeface="Twentieth Century"/>
                    <a:ea typeface="Twentieth Century"/>
                    <a:cs typeface="Twentieth Century"/>
                    <a:sym typeface="Twentieth Century"/>
                  </a:endParaRPr>
                </a:p>
              </p:txBody>
            </p:sp>
          </p:grpSp>
          <p:grpSp>
            <p:nvGrpSpPr>
              <p:cNvPr id="695" name="Google Shape;695;p34"/>
              <p:cNvGrpSpPr/>
              <p:nvPr/>
            </p:nvGrpSpPr>
            <p:grpSpPr>
              <a:xfrm>
                <a:off x="9556875" y="1037625"/>
                <a:ext cx="1951200" cy="567325"/>
                <a:chOff x="5369125" y="1037625"/>
                <a:chExt cx="1951200" cy="567325"/>
              </a:xfrm>
            </p:grpSpPr>
            <p:sp>
              <p:nvSpPr>
                <p:cNvPr id="696" name="Google Shape;69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Twentieth Century"/>
                      <a:ea typeface="Twentieth Century"/>
                      <a:cs typeface="Twentieth Century"/>
                      <a:sym typeface="Twentieth Century"/>
                    </a:rPr>
                    <a:t>TEXTURES</a:t>
                  </a:r>
                  <a:endParaRPr sz="1000">
                    <a:latin typeface="Twentieth Century"/>
                    <a:ea typeface="Twentieth Century"/>
                    <a:cs typeface="Twentieth Century"/>
                    <a:sym typeface="Twentieth Century"/>
                  </a:endParaRPr>
                </a:p>
              </p:txBody>
            </p:sp>
            <p:sp>
              <p:nvSpPr>
                <p:cNvPr id="698" name="Google Shape;698;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SHADOWMAP</a:t>
                  </a:r>
                  <a:endParaRPr sz="800">
                    <a:latin typeface="Twentieth Century"/>
                    <a:ea typeface="Twentieth Century"/>
                    <a:cs typeface="Twentieth Century"/>
                    <a:sym typeface="Twentieth Century"/>
                  </a:endParaRPr>
                </a:p>
              </p:txBody>
            </p:sp>
            <p:sp>
              <p:nvSpPr>
                <p:cNvPr id="699" name="Google Shape;699;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ETC</a:t>
                  </a:r>
                  <a:endParaRPr sz="800">
                    <a:latin typeface="Twentieth Century"/>
                    <a:ea typeface="Twentieth Century"/>
                    <a:cs typeface="Twentieth Century"/>
                    <a:sym typeface="Twentieth Century"/>
                  </a:endParaRPr>
                </a:p>
              </p:txBody>
            </p:sp>
          </p:grpSp>
        </p:grpSp>
        <p:sp>
          <p:nvSpPr>
            <p:cNvPr id="700" name="Google Shape;700;p34"/>
            <p:cNvSpPr/>
            <p:nvPr/>
          </p:nvSpPr>
          <p:spPr>
            <a:xfrm>
              <a:off x="5277725" y="3893275"/>
              <a:ext cx="6428400" cy="719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txBox="1"/>
            <p:nvPr/>
          </p:nvSpPr>
          <p:spPr>
            <a:xfrm>
              <a:off x="5277725" y="3893275"/>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FEATURE ENABLES</a:t>
              </a:r>
              <a:endParaRPr sz="1200">
                <a:latin typeface="Twentieth Century"/>
                <a:ea typeface="Twentieth Century"/>
                <a:cs typeface="Twentieth Century"/>
                <a:sym typeface="Twentieth Century"/>
              </a:endParaRPr>
            </a:p>
          </p:txBody>
        </p:sp>
        <p:grpSp>
          <p:nvGrpSpPr>
            <p:cNvPr id="702" name="Google Shape;702;p34"/>
            <p:cNvGrpSpPr/>
            <p:nvPr/>
          </p:nvGrpSpPr>
          <p:grpSpPr>
            <a:xfrm>
              <a:off x="5356099" y="4210425"/>
              <a:ext cx="1168184" cy="338663"/>
              <a:chOff x="5369125" y="1037633"/>
              <a:chExt cx="1951201" cy="628200"/>
            </a:xfrm>
          </p:grpSpPr>
          <p:sp>
            <p:nvSpPr>
              <p:cNvPr id="703" name="Google Shape;703;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34"/>
              <p:cNvSpPr txBox="1"/>
              <p:nvPr/>
            </p:nvSpPr>
            <p:spPr>
              <a:xfrm>
                <a:off x="5369126"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SHELLSHOCK</a:t>
                </a:r>
                <a:endParaRPr sz="1000">
                  <a:latin typeface="Twentieth Century"/>
                  <a:ea typeface="Twentieth Century"/>
                  <a:cs typeface="Twentieth Century"/>
                  <a:sym typeface="Twentieth Century"/>
                </a:endParaRPr>
              </a:p>
            </p:txBody>
          </p:sp>
        </p:grpSp>
        <p:grpSp>
          <p:nvGrpSpPr>
            <p:cNvPr id="705" name="Google Shape;705;p34"/>
            <p:cNvGrpSpPr/>
            <p:nvPr/>
          </p:nvGrpSpPr>
          <p:grpSpPr>
            <a:xfrm>
              <a:off x="6615370" y="4210425"/>
              <a:ext cx="1168183" cy="338663"/>
              <a:chOff x="5369125" y="1037633"/>
              <a:chExt cx="1951200" cy="628200"/>
            </a:xfrm>
          </p:grpSpPr>
          <p:sp>
            <p:nvSpPr>
              <p:cNvPr id="706" name="Google Shape;70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7" name="Google Shape;707;p34"/>
              <p:cNvSpPr txBox="1"/>
              <p:nvPr/>
            </p:nvSpPr>
            <p:spPr>
              <a:xfrm>
                <a:off x="5369134" y="1037633"/>
                <a:ext cx="19185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OUTLINE</a:t>
                </a:r>
                <a:endParaRPr sz="1000">
                  <a:latin typeface="Twentieth Century"/>
                  <a:ea typeface="Twentieth Century"/>
                  <a:cs typeface="Twentieth Century"/>
                  <a:sym typeface="Twentieth Century"/>
                </a:endParaRPr>
              </a:p>
            </p:txBody>
          </p:sp>
        </p:grpSp>
        <p:grpSp>
          <p:nvGrpSpPr>
            <p:cNvPr id="708" name="Google Shape;708;p34"/>
            <p:cNvGrpSpPr/>
            <p:nvPr/>
          </p:nvGrpSpPr>
          <p:grpSpPr>
            <a:xfrm>
              <a:off x="7874641" y="4210425"/>
              <a:ext cx="1168183" cy="338663"/>
              <a:chOff x="5369125" y="1037633"/>
              <a:chExt cx="1951200" cy="628200"/>
            </a:xfrm>
          </p:grpSpPr>
          <p:sp>
            <p:nvSpPr>
              <p:cNvPr id="709" name="Google Shape;709;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0" name="Google Shape;710;p34"/>
              <p:cNvSpPr txBox="1"/>
              <p:nvPr/>
            </p:nvSpPr>
            <p:spPr>
              <a:xfrm>
                <a:off x="5369141" y="1037633"/>
                <a:ext cx="19161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GLARE</a:t>
                </a:r>
                <a:endParaRPr sz="1000">
                  <a:latin typeface="Twentieth Century"/>
                  <a:ea typeface="Twentieth Century"/>
                  <a:cs typeface="Twentieth Century"/>
                  <a:sym typeface="Twentieth Century"/>
                </a:endParaRPr>
              </a:p>
            </p:txBody>
          </p:sp>
        </p:grpSp>
        <p:grpSp>
          <p:nvGrpSpPr>
            <p:cNvPr id="711" name="Google Shape;711;p34"/>
            <p:cNvGrpSpPr/>
            <p:nvPr/>
          </p:nvGrpSpPr>
          <p:grpSpPr>
            <a:xfrm>
              <a:off x="9133899" y="4210425"/>
              <a:ext cx="1168196" cy="338663"/>
              <a:chOff x="5369103" y="1037633"/>
              <a:chExt cx="1951222" cy="628200"/>
            </a:xfrm>
          </p:grpSpPr>
          <p:sp>
            <p:nvSpPr>
              <p:cNvPr id="712" name="Google Shape;71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34"/>
              <p:cNvSpPr txBox="1"/>
              <p:nvPr/>
            </p:nvSpPr>
            <p:spPr>
              <a:xfrm>
                <a:off x="5369103"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SCOPE</a:t>
                </a:r>
                <a:endParaRPr sz="1000">
                  <a:latin typeface="Twentieth Century"/>
                  <a:ea typeface="Twentieth Century"/>
                  <a:cs typeface="Twentieth Century"/>
                  <a:sym typeface="Twentieth Century"/>
                </a:endParaRPr>
              </a:p>
            </p:txBody>
          </p:sp>
        </p:grpSp>
        <p:grpSp>
          <p:nvGrpSpPr>
            <p:cNvPr id="714" name="Google Shape;714;p34"/>
            <p:cNvGrpSpPr/>
            <p:nvPr/>
          </p:nvGrpSpPr>
          <p:grpSpPr>
            <a:xfrm>
              <a:off x="10393174" y="4210425"/>
              <a:ext cx="1168191" cy="338663"/>
              <a:chOff x="5369112" y="1037633"/>
              <a:chExt cx="1951213" cy="628200"/>
            </a:xfrm>
          </p:grpSpPr>
          <p:sp>
            <p:nvSpPr>
              <p:cNvPr id="715" name="Google Shape;715;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6" name="Google Shape;716;p34"/>
              <p:cNvSpPr txBox="1"/>
              <p:nvPr/>
            </p:nvSpPr>
            <p:spPr>
              <a:xfrm>
                <a:off x="5369112"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ETC</a:t>
                </a:r>
                <a:endParaRPr sz="1000">
                  <a:latin typeface="Twentieth Century"/>
                  <a:ea typeface="Twentieth Century"/>
                  <a:cs typeface="Twentieth Century"/>
                  <a:sym typeface="Twentieth Century"/>
                </a:endParaRPr>
              </a:p>
            </p:txBody>
          </p:sp>
        </p:grpSp>
        <p:grpSp>
          <p:nvGrpSpPr>
            <p:cNvPr id="717" name="Google Shape;717;p34"/>
            <p:cNvGrpSpPr/>
            <p:nvPr/>
          </p:nvGrpSpPr>
          <p:grpSpPr>
            <a:xfrm>
              <a:off x="5277725" y="4732530"/>
              <a:ext cx="6428400" cy="1663464"/>
              <a:chOff x="5277725" y="729575"/>
              <a:chExt cx="6428400" cy="972900"/>
            </a:xfrm>
          </p:grpSpPr>
          <p:sp>
            <p:nvSpPr>
              <p:cNvPr id="718" name="Google Shape;718;p34"/>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txBox="1"/>
              <p:nvPr/>
            </p:nvSpPr>
            <p:spPr>
              <a:xfrm>
                <a:off x="5277725" y="729575"/>
                <a:ext cx="2042700" cy="2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Twentieth Century"/>
                    <a:ea typeface="Twentieth Century"/>
                    <a:cs typeface="Twentieth Century"/>
                    <a:sym typeface="Twentieth Century"/>
                  </a:rPr>
                  <a:t>DRAW LISTS</a:t>
                </a:r>
                <a:endParaRPr sz="1200">
                  <a:latin typeface="Twentieth Century"/>
                  <a:ea typeface="Twentieth Century"/>
                  <a:cs typeface="Twentieth Century"/>
                  <a:sym typeface="Twentieth Century"/>
                </a:endParaRPr>
              </a:p>
            </p:txBody>
          </p:sp>
          <p:grpSp>
            <p:nvGrpSpPr>
              <p:cNvPr id="720" name="Google Shape;720;p34"/>
              <p:cNvGrpSpPr/>
              <p:nvPr/>
            </p:nvGrpSpPr>
            <p:grpSpPr>
              <a:xfrm>
                <a:off x="5356100" y="925429"/>
                <a:ext cx="1951200" cy="734400"/>
                <a:chOff x="5302775" y="909229"/>
                <a:chExt cx="1951200" cy="734400"/>
              </a:xfrm>
            </p:grpSpPr>
            <p:sp>
              <p:nvSpPr>
                <p:cNvPr id="721" name="Google Shape;721;p34"/>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OPAQUE</a:t>
                  </a:r>
                  <a:endParaRPr sz="1000">
                    <a:latin typeface="Twentieth Century"/>
                    <a:ea typeface="Twentieth Century"/>
                    <a:cs typeface="Twentieth Century"/>
                    <a:sym typeface="Twentieth Century"/>
                  </a:endParaRPr>
                </a:p>
              </p:txBody>
            </p:sp>
            <p:sp>
              <p:nvSpPr>
                <p:cNvPr id="723" name="Google Shape;723;p34"/>
                <p:cNvSpPr txBox="1"/>
                <p:nvPr/>
              </p:nvSpPr>
              <p:spPr>
                <a:xfrm>
                  <a:off x="5369125" y="1070107"/>
                  <a:ext cx="826800" cy="126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WORLD</a:t>
                  </a:r>
                  <a:endParaRPr sz="800">
                    <a:latin typeface="Twentieth Century"/>
                    <a:ea typeface="Twentieth Century"/>
                    <a:cs typeface="Twentieth Century"/>
                    <a:sym typeface="Twentieth Century"/>
                  </a:endParaRPr>
                </a:p>
              </p:txBody>
            </p:sp>
            <p:sp>
              <p:nvSpPr>
                <p:cNvPr id="724" name="Google Shape;724;p34"/>
                <p:cNvSpPr txBox="1"/>
                <p:nvPr/>
              </p:nvSpPr>
              <p:spPr>
                <a:xfrm>
                  <a:off x="5369125" y="1261628"/>
                  <a:ext cx="826800" cy="126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STATIC MODELS</a:t>
                  </a:r>
                  <a:endParaRPr sz="800">
                    <a:latin typeface="Twentieth Century"/>
                    <a:ea typeface="Twentieth Century"/>
                    <a:cs typeface="Twentieth Century"/>
                    <a:sym typeface="Twentieth Century"/>
                  </a:endParaRPr>
                </a:p>
              </p:txBody>
            </p:sp>
          </p:grpSp>
        </p:grpSp>
        <p:grpSp>
          <p:nvGrpSpPr>
            <p:cNvPr id="725" name="Google Shape;725;p34"/>
            <p:cNvGrpSpPr/>
            <p:nvPr/>
          </p:nvGrpSpPr>
          <p:grpSpPr>
            <a:xfrm>
              <a:off x="5422450" y="5336095"/>
              <a:ext cx="1827163" cy="876700"/>
              <a:chOff x="5422450" y="5336095"/>
              <a:chExt cx="1827163" cy="876700"/>
            </a:xfrm>
          </p:grpSpPr>
          <p:sp>
            <p:nvSpPr>
              <p:cNvPr id="726" name="Google Shape;726;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PROCEDURAL</a:t>
                </a:r>
                <a:endParaRPr sz="800">
                  <a:latin typeface="Twentieth Century"/>
                  <a:ea typeface="Twentieth Century"/>
                  <a:cs typeface="Twentieth Century"/>
                  <a:sym typeface="Twentieth Century"/>
                </a:endParaRPr>
              </a:p>
            </p:txBody>
          </p:sp>
          <p:sp>
            <p:nvSpPr>
              <p:cNvPr id="727" name="Google Shape;727;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GLASS</a:t>
                </a:r>
                <a:endParaRPr sz="800">
                  <a:latin typeface="Twentieth Century"/>
                  <a:ea typeface="Twentieth Century"/>
                  <a:cs typeface="Twentieth Century"/>
                  <a:sym typeface="Twentieth Century"/>
                </a:endParaRPr>
              </a:p>
            </p:txBody>
          </p:sp>
          <p:sp>
            <p:nvSpPr>
              <p:cNvPr id="728" name="Google Shape;728;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TERRAIN</a:t>
                </a:r>
                <a:endParaRPr sz="800">
                  <a:latin typeface="Twentieth Century"/>
                  <a:ea typeface="Twentieth Century"/>
                  <a:cs typeface="Twentieth Century"/>
                  <a:sym typeface="Twentieth Century"/>
                </a:endParaRPr>
              </a:p>
            </p:txBody>
          </p:sp>
          <p:sp>
            <p:nvSpPr>
              <p:cNvPr id="729" name="Google Shape;729;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a:latin typeface="Twentieth Century"/>
                    <a:ea typeface="Twentieth Century"/>
                    <a:cs typeface="Twentieth Century"/>
                    <a:sym typeface="Twentieth Century"/>
                  </a:rPr>
                  <a:t>DYNAMIC MODELS</a:t>
                </a:r>
                <a:endParaRPr sz="700">
                  <a:latin typeface="Twentieth Century"/>
                  <a:ea typeface="Twentieth Century"/>
                  <a:cs typeface="Twentieth Century"/>
                  <a:sym typeface="Twentieth Century"/>
                </a:endParaRPr>
              </a:p>
            </p:txBody>
          </p:sp>
        </p:grpSp>
        <p:grpSp>
          <p:nvGrpSpPr>
            <p:cNvPr id="730" name="Google Shape;730;p34"/>
            <p:cNvGrpSpPr/>
            <p:nvPr/>
          </p:nvGrpSpPr>
          <p:grpSpPr>
            <a:xfrm>
              <a:off x="7516325" y="5067401"/>
              <a:ext cx="1951200" cy="1255800"/>
              <a:chOff x="5356100" y="5067401"/>
              <a:chExt cx="1951200" cy="1255800"/>
            </a:xfrm>
          </p:grpSpPr>
          <p:sp>
            <p:nvSpPr>
              <p:cNvPr id="731" name="Google Shape;731;p34"/>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DEPTH HACK</a:t>
                </a:r>
                <a:endParaRPr sz="1000">
                  <a:latin typeface="Twentieth Century"/>
                  <a:ea typeface="Twentieth Century"/>
                  <a:cs typeface="Twentieth Century"/>
                  <a:sym typeface="Twentieth Century"/>
                </a:endParaRPr>
              </a:p>
            </p:txBody>
          </p:sp>
          <p:sp>
            <p:nvSpPr>
              <p:cNvPr id="733" name="Google Shape;733;p34"/>
              <p:cNvSpPr txBox="1"/>
              <p:nvPr/>
            </p:nvSpPr>
            <p:spPr>
              <a:xfrm>
                <a:off x="5422450" y="534247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WORLD</a:t>
                </a:r>
                <a:endParaRPr sz="800">
                  <a:latin typeface="Twentieth Century"/>
                  <a:ea typeface="Twentieth Century"/>
                  <a:cs typeface="Twentieth Century"/>
                  <a:sym typeface="Twentieth Century"/>
                </a:endParaRPr>
              </a:p>
            </p:txBody>
          </p:sp>
          <p:sp>
            <p:nvSpPr>
              <p:cNvPr id="734" name="Google Shape;734;p34"/>
              <p:cNvSpPr txBox="1"/>
              <p:nvPr/>
            </p:nvSpPr>
            <p:spPr>
              <a:xfrm>
                <a:off x="5422450" y="5669933"/>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STATIC MODELS</a:t>
                </a:r>
                <a:endParaRPr sz="800">
                  <a:latin typeface="Twentieth Century"/>
                  <a:ea typeface="Twentieth Century"/>
                  <a:cs typeface="Twentieth Century"/>
                  <a:sym typeface="Twentieth Century"/>
                </a:endParaRPr>
              </a:p>
            </p:txBody>
          </p:sp>
          <p:sp>
            <p:nvSpPr>
              <p:cNvPr id="735" name="Google Shape;735;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PROCEDURAL</a:t>
                </a:r>
                <a:endParaRPr sz="800">
                  <a:latin typeface="Twentieth Century"/>
                  <a:ea typeface="Twentieth Century"/>
                  <a:cs typeface="Twentieth Century"/>
                  <a:sym typeface="Twentieth Century"/>
                </a:endParaRPr>
              </a:p>
            </p:txBody>
          </p:sp>
          <p:sp>
            <p:nvSpPr>
              <p:cNvPr id="736" name="Google Shape;736;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GLASS</a:t>
                </a:r>
                <a:endParaRPr sz="800">
                  <a:latin typeface="Twentieth Century"/>
                  <a:ea typeface="Twentieth Century"/>
                  <a:cs typeface="Twentieth Century"/>
                  <a:sym typeface="Twentieth Century"/>
                </a:endParaRPr>
              </a:p>
            </p:txBody>
          </p:sp>
          <p:sp>
            <p:nvSpPr>
              <p:cNvPr id="737" name="Google Shape;737;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TERRAIN</a:t>
                </a:r>
                <a:endParaRPr sz="800">
                  <a:latin typeface="Twentieth Century"/>
                  <a:ea typeface="Twentieth Century"/>
                  <a:cs typeface="Twentieth Century"/>
                  <a:sym typeface="Twentieth Century"/>
                </a:endParaRPr>
              </a:p>
            </p:txBody>
          </p:sp>
          <p:sp>
            <p:nvSpPr>
              <p:cNvPr id="738" name="Google Shape;738;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a:latin typeface="Twentieth Century"/>
                    <a:ea typeface="Twentieth Century"/>
                    <a:cs typeface="Twentieth Century"/>
                    <a:sym typeface="Twentieth Century"/>
                  </a:rPr>
                  <a:t>DYNAMIC MODELS</a:t>
                </a:r>
                <a:endParaRPr sz="700">
                  <a:latin typeface="Twentieth Century"/>
                  <a:ea typeface="Twentieth Century"/>
                  <a:cs typeface="Twentieth Century"/>
                  <a:sym typeface="Twentieth Century"/>
                </a:endParaRPr>
              </a:p>
            </p:txBody>
          </p:sp>
        </p:grpSp>
        <p:grpSp>
          <p:nvGrpSpPr>
            <p:cNvPr id="739" name="Google Shape;739;p34"/>
            <p:cNvGrpSpPr/>
            <p:nvPr/>
          </p:nvGrpSpPr>
          <p:grpSpPr>
            <a:xfrm>
              <a:off x="9664175" y="5067401"/>
              <a:ext cx="1951200" cy="1255800"/>
              <a:chOff x="5356100" y="5067401"/>
              <a:chExt cx="1951200" cy="1255800"/>
            </a:xfrm>
          </p:grpSpPr>
          <p:sp>
            <p:nvSpPr>
              <p:cNvPr id="740" name="Google Shape;740;p34"/>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ETC</a:t>
                </a:r>
                <a:endParaRPr sz="1000">
                  <a:latin typeface="Twentieth Century"/>
                  <a:ea typeface="Twentieth Century"/>
                  <a:cs typeface="Twentieth Century"/>
                  <a:sym typeface="Twentieth Century"/>
                </a:endParaRPr>
              </a:p>
            </p:txBody>
          </p:sp>
          <p:sp>
            <p:nvSpPr>
              <p:cNvPr id="742" name="Google Shape;742;p34"/>
              <p:cNvSpPr txBox="1"/>
              <p:nvPr/>
            </p:nvSpPr>
            <p:spPr>
              <a:xfrm>
                <a:off x="5422450" y="534247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WORLD</a:t>
                </a:r>
                <a:endParaRPr sz="800">
                  <a:latin typeface="Twentieth Century"/>
                  <a:ea typeface="Twentieth Century"/>
                  <a:cs typeface="Twentieth Century"/>
                  <a:sym typeface="Twentieth Century"/>
                </a:endParaRPr>
              </a:p>
            </p:txBody>
          </p:sp>
          <p:sp>
            <p:nvSpPr>
              <p:cNvPr id="743" name="Google Shape;743;p34"/>
              <p:cNvSpPr txBox="1"/>
              <p:nvPr/>
            </p:nvSpPr>
            <p:spPr>
              <a:xfrm>
                <a:off x="5422450" y="5669933"/>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STATIC MODELS</a:t>
                </a:r>
                <a:endParaRPr sz="800">
                  <a:latin typeface="Twentieth Century"/>
                  <a:ea typeface="Twentieth Century"/>
                  <a:cs typeface="Twentieth Century"/>
                  <a:sym typeface="Twentieth Century"/>
                </a:endParaRPr>
              </a:p>
            </p:txBody>
          </p:sp>
          <p:sp>
            <p:nvSpPr>
              <p:cNvPr id="744" name="Google Shape;744;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PROCEDURAL</a:t>
                </a:r>
                <a:endParaRPr sz="800">
                  <a:latin typeface="Twentieth Century"/>
                  <a:ea typeface="Twentieth Century"/>
                  <a:cs typeface="Twentieth Century"/>
                  <a:sym typeface="Twentieth Century"/>
                </a:endParaRPr>
              </a:p>
            </p:txBody>
          </p:sp>
          <p:sp>
            <p:nvSpPr>
              <p:cNvPr id="745" name="Google Shape;745;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GLASS</a:t>
                </a:r>
                <a:endParaRPr sz="800">
                  <a:latin typeface="Twentieth Century"/>
                  <a:ea typeface="Twentieth Century"/>
                  <a:cs typeface="Twentieth Century"/>
                  <a:sym typeface="Twentieth Century"/>
                </a:endParaRPr>
              </a:p>
            </p:txBody>
          </p:sp>
          <p:sp>
            <p:nvSpPr>
              <p:cNvPr id="746" name="Google Shape;746;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a:latin typeface="Twentieth Century"/>
                    <a:ea typeface="Twentieth Century"/>
                    <a:cs typeface="Twentieth Century"/>
                    <a:sym typeface="Twentieth Century"/>
                  </a:rPr>
                  <a:t>TERRAIN</a:t>
                </a:r>
                <a:endParaRPr sz="800">
                  <a:latin typeface="Twentieth Century"/>
                  <a:ea typeface="Twentieth Century"/>
                  <a:cs typeface="Twentieth Century"/>
                  <a:sym typeface="Twentieth Century"/>
                </a:endParaRPr>
              </a:p>
            </p:txBody>
          </p:sp>
          <p:sp>
            <p:nvSpPr>
              <p:cNvPr id="747" name="Google Shape;747;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a:latin typeface="Twentieth Century"/>
                    <a:ea typeface="Twentieth Century"/>
                    <a:cs typeface="Twentieth Century"/>
                    <a:sym typeface="Twentieth Century"/>
                  </a:rPr>
                  <a:t>DYNAMIC MODELS</a:t>
                </a:r>
                <a:endParaRPr sz="700">
                  <a:latin typeface="Twentieth Century"/>
                  <a:ea typeface="Twentieth Century"/>
                  <a:cs typeface="Twentieth Century"/>
                  <a:sym typeface="Twentieth Century"/>
                </a:endParaRPr>
              </a:p>
            </p:txBody>
          </p:sp>
        </p:grpSp>
      </p:grpSp>
      <p:sp>
        <p:nvSpPr>
          <p:cNvPr id="748" name="Google Shape;748;p34"/>
          <p:cNvSpPr txBox="1"/>
          <p:nvPr/>
        </p:nvSpPr>
        <p:spPr>
          <a:xfrm>
            <a:off x="9878525" y="64887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grpSp>
        <p:nvGrpSpPr>
          <p:cNvPr id="754" name="Google Shape;754;p35"/>
          <p:cNvGrpSpPr/>
          <p:nvPr/>
        </p:nvGrpSpPr>
        <p:grpSpPr>
          <a:xfrm>
            <a:off x="1190264" y="918488"/>
            <a:ext cx="4835778" cy="3424650"/>
            <a:chOff x="290175" y="288147"/>
            <a:chExt cx="6740700" cy="4964700"/>
          </a:xfrm>
        </p:grpSpPr>
        <p:grpSp>
          <p:nvGrpSpPr>
            <p:cNvPr id="755" name="Google Shape;755;p35"/>
            <p:cNvGrpSpPr/>
            <p:nvPr/>
          </p:nvGrpSpPr>
          <p:grpSpPr>
            <a:xfrm>
              <a:off x="290175" y="288147"/>
              <a:ext cx="6740700" cy="4964700"/>
              <a:chOff x="359375" y="1507810"/>
              <a:chExt cx="6740700" cy="4964700"/>
            </a:xfrm>
          </p:grpSpPr>
          <p:sp>
            <p:nvSpPr>
              <p:cNvPr id="756" name="Google Shape;756;p35"/>
              <p:cNvSpPr/>
              <p:nvPr/>
            </p:nvSpPr>
            <p:spPr>
              <a:xfrm>
                <a:off x="359375" y="1507810"/>
                <a:ext cx="6740700" cy="4964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57" name="Google Shape;757;p35"/>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BACKEND DATA 0</a:t>
                </a:r>
                <a:endParaRPr sz="1000">
                  <a:latin typeface="Twentieth Century"/>
                  <a:ea typeface="Twentieth Century"/>
                  <a:cs typeface="Twentieth Century"/>
                  <a:sym typeface="Twentieth Century"/>
                </a:endParaRPr>
              </a:p>
            </p:txBody>
          </p:sp>
        </p:grpSp>
        <p:grpSp>
          <p:nvGrpSpPr>
            <p:cNvPr id="758" name="Google Shape;758;p35"/>
            <p:cNvGrpSpPr/>
            <p:nvPr/>
          </p:nvGrpSpPr>
          <p:grpSpPr>
            <a:xfrm>
              <a:off x="446325" y="758275"/>
              <a:ext cx="6428400" cy="972900"/>
              <a:chOff x="5277725" y="729575"/>
              <a:chExt cx="6428400" cy="972900"/>
            </a:xfrm>
          </p:grpSpPr>
          <p:sp>
            <p:nvSpPr>
              <p:cNvPr id="759" name="Google Shape;759;p35"/>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0" name="Google Shape;760;p35"/>
              <p:cNvSpPr txBox="1"/>
              <p:nvPr/>
            </p:nvSpPr>
            <p:spPr>
              <a:xfrm>
                <a:off x="5277725" y="729575"/>
                <a:ext cx="24261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COMMAND BUFFER STATE</a:t>
                </a:r>
                <a:endParaRPr sz="800">
                  <a:latin typeface="Twentieth Century"/>
                  <a:ea typeface="Twentieth Century"/>
                  <a:cs typeface="Twentieth Century"/>
                  <a:sym typeface="Twentieth Century"/>
                </a:endParaRPr>
              </a:p>
            </p:txBody>
          </p:sp>
          <p:grpSp>
            <p:nvGrpSpPr>
              <p:cNvPr id="761" name="Google Shape;761;p35"/>
              <p:cNvGrpSpPr/>
              <p:nvPr/>
            </p:nvGrpSpPr>
            <p:grpSpPr>
              <a:xfrm>
                <a:off x="5422450" y="1053825"/>
                <a:ext cx="6138950" cy="567325"/>
                <a:chOff x="5369125" y="1037625"/>
                <a:chExt cx="6138950" cy="567325"/>
              </a:xfrm>
            </p:grpSpPr>
            <p:grpSp>
              <p:nvGrpSpPr>
                <p:cNvPr id="762" name="Google Shape;762;p35"/>
                <p:cNvGrpSpPr/>
                <p:nvPr/>
              </p:nvGrpSpPr>
              <p:grpSpPr>
                <a:xfrm>
                  <a:off x="5369125" y="1037625"/>
                  <a:ext cx="1951200" cy="567325"/>
                  <a:chOff x="5369125" y="1037625"/>
                  <a:chExt cx="1951200" cy="567325"/>
                </a:xfrm>
              </p:grpSpPr>
              <p:sp>
                <p:nvSpPr>
                  <p:cNvPr id="763" name="Google Shape;763;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4" name="Google Shape;764;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ALLOCATORS</a:t>
                    </a:r>
                    <a:endParaRPr sz="600">
                      <a:latin typeface="Twentieth Century"/>
                      <a:ea typeface="Twentieth Century"/>
                      <a:cs typeface="Twentieth Century"/>
                      <a:sym typeface="Twentieth Century"/>
                    </a:endParaRPr>
                  </a:p>
                </p:txBody>
              </p:sp>
              <p:sp>
                <p:nvSpPr>
                  <p:cNvPr id="765" name="Google Shape;765;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RING</a:t>
                    </a:r>
                    <a:endParaRPr sz="600">
                      <a:latin typeface="Twentieth Century"/>
                      <a:ea typeface="Twentieth Century"/>
                      <a:cs typeface="Twentieth Century"/>
                      <a:sym typeface="Twentieth Century"/>
                    </a:endParaRPr>
                  </a:p>
                </p:txBody>
              </p:sp>
              <p:sp>
                <p:nvSpPr>
                  <p:cNvPr id="766" name="Google Shape;766;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LINEAR</a:t>
                    </a:r>
                    <a:endParaRPr sz="600">
                      <a:latin typeface="Twentieth Century"/>
                      <a:ea typeface="Twentieth Century"/>
                      <a:cs typeface="Twentieth Century"/>
                      <a:sym typeface="Twentieth Century"/>
                    </a:endParaRPr>
                  </a:p>
                </p:txBody>
              </p:sp>
            </p:grpSp>
            <p:grpSp>
              <p:nvGrpSpPr>
                <p:cNvPr id="767" name="Google Shape;767;p35"/>
                <p:cNvGrpSpPr/>
                <p:nvPr/>
              </p:nvGrpSpPr>
              <p:grpSpPr>
                <a:xfrm>
                  <a:off x="7463050" y="1037625"/>
                  <a:ext cx="1951200" cy="567325"/>
                  <a:chOff x="5369125" y="1037625"/>
                  <a:chExt cx="1951200" cy="567325"/>
                </a:xfrm>
              </p:grpSpPr>
              <p:sp>
                <p:nvSpPr>
                  <p:cNvPr id="768" name="Google Shape;768;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9" name="Google Shape;769;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DRAW CALL OUTPUT</a:t>
                    </a:r>
                    <a:endParaRPr sz="600">
                      <a:latin typeface="Twentieth Century"/>
                      <a:ea typeface="Twentieth Century"/>
                      <a:cs typeface="Twentieth Century"/>
                      <a:sym typeface="Twentieth Century"/>
                    </a:endParaRPr>
                  </a:p>
                </p:txBody>
              </p:sp>
              <p:sp>
                <p:nvSpPr>
                  <p:cNvPr id="770" name="Google Shape;770;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MEMORY</a:t>
                    </a:r>
                    <a:endParaRPr sz="600">
                      <a:latin typeface="Twentieth Century"/>
                      <a:ea typeface="Twentieth Century"/>
                      <a:cs typeface="Twentieth Century"/>
                      <a:sym typeface="Twentieth Century"/>
                    </a:endParaRPr>
                  </a:p>
                </p:txBody>
              </p:sp>
              <p:sp>
                <p:nvSpPr>
                  <p:cNvPr id="771" name="Google Shape;771;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DEVICE</a:t>
                    </a:r>
                    <a:endParaRPr sz="600">
                      <a:latin typeface="Twentieth Century"/>
                      <a:ea typeface="Twentieth Century"/>
                      <a:cs typeface="Twentieth Century"/>
                      <a:sym typeface="Twentieth Century"/>
                    </a:endParaRPr>
                  </a:p>
                </p:txBody>
              </p:sp>
            </p:grpSp>
            <p:grpSp>
              <p:nvGrpSpPr>
                <p:cNvPr id="772" name="Google Shape;772;p35"/>
                <p:cNvGrpSpPr/>
                <p:nvPr/>
              </p:nvGrpSpPr>
              <p:grpSpPr>
                <a:xfrm>
                  <a:off x="9556875" y="1037625"/>
                  <a:ext cx="1951200" cy="567325"/>
                  <a:chOff x="5369125" y="1037625"/>
                  <a:chExt cx="1951200" cy="567325"/>
                </a:xfrm>
              </p:grpSpPr>
              <p:sp>
                <p:nvSpPr>
                  <p:cNvPr id="773" name="Google Shape;773;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74" name="Google Shape;774;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COMPLETION STATE</a:t>
                    </a:r>
                    <a:endParaRPr sz="600">
                      <a:latin typeface="Twentieth Century"/>
                      <a:ea typeface="Twentieth Century"/>
                      <a:cs typeface="Twentieth Century"/>
                      <a:sym typeface="Twentieth Century"/>
                    </a:endParaRPr>
                  </a:p>
                </p:txBody>
              </p:sp>
              <p:sp>
                <p:nvSpPr>
                  <p:cNvPr id="775" name="Google Shape;775;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PREPASS</a:t>
                    </a:r>
                    <a:endParaRPr sz="600">
                      <a:latin typeface="Twentieth Century"/>
                      <a:ea typeface="Twentieth Century"/>
                      <a:cs typeface="Twentieth Century"/>
                      <a:sym typeface="Twentieth Century"/>
                    </a:endParaRPr>
                  </a:p>
                </p:txBody>
              </p:sp>
              <p:sp>
                <p:nvSpPr>
                  <p:cNvPr id="776" name="Google Shape;776;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grpSp>
        <p:grpSp>
          <p:nvGrpSpPr>
            <p:cNvPr id="777" name="Google Shape;777;p35"/>
            <p:cNvGrpSpPr/>
            <p:nvPr/>
          </p:nvGrpSpPr>
          <p:grpSpPr>
            <a:xfrm>
              <a:off x="446332" y="1851000"/>
              <a:ext cx="1006105" cy="369300"/>
              <a:chOff x="5277725" y="1903375"/>
              <a:chExt cx="983100" cy="369300"/>
            </a:xfrm>
          </p:grpSpPr>
          <p:sp>
            <p:nvSpPr>
              <p:cNvPr id="778" name="Google Shape;778;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79" name="Google Shape;779;p35"/>
              <p:cNvSpPr txBox="1"/>
              <p:nvPr/>
            </p:nvSpPr>
            <p:spPr>
              <a:xfrm>
                <a:off x="5277725" y="1903375"/>
                <a:ext cx="983100" cy="36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SKIN CACHE</a:t>
                </a:r>
                <a:endParaRPr sz="600">
                  <a:latin typeface="Twentieth Century"/>
                  <a:ea typeface="Twentieth Century"/>
                  <a:cs typeface="Twentieth Century"/>
                  <a:sym typeface="Twentieth Century"/>
                </a:endParaRPr>
              </a:p>
            </p:txBody>
          </p:sp>
        </p:grpSp>
        <p:grpSp>
          <p:nvGrpSpPr>
            <p:cNvPr id="780" name="Google Shape;780;p35"/>
            <p:cNvGrpSpPr/>
            <p:nvPr/>
          </p:nvGrpSpPr>
          <p:grpSpPr>
            <a:xfrm>
              <a:off x="1530786" y="1851000"/>
              <a:ext cx="1006105" cy="401700"/>
              <a:chOff x="5277725" y="1903375"/>
              <a:chExt cx="983100" cy="401700"/>
            </a:xfrm>
          </p:grpSpPr>
          <p:sp>
            <p:nvSpPr>
              <p:cNvPr id="781" name="Google Shape;781;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2" name="Google Shape;782;p35"/>
              <p:cNvSpPr txBox="1"/>
              <p:nvPr/>
            </p:nvSpPr>
            <p:spPr>
              <a:xfrm>
                <a:off x="5277725" y="1903375"/>
                <a:ext cx="983100" cy="40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MAYHEM</a:t>
                </a:r>
                <a:endParaRPr sz="600">
                  <a:latin typeface="Twentieth Century"/>
                  <a:ea typeface="Twentieth Century"/>
                  <a:cs typeface="Twentieth Century"/>
                  <a:sym typeface="Twentieth Century"/>
                </a:endParaRPr>
              </a:p>
            </p:txBody>
          </p:sp>
        </p:grpSp>
        <p:grpSp>
          <p:nvGrpSpPr>
            <p:cNvPr id="783" name="Google Shape;783;p35"/>
            <p:cNvGrpSpPr/>
            <p:nvPr/>
          </p:nvGrpSpPr>
          <p:grpSpPr>
            <a:xfrm>
              <a:off x="2615239" y="1851000"/>
              <a:ext cx="1006116" cy="369300"/>
              <a:chOff x="5277725" y="1903375"/>
              <a:chExt cx="983111" cy="369300"/>
            </a:xfrm>
          </p:grpSpPr>
          <p:sp>
            <p:nvSpPr>
              <p:cNvPr id="784" name="Google Shape;784;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5" name="Google Shape;785;p35"/>
              <p:cNvSpPr txBox="1"/>
              <p:nvPr/>
            </p:nvSpPr>
            <p:spPr>
              <a:xfrm>
                <a:off x="5277736"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TESSELLATION</a:t>
                </a:r>
                <a:endParaRPr sz="600">
                  <a:latin typeface="Twentieth Century"/>
                  <a:ea typeface="Twentieth Century"/>
                  <a:cs typeface="Twentieth Century"/>
                  <a:sym typeface="Twentieth Century"/>
                </a:endParaRPr>
              </a:p>
            </p:txBody>
          </p:sp>
        </p:grpSp>
        <p:grpSp>
          <p:nvGrpSpPr>
            <p:cNvPr id="786" name="Google Shape;786;p35"/>
            <p:cNvGrpSpPr/>
            <p:nvPr/>
          </p:nvGrpSpPr>
          <p:grpSpPr>
            <a:xfrm>
              <a:off x="3699692" y="1851000"/>
              <a:ext cx="1006105" cy="369300"/>
              <a:chOff x="5277725" y="1903375"/>
              <a:chExt cx="983100" cy="369300"/>
            </a:xfrm>
          </p:grpSpPr>
          <p:sp>
            <p:nvSpPr>
              <p:cNvPr id="787" name="Google Shape;787;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8" name="Google Shape;788;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ASYNC</a:t>
                </a:r>
                <a:endParaRPr sz="600">
                  <a:latin typeface="Twentieth Century"/>
                  <a:ea typeface="Twentieth Century"/>
                  <a:cs typeface="Twentieth Century"/>
                  <a:sym typeface="Twentieth Century"/>
                </a:endParaRPr>
              </a:p>
            </p:txBody>
          </p:sp>
        </p:grpSp>
        <p:grpSp>
          <p:nvGrpSpPr>
            <p:cNvPr id="789" name="Google Shape;789;p35"/>
            <p:cNvGrpSpPr/>
            <p:nvPr/>
          </p:nvGrpSpPr>
          <p:grpSpPr>
            <a:xfrm>
              <a:off x="4784146" y="1851000"/>
              <a:ext cx="1006105" cy="369300"/>
              <a:chOff x="5277725" y="1903375"/>
              <a:chExt cx="983100" cy="369300"/>
            </a:xfrm>
          </p:grpSpPr>
          <p:sp>
            <p:nvSpPr>
              <p:cNvPr id="790" name="Google Shape;790;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1" name="Google Shape;791;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FENCES</a:t>
                </a:r>
                <a:endParaRPr sz="600">
                  <a:latin typeface="Twentieth Century"/>
                  <a:ea typeface="Twentieth Century"/>
                  <a:cs typeface="Twentieth Century"/>
                  <a:sym typeface="Twentieth Century"/>
                </a:endParaRPr>
              </a:p>
            </p:txBody>
          </p:sp>
        </p:grpSp>
        <p:grpSp>
          <p:nvGrpSpPr>
            <p:cNvPr id="792" name="Google Shape;792;p35"/>
            <p:cNvGrpSpPr/>
            <p:nvPr/>
          </p:nvGrpSpPr>
          <p:grpSpPr>
            <a:xfrm>
              <a:off x="5868624" y="1851000"/>
              <a:ext cx="948078" cy="369300"/>
              <a:chOff x="5277725" y="1903375"/>
              <a:chExt cx="926401" cy="369300"/>
            </a:xfrm>
          </p:grpSpPr>
          <p:sp>
            <p:nvSpPr>
              <p:cNvPr id="793" name="Google Shape;793;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4" name="Google Shape;794;p35"/>
              <p:cNvSpPr txBox="1"/>
              <p:nvPr/>
            </p:nvSpPr>
            <p:spPr>
              <a:xfrm>
                <a:off x="5277726" y="1903375"/>
                <a:ext cx="926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795" name="Google Shape;795;p35"/>
            <p:cNvGrpSpPr/>
            <p:nvPr/>
          </p:nvGrpSpPr>
          <p:grpSpPr>
            <a:xfrm>
              <a:off x="446325" y="2340125"/>
              <a:ext cx="6428400" cy="972900"/>
              <a:chOff x="446325" y="2829250"/>
              <a:chExt cx="6428400" cy="972900"/>
            </a:xfrm>
          </p:grpSpPr>
          <p:sp>
            <p:nvSpPr>
              <p:cNvPr id="796" name="Google Shape;796;p35"/>
              <p:cNvSpPr/>
              <p:nvPr/>
            </p:nvSpPr>
            <p:spPr>
              <a:xfrm>
                <a:off x="446325" y="28292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7" name="Google Shape;797;p35"/>
              <p:cNvSpPr txBox="1"/>
              <p:nvPr/>
            </p:nvSpPr>
            <p:spPr>
              <a:xfrm>
                <a:off x="446325" y="2829250"/>
                <a:ext cx="20427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SHADOW STATE</a:t>
                </a:r>
                <a:endParaRPr sz="800">
                  <a:latin typeface="Twentieth Century"/>
                  <a:ea typeface="Twentieth Century"/>
                  <a:cs typeface="Twentieth Century"/>
                  <a:sym typeface="Twentieth Century"/>
                </a:endParaRPr>
              </a:p>
            </p:txBody>
          </p:sp>
          <p:grpSp>
            <p:nvGrpSpPr>
              <p:cNvPr id="798" name="Google Shape;798;p35"/>
              <p:cNvGrpSpPr/>
              <p:nvPr/>
            </p:nvGrpSpPr>
            <p:grpSpPr>
              <a:xfrm>
                <a:off x="591050" y="3153500"/>
                <a:ext cx="6138950" cy="567325"/>
                <a:chOff x="5369125" y="1037625"/>
                <a:chExt cx="6138950" cy="567325"/>
              </a:xfrm>
            </p:grpSpPr>
            <p:grpSp>
              <p:nvGrpSpPr>
                <p:cNvPr id="799" name="Google Shape;799;p35"/>
                <p:cNvGrpSpPr/>
                <p:nvPr/>
              </p:nvGrpSpPr>
              <p:grpSpPr>
                <a:xfrm>
                  <a:off x="5369125" y="1037625"/>
                  <a:ext cx="1951200" cy="567325"/>
                  <a:chOff x="5369125" y="1037625"/>
                  <a:chExt cx="1951200" cy="567325"/>
                </a:xfrm>
              </p:grpSpPr>
              <p:sp>
                <p:nvSpPr>
                  <p:cNvPr id="800" name="Google Shape;80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01" name="Google Shape;80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CACHE</a:t>
                    </a:r>
                    <a:endParaRPr sz="600">
                      <a:latin typeface="Twentieth Century"/>
                      <a:ea typeface="Twentieth Century"/>
                      <a:cs typeface="Twentieth Century"/>
                      <a:sym typeface="Twentieth Century"/>
                    </a:endParaRPr>
                  </a:p>
                </p:txBody>
              </p:sp>
              <p:sp>
                <p:nvSpPr>
                  <p:cNvPr id="802" name="Google Shape;80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ENTRY 0</a:t>
                    </a:r>
                    <a:endParaRPr sz="600">
                      <a:latin typeface="Twentieth Century"/>
                      <a:ea typeface="Twentieth Century"/>
                      <a:cs typeface="Twentieth Century"/>
                      <a:sym typeface="Twentieth Century"/>
                    </a:endParaRPr>
                  </a:p>
                </p:txBody>
              </p:sp>
              <p:sp>
                <p:nvSpPr>
                  <p:cNvPr id="803" name="Google Shape;80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804" name="Google Shape;804;p35"/>
                <p:cNvGrpSpPr/>
                <p:nvPr/>
              </p:nvGrpSpPr>
              <p:grpSpPr>
                <a:xfrm>
                  <a:off x="7463050" y="1037625"/>
                  <a:ext cx="1951200" cy="567325"/>
                  <a:chOff x="5369125" y="1037625"/>
                  <a:chExt cx="1951200" cy="567325"/>
                </a:xfrm>
              </p:grpSpPr>
              <p:sp>
                <p:nvSpPr>
                  <p:cNvPr id="805" name="Google Shape;80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06" name="Google Shape;80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SPOTS</a:t>
                    </a:r>
                    <a:endParaRPr sz="600">
                      <a:latin typeface="Twentieth Century"/>
                      <a:ea typeface="Twentieth Century"/>
                      <a:cs typeface="Twentieth Century"/>
                      <a:sym typeface="Twentieth Century"/>
                    </a:endParaRPr>
                  </a:p>
                </p:txBody>
              </p:sp>
              <p:sp>
                <p:nvSpPr>
                  <p:cNvPr id="807" name="Google Shape;80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SPOT 0</a:t>
                    </a:r>
                    <a:endParaRPr sz="600">
                      <a:latin typeface="Twentieth Century"/>
                      <a:ea typeface="Twentieth Century"/>
                      <a:cs typeface="Twentieth Century"/>
                      <a:sym typeface="Twentieth Century"/>
                    </a:endParaRPr>
                  </a:p>
                </p:txBody>
              </p:sp>
              <p:sp>
                <p:nvSpPr>
                  <p:cNvPr id="808" name="Google Shape;80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809" name="Google Shape;809;p35"/>
                <p:cNvGrpSpPr/>
                <p:nvPr/>
              </p:nvGrpSpPr>
              <p:grpSpPr>
                <a:xfrm>
                  <a:off x="9556875" y="1037625"/>
                  <a:ext cx="1951200" cy="567325"/>
                  <a:chOff x="5369125" y="1037625"/>
                  <a:chExt cx="1951200" cy="567325"/>
                </a:xfrm>
              </p:grpSpPr>
              <p:sp>
                <p:nvSpPr>
                  <p:cNvPr id="810" name="Google Shape;81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11" name="Google Shape;81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SUN</a:t>
                    </a:r>
                    <a:endParaRPr sz="600">
                      <a:latin typeface="Twentieth Century"/>
                      <a:ea typeface="Twentieth Century"/>
                      <a:cs typeface="Twentieth Century"/>
                      <a:sym typeface="Twentieth Century"/>
                    </a:endParaRPr>
                  </a:p>
                </p:txBody>
              </p:sp>
              <p:sp>
                <p:nvSpPr>
                  <p:cNvPr id="812" name="Google Shape;81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CASCADE 0</a:t>
                    </a:r>
                    <a:endParaRPr sz="600">
                      <a:latin typeface="Twentieth Century"/>
                      <a:ea typeface="Twentieth Century"/>
                      <a:cs typeface="Twentieth Century"/>
                      <a:sym typeface="Twentieth Century"/>
                    </a:endParaRPr>
                  </a:p>
                </p:txBody>
              </p:sp>
              <p:sp>
                <p:nvSpPr>
                  <p:cNvPr id="813" name="Google Shape;81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grpSp>
        <p:grpSp>
          <p:nvGrpSpPr>
            <p:cNvPr id="814" name="Google Shape;814;p35"/>
            <p:cNvGrpSpPr/>
            <p:nvPr/>
          </p:nvGrpSpPr>
          <p:grpSpPr>
            <a:xfrm>
              <a:off x="446325" y="3432851"/>
              <a:ext cx="6428400" cy="1663468"/>
              <a:chOff x="446325" y="4761226"/>
              <a:chExt cx="6428400" cy="1663468"/>
            </a:xfrm>
          </p:grpSpPr>
          <p:grpSp>
            <p:nvGrpSpPr>
              <p:cNvPr id="815" name="Google Shape;815;p35"/>
              <p:cNvGrpSpPr/>
              <p:nvPr/>
            </p:nvGrpSpPr>
            <p:grpSpPr>
              <a:xfrm>
                <a:off x="446325" y="4761226"/>
                <a:ext cx="6428400" cy="1663468"/>
                <a:chOff x="5277725" y="729573"/>
                <a:chExt cx="6428400" cy="972902"/>
              </a:xfrm>
            </p:grpSpPr>
            <p:sp>
              <p:nvSpPr>
                <p:cNvPr id="816" name="Google Shape;816;p35"/>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17" name="Google Shape;817;p35"/>
                <p:cNvSpPr txBox="1"/>
                <p:nvPr/>
              </p:nvSpPr>
              <p:spPr>
                <a:xfrm>
                  <a:off x="5277725" y="729573"/>
                  <a:ext cx="2042700" cy="26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DRAW LISTS</a:t>
                  </a:r>
                  <a:endParaRPr sz="800">
                    <a:latin typeface="Twentieth Century"/>
                    <a:ea typeface="Twentieth Century"/>
                    <a:cs typeface="Twentieth Century"/>
                    <a:sym typeface="Twentieth Century"/>
                  </a:endParaRPr>
                </a:p>
              </p:txBody>
            </p:sp>
            <p:grpSp>
              <p:nvGrpSpPr>
                <p:cNvPr id="818" name="Google Shape;818;p35"/>
                <p:cNvGrpSpPr/>
                <p:nvPr/>
              </p:nvGrpSpPr>
              <p:grpSpPr>
                <a:xfrm>
                  <a:off x="5356100" y="925429"/>
                  <a:ext cx="1951200" cy="734400"/>
                  <a:chOff x="5302775" y="909229"/>
                  <a:chExt cx="1951200" cy="734400"/>
                </a:xfrm>
              </p:grpSpPr>
              <p:sp>
                <p:nvSpPr>
                  <p:cNvPr id="819" name="Google Shape;819;p35"/>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20" name="Google Shape;820;p35"/>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OPAQUE</a:t>
                    </a:r>
                    <a:endParaRPr sz="600">
                      <a:latin typeface="Twentieth Century"/>
                      <a:ea typeface="Twentieth Century"/>
                      <a:cs typeface="Twentieth Century"/>
                      <a:sym typeface="Twentieth Century"/>
                    </a:endParaRPr>
                  </a:p>
                </p:txBody>
              </p:sp>
              <p:sp>
                <p:nvSpPr>
                  <p:cNvPr id="821" name="Google Shape;821;p35"/>
                  <p:cNvSpPr txBox="1"/>
                  <p:nvPr/>
                </p:nvSpPr>
                <p:spPr>
                  <a:xfrm>
                    <a:off x="5369125" y="1070107"/>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822" name="Google Shape;822;p35"/>
                  <p:cNvSpPr txBox="1"/>
                  <p:nvPr/>
                </p:nvSpPr>
                <p:spPr>
                  <a:xfrm>
                    <a:off x="5369125" y="1261628"/>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grpSp>
          </p:grpSp>
          <p:grpSp>
            <p:nvGrpSpPr>
              <p:cNvPr id="823" name="Google Shape;823;p35"/>
              <p:cNvGrpSpPr/>
              <p:nvPr/>
            </p:nvGrpSpPr>
            <p:grpSpPr>
              <a:xfrm>
                <a:off x="591050" y="5364795"/>
                <a:ext cx="1827163" cy="928900"/>
                <a:chOff x="5422450" y="5336095"/>
                <a:chExt cx="1827163" cy="928900"/>
              </a:xfrm>
            </p:grpSpPr>
            <p:sp>
              <p:nvSpPr>
                <p:cNvPr id="824" name="Google Shape;824;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825" name="Google Shape;825;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826" name="Google Shape;826;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827" name="Google Shape;827;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nvGrpSpPr>
              <p:cNvPr id="828" name="Google Shape;828;p35"/>
              <p:cNvGrpSpPr/>
              <p:nvPr/>
            </p:nvGrpSpPr>
            <p:grpSpPr>
              <a:xfrm>
                <a:off x="2684925" y="5096101"/>
                <a:ext cx="1951200" cy="1255800"/>
                <a:chOff x="5356100" y="5067401"/>
                <a:chExt cx="1951200" cy="1255800"/>
              </a:xfrm>
            </p:grpSpPr>
            <p:sp>
              <p:nvSpPr>
                <p:cNvPr id="829" name="Google Shape;829;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30" name="Google Shape;830;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DEPTH HACK</a:t>
                  </a:r>
                  <a:endParaRPr sz="600">
                    <a:latin typeface="Twentieth Century"/>
                    <a:ea typeface="Twentieth Century"/>
                    <a:cs typeface="Twentieth Century"/>
                    <a:sym typeface="Twentieth Century"/>
                  </a:endParaRPr>
                </a:p>
              </p:txBody>
            </p:sp>
            <p:sp>
              <p:nvSpPr>
                <p:cNvPr id="831" name="Google Shape;831;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832" name="Google Shape;832;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sp>
              <p:nvSpPr>
                <p:cNvPr id="833" name="Google Shape;833;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834" name="Google Shape;834;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835" name="Google Shape;835;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836" name="Google Shape;836;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nvGrpSpPr>
              <p:cNvPr id="837" name="Google Shape;837;p35"/>
              <p:cNvGrpSpPr/>
              <p:nvPr/>
            </p:nvGrpSpPr>
            <p:grpSpPr>
              <a:xfrm>
                <a:off x="4832775" y="5096101"/>
                <a:ext cx="1951200" cy="1255800"/>
                <a:chOff x="5356100" y="5067401"/>
                <a:chExt cx="1951200" cy="1255800"/>
              </a:xfrm>
            </p:grpSpPr>
            <p:sp>
              <p:nvSpPr>
                <p:cNvPr id="838" name="Google Shape;838;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39" name="Google Shape;839;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sp>
              <p:nvSpPr>
                <p:cNvPr id="840" name="Google Shape;840;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841" name="Google Shape;841;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sp>
              <p:nvSpPr>
                <p:cNvPr id="842" name="Google Shape;842;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843" name="Google Shape;843;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844" name="Google Shape;844;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845" name="Google Shape;845;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grpSp>
      <p:grpSp>
        <p:nvGrpSpPr>
          <p:cNvPr id="846" name="Google Shape;846;p35"/>
          <p:cNvGrpSpPr/>
          <p:nvPr/>
        </p:nvGrpSpPr>
        <p:grpSpPr>
          <a:xfrm>
            <a:off x="6165964" y="918488"/>
            <a:ext cx="4835778" cy="3424650"/>
            <a:chOff x="290175" y="288147"/>
            <a:chExt cx="6740700" cy="4964700"/>
          </a:xfrm>
        </p:grpSpPr>
        <p:grpSp>
          <p:nvGrpSpPr>
            <p:cNvPr id="847" name="Google Shape;847;p35"/>
            <p:cNvGrpSpPr/>
            <p:nvPr/>
          </p:nvGrpSpPr>
          <p:grpSpPr>
            <a:xfrm>
              <a:off x="290175" y="288147"/>
              <a:ext cx="6740700" cy="4964700"/>
              <a:chOff x="359375" y="1507810"/>
              <a:chExt cx="6740700" cy="4964700"/>
            </a:xfrm>
          </p:grpSpPr>
          <p:sp>
            <p:nvSpPr>
              <p:cNvPr id="848" name="Google Shape;848;p35"/>
              <p:cNvSpPr/>
              <p:nvPr/>
            </p:nvSpPr>
            <p:spPr>
              <a:xfrm>
                <a:off x="359375" y="1507810"/>
                <a:ext cx="6740700" cy="4964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49" name="Google Shape;849;p35"/>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Twentieth Century"/>
                    <a:ea typeface="Twentieth Century"/>
                    <a:cs typeface="Twentieth Century"/>
                    <a:sym typeface="Twentieth Century"/>
                  </a:rPr>
                  <a:t>BACKEND DATA 1</a:t>
                </a:r>
                <a:endParaRPr sz="1000">
                  <a:latin typeface="Twentieth Century"/>
                  <a:ea typeface="Twentieth Century"/>
                  <a:cs typeface="Twentieth Century"/>
                  <a:sym typeface="Twentieth Century"/>
                </a:endParaRPr>
              </a:p>
            </p:txBody>
          </p:sp>
        </p:grpSp>
        <p:grpSp>
          <p:nvGrpSpPr>
            <p:cNvPr id="850" name="Google Shape;850;p35"/>
            <p:cNvGrpSpPr/>
            <p:nvPr/>
          </p:nvGrpSpPr>
          <p:grpSpPr>
            <a:xfrm>
              <a:off x="446325" y="758275"/>
              <a:ext cx="6428400" cy="972900"/>
              <a:chOff x="5277725" y="729575"/>
              <a:chExt cx="6428400" cy="972900"/>
            </a:xfrm>
          </p:grpSpPr>
          <p:sp>
            <p:nvSpPr>
              <p:cNvPr id="851" name="Google Shape;851;p35"/>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52" name="Google Shape;852;p35"/>
              <p:cNvSpPr txBox="1"/>
              <p:nvPr/>
            </p:nvSpPr>
            <p:spPr>
              <a:xfrm>
                <a:off x="5277725" y="729575"/>
                <a:ext cx="24261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COMMAND BUFFER STATE</a:t>
                </a:r>
                <a:endParaRPr sz="800">
                  <a:latin typeface="Twentieth Century"/>
                  <a:ea typeface="Twentieth Century"/>
                  <a:cs typeface="Twentieth Century"/>
                  <a:sym typeface="Twentieth Century"/>
                </a:endParaRPr>
              </a:p>
            </p:txBody>
          </p:sp>
          <p:grpSp>
            <p:nvGrpSpPr>
              <p:cNvPr id="853" name="Google Shape;853;p35"/>
              <p:cNvGrpSpPr/>
              <p:nvPr/>
            </p:nvGrpSpPr>
            <p:grpSpPr>
              <a:xfrm>
                <a:off x="5422450" y="1053825"/>
                <a:ext cx="6138950" cy="567325"/>
                <a:chOff x="5369125" y="1037625"/>
                <a:chExt cx="6138950" cy="567325"/>
              </a:xfrm>
            </p:grpSpPr>
            <p:grpSp>
              <p:nvGrpSpPr>
                <p:cNvPr id="854" name="Google Shape;854;p35"/>
                <p:cNvGrpSpPr/>
                <p:nvPr/>
              </p:nvGrpSpPr>
              <p:grpSpPr>
                <a:xfrm>
                  <a:off x="5369125" y="1037625"/>
                  <a:ext cx="1951200" cy="567325"/>
                  <a:chOff x="5369125" y="1037625"/>
                  <a:chExt cx="1951200" cy="567325"/>
                </a:xfrm>
              </p:grpSpPr>
              <p:sp>
                <p:nvSpPr>
                  <p:cNvPr id="855" name="Google Shape;85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56" name="Google Shape;85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ALLOCATORS</a:t>
                    </a:r>
                    <a:endParaRPr sz="600">
                      <a:latin typeface="Twentieth Century"/>
                      <a:ea typeface="Twentieth Century"/>
                      <a:cs typeface="Twentieth Century"/>
                      <a:sym typeface="Twentieth Century"/>
                    </a:endParaRPr>
                  </a:p>
                </p:txBody>
              </p:sp>
              <p:sp>
                <p:nvSpPr>
                  <p:cNvPr id="857" name="Google Shape;85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RING</a:t>
                    </a:r>
                    <a:endParaRPr sz="600">
                      <a:latin typeface="Twentieth Century"/>
                      <a:ea typeface="Twentieth Century"/>
                      <a:cs typeface="Twentieth Century"/>
                      <a:sym typeface="Twentieth Century"/>
                    </a:endParaRPr>
                  </a:p>
                </p:txBody>
              </p:sp>
              <p:sp>
                <p:nvSpPr>
                  <p:cNvPr id="858" name="Google Shape;85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LINEAR</a:t>
                    </a:r>
                    <a:endParaRPr sz="600">
                      <a:latin typeface="Twentieth Century"/>
                      <a:ea typeface="Twentieth Century"/>
                      <a:cs typeface="Twentieth Century"/>
                      <a:sym typeface="Twentieth Century"/>
                    </a:endParaRPr>
                  </a:p>
                </p:txBody>
              </p:sp>
            </p:grpSp>
            <p:grpSp>
              <p:nvGrpSpPr>
                <p:cNvPr id="859" name="Google Shape;859;p35"/>
                <p:cNvGrpSpPr/>
                <p:nvPr/>
              </p:nvGrpSpPr>
              <p:grpSpPr>
                <a:xfrm>
                  <a:off x="7463050" y="1037625"/>
                  <a:ext cx="1951200" cy="567325"/>
                  <a:chOff x="5369125" y="1037625"/>
                  <a:chExt cx="1951200" cy="567325"/>
                </a:xfrm>
              </p:grpSpPr>
              <p:sp>
                <p:nvSpPr>
                  <p:cNvPr id="860" name="Google Shape;86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61" name="Google Shape;86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DRAW CALL OUTPUT</a:t>
                    </a:r>
                    <a:endParaRPr sz="600">
                      <a:latin typeface="Twentieth Century"/>
                      <a:ea typeface="Twentieth Century"/>
                      <a:cs typeface="Twentieth Century"/>
                      <a:sym typeface="Twentieth Century"/>
                    </a:endParaRPr>
                  </a:p>
                </p:txBody>
              </p:sp>
              <p:sp>
                <p:nvSpPr>
                  <p:cNvPr id="862" name="Google Shape;86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MEMORY</a:t>
                    </a:r>
                    <a:endParaRPr sz="600">
                      <a:latin typeface="Twentieth Century"/>
                      <a:ea typeface="Twentieth Century"/>
                      <a:cs typeface="Twentieth Century"/>
                      <a:sym typeface="Twentieth Century"/>
                    </a:endParaRPr>
                  </a:p>
                </p:txBody>
              </p:sp>
              <p:sp>
                <p:nvSpPr>
                  <p:cNvPr id="863" name="Google Shape;86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DEVICE</a:t>
                    </a:r>
                    <a:endParaRPr sz="600">
                      <a:latin typeface="Twentieth Century"/>
                      <a:ea typeface="Twentieth Century"/>
                      <a:cs typeface="Twentieth Century"/>
                      <a:sym typeface="Twentieth Century"/>
                    </a:endParaRPr>
                  </a:p>
                </p:txBody>
              </p:sp>
            </p:grpSp>
            <p:grpSp>
              <p:nvGrpSpPr>
                <p:cNvPr id="864" name="Google Shape;864;p35"/>
                <p:cNvGrpSpPr/>
                <p:nvPr/>
              </p:nvGrpSpPr>
              <p:grpSpPr>
                <a:xfrm>
                  <a:off x="9556875" y="1037625"/>
                  <a:ext cx="1951200" cy="567325"/>
                  <a:chOff x="5369125" y="1037625"/>
                  <a:chExt cx="1951200" cy="567325"/>
                </a:xfrm>
              </p:grpSpPr>
              <p:sp>
                <p:nvSpPr>
                  <p:cNvPr id="865" name="Google Shape;86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66" name="Google Shape;86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COMPLETION STATE</a:t>
                    </a:r>
                    <a:endParaRPr sz="600">
                      <a:latin typeface="Twentieth Century"/>
                      <a:ea typeface="Twentieth Century"/>
                      <a:cs typeface="Twentieth Century"/>
                      <a:sym typeface="Twentieth Century"/>
                    </a:endParaRPr>
                  </a:p>
                </p:txBody>
              </p:sp>
              <p:sp>
                <p:nvSpPr>
                  <p:cNvPr id="867" name="Google Shape;86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PREPASS</a:t>
                    </a:r>
                    <a:endParaRPr sz="600">
                      <a:latin typeface="Twentieth Century"/>
                      <a:ea typeface="Twentieth Century"/>
                      <a:cs typeface="Twentieth Century"/>
                      <a:sym typeface="Twentieth Century"/>
                    </a:endParaRPr>
                  </a:p>
                </p:txBody>
              </p:sp>
              <p:sp>
                <p:nvSpPr>
                  <p:cNvPr id="868" name="Google Shape;86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grpSp>
        <p:grpSp>
          <p:nvGrpSpPr>
            <p:cNvPr id="869" name="Google Shape;869;p35"/>
            <p:cNvGrpSpPr/>
            <p:nvPr/>
          </p:nvGrpSpPr>
          <p:grpSpPr>
            <a:xfrm>
              <a:off x="446332" y="1851000"/>
              <a:ext cx="1006105" cy="369300"/>
              <a:chOff x="5277725" y="1903375"/>
              <a:chExt cx="983100" cy="369300"/>
            </a:xfrm>
          </p:grpSpPr>
          <p:sp>
            <p:nvSpPr>
              <p:cNvPr id="870" name="Google Shape;870;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1" name="Google Shape;871;p35"/>
              <p:cNvSpPr txBox="1"/>
              <p:nvPr/>
            </p:nvSpPr>
            <p:spPr>
              <a:xfrm>
                <a:off x="5277725" y="1903375"/>
                <a:ext cx="983100" cy="36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SKIN CACHE</a:t>
                </a:r>
                <a:endParaRPr sz="600">
                  <a:latin typeface="Twentieth Century"/>
                  <a:ea typeface="Twentieth Century"/>
                  <a:cs typeface="Twentieth Century"/>
                  <a:sym typeface="Twentieth Century"/>
                </a:endParaRPr>
              </a:p>
            </p:txBody>
          </p:sp>
        </p:grpSp>
        <p:grpSp>
          <p:nvGrpSpPr>
            <p:cNvPr id="872" name="Google Shape;872;p35"/>
            <p:cNvGrpSpPr/>
            <p:nvPr/>
          </p:nvGrpSpPr>
          <p:grpSpPr>
            <a:xfrm>
              <a:off x="1530786" y="1851000"/>
              <a:ext cx="1006105" cy="401700"/>
              <a:chOff x="5277725" y="1903375"/>
              <a:chExt cx="983100" cy="401700"/>
            </a:xfrm>
          </p:grpSpPr>
          <p:sp>
            <p:nvSpPr>
              <p:cNvPr id="873" name="Google Shape;873;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4" name="Google Shape;874;p35"/>
              <p:cNvSpPr txBox="1"/>
              <p:nvPr/>
            </p:nvSpPr>
            <p:spPr>
              <a:xfrm>
                <a:off x="5277725" y="1903375"/>
                <a:ext cx="983100" cy="40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MAYHEM</a:t>
                </a:r>
                <a:endParaRPr sz="600">
                  <a:latin typeface="Twentieth Century"/>
                  <a:ea typeface="Twentieth Century"/>
                  <a:cs typeface="Twentieth Century"/>
                  <a:sym typeface="Twentieth Century"/>
                </a:endParaRPr>
              </a:p>
            </p:txBody>
          </p:sp>
        </p:grpSp>
        <p:grpSp>
          <p:nvGrpSpPr>
            <p:cNvPr id="875" name="Google Shape;875;p35"/>
            <p:cNvGrpSpPr/>
            <p:nvPr/>
          </p:nvGrpSpPr>
          <p:grpSpPr>
            <a:xfrm>
              <a:off x="2615239" y="1851000"/>
              <a:ext cx="1006116" cy="369300"/>
              <a:chOff x="5277725" y="1903375"/>
              <a:chExt cx="983111" cy="369300"/>
            </a:xfrm>
          </p:grpSpPr>
          <p:sp>
            <p:nvSpPr>
              <p:cNvPr id="876" name="Google Shape;876;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7" name="Google Shape;877;p35"/>
              <p:cNvSpPr txBox="1"/>
              <p:nvPr/>
            </p:nvSpPr>
            <p:spPr>
              <a:xfrm>
                <a:off x="5277736"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TESSELLATION</a:t>
                </a:r>
                <a:endParaRPr sz="600">
                  <a:latin typeface="Twentieth Century"/>
                  <a:ea typeface="Twentieth Century"/>
                  <a:cs typeface="Twentieth Century"/>
                  <a:sym typeface="Twentieth Century"/>
                </a:endParaRPr>
              </a:p>
            </p:txBody>
          </p:sp>
        </p:grpSp>
        <p:grpSp>
          <p:nvGrpSpPr>
            <p:cNvPr id="878" name="Google Shape;878;p35"/>
            <p:cNvGrpSpPr/>
            <p:nvPr/>
          </p:nvGrpSpPr>
          <p:grpSpPr>
            <a:xfrm>
              <a:off x="3699692" y="1851000"/>
              <a:ext cx="1006105" cy="369300"/>
              <a:chOff x="5277725" y="1903375"/>
              <a:chExt cx="983100" cy="369300"/>
            </a:xfrm>
          </p:grpSpPr>
          <p:sp>
            <p:nvSpPr>
              <p:cNvPr id="879" name="Google Shape;879;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0" name="Google Shape;880;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ASYNC</a:t>
                </a:r>
                <a:endParaRPr sz="600">
                  <a:latin typeface="Twentieth Century"/>
                  <a:ea typeface="Twentieth Century"/>
                  <a:cs typeface="Twentieth Century"/>
                  <a:sym typeface="Twentieth Century"/>
                </a:endParaRPr>
              </a:p>
            </p:txBody>
          </p:sp>
        </p:grpSp>
        <p:grpSp>
          <p:nvGrpSpPr>
            <p:cNvPr id="881" name="Google Shape;881;p35"/>
            <p:cNvGrpSpPr/>
            <p:nvPr/>
          </p:nvGrpSpPr>
          <p:grpSpPr>
            <a:xfrm>
              <a:off x="4784146" y="1851000"/>
              <a:ext cx="1006105" cy="369300"/>
              <a:chOff x="5277725" y="1903375"/>
              <a:chExt cx="983100" cy="369300"/>
            </a:xfrm>
          </p:grpSpPr>
          <p:sp>
            <p:nvSpPr>
              <p:cNvPr id="882" name="Google Shape;882;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3" name="Google Shape;883;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FENCES</a:t>
                </a:r>
                <a:endParaRPr sz="600">
                  <a:latin typeface="Twentieth Century"/>
                  <a:ea typeface="Twentieth Century"/>
                  <a:cs typeface="Twentieth Century"/>
                  <a:sym typeface="Twentieth Century"/>
                </a:endParaRPr>
              </a:p>
            </p:txBody>
          </p:sp>
        </p:grpSp>
        <p:grpSp>
          <p:nvGrpSpPr>
            <p:cNvPr id="884" name="Google Shape;884;p35"/>
            <p:cNvGrpSpPr/>
            <p:nvPr/>
          </p:nvGrpSpPr>
          <p:grpSpPr>
            <a:xfrm>
              <a:off x="5868624" y="1851000"/>
              <a:ext cx="948078" cy="369300"/>
              <a:chOff x="5277725" y="1903375"/>
              <a:chExt cx="926401" cy="369300"/>
            </a:xfrm>
          </p:grpSpPr>
          <p:sp>
            <p:nvSpPr>
              <p:cNvPr id="885" name="Google Shape;885;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6" name="Google Shape;886;p35"/>
              <p:cNvSpPr txBox="1"/>
              <p:nvPr/>
            </p:nvSpPr>
            <p:spPr>
              <a:xfrm>
                <a:off x="5277726" y="1903375"/>
                <a:ext cx="926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887" name="Google Shape;887;p35"/>
            <p:cNvGrpSpPr/>
            <p:nvPr/>
          </p:nvGrpSpPr>
          <p:grpSpPr>
            <a:xfrm>
              <a:off x="446325" y="2340125"/>
              <a:ext cx="6428400" cy="972900"/>
              <a:chOff x="446325" y="2829250"/>
              <a:chExt cx="6428400" cy="972900"/>
            </a:xfrm>
          </p:grpSpPr>
          <p:sp>
            <p:nvSpPr>
              <p:cNvPr id="888" name="Google Shape;888;p35"/>
              <p:cNvSpPr/>
              <p:nvPr/>
            </p:nvSpPr>
            <p:spPr>
              <a:xfrm>
                <a:off x="446325" y="28292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9" name="Google Shape;889;p35"/>
              <p:cNvSpPr txBox="1"/>
              <p:nvPr/>
            </p:nvSpPr>
            <p:spPr>
              <a:xfrm>
                <a:off x="446325" y="2829250"/>
                <a:ext cx="20427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SHADOW STATE</a:t>
                </a:r>
                <a:endParaRPr sz="800">
                  <a:latin typeface="Twentieth Century"/>
                  <a:ea typeface="Twentieth Century"/>
                  <a:cs typeface="Twentieth Century"/>
                  <a:sym typeface="Twentieth Century"/>
                </a:endParaRPr>
              </a:p>
            </p:txBody>
          </p:sp>
          <p:grpSp>
            <p:nvGrpSpPr>
              <p:cNvPr id="890" name="Google Shape;890;p35"/>
              <p:cNvGrpSpPr/>
              <p:nvPr/>
            </p:nvGrpSpPr>
            <p:grpSpPr>
              <a:xfrm>
                <a:off x="591050" y="3153500"/>
                <a:ext cx="6138950" cy="567325"/>
                <a:chOff x="5369125" y="1037625"/>
                <a:chExt cx="6138950" cy="567325"/>
              </a:xfrm>
            </p:grpSpPr>
            <p:grpSp>
              <p:nvGrpSpPr>
                <p:cNvPr id="891" name="Google Shape;891;p35"/>
                <p:cNvGrpSpPr/>
                <p:nvPr/>
              </p:nvGrpSpPr>
              <p:grpSpPr>
                <a:xfrm>
                  <a:off x="5369125" y="1037625"/>
                  <a:ext cx="1951200" cy="567325"/>
                  <a:chOff x="5369125" y="1037625"/>
                  <a:chExt cx="1951200" cy="567325"/>
                </a:xfrm>
              </p:grpSpPr>
              <p:sp>
                <p:nvSpPr>
                  <p:cNvPr id="892" name="Google Shape;892;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93" name="Google Shape;893;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CACHE</a:t>
                    </a:r>
                    <a:endParaRPr sz="600">
                      <a:latin typeface="Twentieth Century"/>
                      <a:ea typeface="Twentieth Century"/>
                      <a:cs typeface="Twentieth Century"/>
                      <a:sym typeface="Twentieth Century"/>
                    </a:endParaRPr>
                  </a:p>
                </p:txBody>
              </p:sp>
              <p:sp>
                <p:nvSpPr>
                  <p:cNvPr id="894" name="Google Shape;894;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ENTRY 0</a:t>
                    </a:r>
                    <a:endParaRPr sz="600">
                      <a:latin typeface="Twentieth Century"/>
                      <a:ea typeface="Twentieth Century"/>
                      <a:cs typeface="Twentieth Century"/>
                      <a:sym typeface="Twentieth Century"/>
                    </a:endParaRPr>
                  </a:p>
                </p:txBody>
              </p:sp>
              <p:sp>
                <p:nvSpPr>
                  <p:cNvPr id="895" name="Google Shape;895;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896" name="Google Shape;896;p35"/>
                <p:cNvGrpSpPr/>
                <p:nvPr/>
              </p:nvGrpSpPr>
              <p:grpSpPr>
                <a:xfrm>
                  <a:off x="7463050" y="1037625"/>
                  <a:ext cx="1951200" cy="567325"/>
                  <a:chOff x="5369125" y="1037625"/>
                  <a:chExt cx="1951200" cy="567325"/>
                </a:xfrm>
              </p:grpSpPr>
              <p:sp>
                <p:nvSpPr>
                  <p:cNvPr id="897" name="Google Shape;897;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98" name="Google Shape;898;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SPOTS</a:t>
                    </a:r>
                    <a:endParaRPr sz="600">
                      <a:latin typeface="Twentieth Century"/>
                      <a:ea typeface="Twentieth Century"/>
                      <a:cs typeface="Twentieth Century"/>
                      <a:sym typeface="Twentieth Century"/>
                    </a:endParaRPr>
                  </a:p>
                </p:txBody>
              </p:sp>
              <p:sp>
                <p:nvSpPr>
                  <p:cNvPr id="899" name="Google Shape;899;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SPOT 0</a:t>
                    </a:r>
                    <a:endParaRPr sz="600">
                      <a:latin typeface="Twentieth Century"/>
                      <a:ea typeface="Twentieth Century"/>
                      <a:cs typeface="Twentieth Century"/>
                      <a:sym typeface="Twentieth Century"/>
                    </a:endParaRPr>
                  </a:p>
                </p:txBody>
              </p:sp>
              <p:sp>
                <p:nvSpPr>
                  <p:cNvPr id="900" name="Google Shape;900;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nvGrpSpPr>
                <p:cNvPr id="901" name="Google Shape;901;p35"/>
                <p:cNvGrpSpPr/>
                <p:nvPr/>
              </p:nvGrpSpPr>
              <p:grpSpPr>
                <a:xfrm>
                  <a:off x="9556875" y="1037625"/>
                  <a:ext cx="1951200" cy="567325"/>
                  <a:chOff x="5369125" y="1037625"/>
                  <a:chExt cx="1951200" cy="567325"/>
                </a:xfrm>
              </p:grpSpPr>
              <p:sp>
                <p:nvSpPr>
                  <p:cNvPr id="902" name="Google Shape;902;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03" name="Google Shape;903;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Twentieth Century"/>
                        <a:ea typeface="Twentieth Century"/>
                        <a:cs typeface="Twentieth Century"/>
                        <a:sym typeface="Twentieth Century"/>
                      </a:rPr>
                      <a:t>SUN</a:t>
                    </a:r>
                    <a:endParaRPr sz="600">
                      <a:latin typeface="Twentieth Century"/>
                      <a:ea typeface="Twentieth Century"/>
                      <a:cs typeface="Twentieth Century"/>
                      <a:sym typeface="Twentieth Century"/>
                    </a:endParaRPr>
                  </a:p>
                </p:txBody>
              </p:sp>
              <p:sp>
                <p:nvSpPr>
                  <p:cNvPr id="904" name="Google Shape;904;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CASCADE 0</a:t>
                    </a:r>
                    <a:endParaRPr sz="600">
                      <a:latin typeface="Twentieth Century"/>
                      <a:ea typeface="Twentieth Century"/>
                      <a:cs typeface="Twentieth Century"/>
                      <a:sym typeface="Twentieth Century"/>
                    </a:endParaRPr>
                  </a:p>
                </p:txBody>
              </p:sp>
              <p:sp>
                <p:nvSpPr>
                  <p:cNvPr id="905" name="Google Shape;905;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grpSp>
          </p:grpSp>
        </p:grpSp>
        <p:grpSp>
          <p:nvGrpSpPr>
            <p:cNvPr id="906" name="Google Shape;906;p35"/>
            <p:cNvGrpSpPr/>
            <p:nvPr/>
          </p:nvGrpSpPr>
          <p:grpSpPr>
            <a:xfrm>
              <a:off x="446325" y="3432851"/>
              <a:ext cx="6428400" cy="1663468"/>
              <a:chOff x="446325" y="4761226"/>
              <a:chExt cx="6428400" cy="1663468"/>
            </a:xfrm>
          </p:grpSpPr>
          <p:grpSp>
            <p:nvGrpSpPr>
              <p:cNvPr id="907" name="Google Shape;907;p35"/>
              <p:cNvGrpSpPr/>
              <p:nvPr/>
            </p:nvGrpSpPr>
            <p:grpSpPr>
              <a:xfrm>
                <a:off x="446325" y="4761226"/>
                <a:ext cx="6428400" cy="1663468"/>
                <a:chOff x="5277725" y="729573"/>
                <a:chExt cx="6428400" cy="972902"/>
              </a:xfrm>
            </p:grpSpPr>
            <p:sp>
              <p:nvSpPr>
                <p:cNvPr id="908" name="Google Shape;908;p35"/>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09" name="Google Shape;909;p35"/>
                <p:cNvSpPr txBox="1"/>
                <p:nvPr/>
              </p:nvSpPr>
              <p:spPr>
                <a:xfrm>
                  <a:off x="5277725" y="729573"/>
                  <a:ext cx="2042700" cy="26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Twentieth Century"/>
                      <a:ea typeface="Twentieth Century"/>
                      <a:cs typeface="Twentieth Century"/>
                      <a:sym typeface="Twentieth Century"/>
                    </a:rPr>
                    <a:t>DRAW LISTS</a:t>
                  </a:r>
                  <a:endParaRPr sz="800">
                    <a:latin typeface="Twentieth Century"/>
                    <a:ea typeface="Twentieth Century"/>
                    <a:cs typeface="Twentieth Century"/>
                    <a:sym typeface="Twentieth Century"/>
                  </a:endParaRPr>
                </a:p>
              </p:txBody>
            </p:sp>
            <p:grpSp>
              <p:nvGrpSpPr>
                <p:cNvPr id="910" name="Google Shape;910;p35"/>
                <p:cNvGrpSpPr/>
                <p:nvPr/>
              </p:nvGrpSpPr>
              <p:grpSpPr>
                <a:xfrm>
                  <a:off x="5356100" y="925429"/>
                  <a:ext cx="1951200" cy="734400"/>
                  <a:chOff x="5302775" y="909229"/>
                  <a:chExt cx="1951200" cy="734400"/>
                </a:xfrm>
              </p:grpSpPr>
              <p:sp>
                <p:nvSpPr>
                  <p:cNvPr id="911" name="Google Shape;911;p35"/>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12" name="Google Shape;912;p35"/>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OPAQUE</a:t>
                    </a:r>
                    <a:endParaRPr sz="600">
                      <a:latin typeface="Twentieth Century"/>
                      <a:ea typeface="Twentieth Century"/>
                      <a:cs typeface="Twentieth Century"/>
                      <a:sym typeface="Twentieth Century"/>
                    </a:endParaRPr>
                  </a:p>
                </p:txBody>
              </p:sp>
              <p:sp>
                <p:nvSpPr>
                  <p:cNvPr id="913" name="Google Shape;913;p35"/>
                  <p:cNvSpPr txBox="1"/>
                  <p:nvPr/>
                </p:nvSpPr>
                <p:spPr>
                  <a:xfrm>
                    <a:off x="5369125" y="1070107"/>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914" name="Google Shape;914;p35"/>
                  <p:cNvSpPr txBox="1"/>
                  <p:nvPr/>
                </p:nvSpPr>
                <p:spPr>
                  <a:xfrm>
                    <a:off x="5369125" y="1261628"/>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grpSp>
          </p:grpSp>
          <p:grpSp>
            <p:nvGrpSpPr>
              <p:cNvPr id="915" name="Google Shape;915;p35"/>
              <p:cNvGrpSpPr/>
              <p:nvPr/>
            </p:nvGrpSpPr>
            <p:grpSpPr>
              <a:xfrm>
                <a:off x="591050" y="5364795"/>
                <a:ext cx="1827163" cy="928900"/>
                <a:chOff x="5422450" y="5336095"/>
                <a:chExt cx="1827163" cy="928900"/>
              </a:xfrm>
            </p:grpSpPr>
            <p:sp>
              <p:nvSpPr>
                <p:cNvPr id="916" name="Google Shape;916;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917" name="Google Shape;917;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918" name="Google Shape;918;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919" name="Google Shape;919;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nvGrpSpPr>
              <p:cNvPr id="920" name="Google Shape;920;p35"/>
              <p:cNvGrpSpPr/>
              <p:nvPr/>
            </p:nvGrpSpPr>
            <p:grpSpPr>
              <a:xfrm>
                <a:off x="2684925" y="5096101"/>
                <a:ext cx="1951200" cy="1255800"/>
                <a:chOff x="5356100" y="5067401"/>
                <a:chExt cx="1951200" cy="1255800"/>
              </a:xfrm>
            </p:grpSpPr>
            <p:sp>
              <p:nvSpPr>
                <p:cNvPr id="921" name="Google Shape;921;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22" name="Google Shape;922;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DEPTH HACK</a:t>
                  </a:r>
                  <a:endParaRPr sz="600">
                    <a:latin typeface="Twentieth Century"/>
                    <a:ea typeface="Twentieth Century"/>
                    <a:cs typeface="Twentieth Century"/>
                    <a:sym typeface="Twentieth Century"/>
                  </a:endParaRPr>
                </a:p>
              </p:txBody>
            </p:sp>
            <p:sp>
              <p:nvSpPr>
                <p:cNvPr id="923" name="Google Shape;923;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924" name="Google Shape;924;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sp>
              <p:nvSpPr>
                <p:cNvPr id="925" name="Google Shape;925;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926" name="Google Shape;926;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927" name="Google Shape;927;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928" name="Google Shape;928;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nvGrpSpPr>
              <p:cNvPr id="929" name="Google Shape;929;p35"/>
              <p:cNvGrpSpPr/>
              <p:nvPr/>
            </p:nvGrpSpPr>
            <p:grpSpPr>
              <a:xfrm>
                <a:off x="4832775" y="5096101"/>
                <a:ext cx="1951200" cy="1255800"/>
                <a:chOff x="5356100" y="5067401"/>
                <a:chExt cx="1951200" cy="1255800"/>
              </a:xfrm>
            </p:grpSpPr>
            <p:sp>
              <p:nvSpPr>
                <p:cNvPr id="930" name="Google Shape;930;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31" name="Google Shape;931;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ETC</a:t>
                  </a:r>
                  <a:endParaRPr sz="600">
                    <a:latin typeface="Twentieth Century"/>
                    <a:ea typeface="Twentieth Century"/>
                    <a:cs typeface="Twentieth Century"/>
                    <a:sym typeface="Twentieth Century"/>
                  </a:endParaRPr>
                </a:p>
              </p:txBody>
            </p:sp>
            <p:sp>
              <p:nvSpPr>
                <p:cNvPr id="932" name="Google Shape;932;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WORLD</a:t>
                  </a:r>
                  <a:endParaRPr sz="600">
                    <a:latin typeface="Twentieth Century"/>
                    <a:ea typeface="Twentieth Century"/>
                    <a:cs typeface="Twentieth Century"/>
                    <a:sym typeface="Twentieth Century"/>
                  </a:endParaRPr>
                </a:p>
              </p:txBody>
            </p:sp>
            <p:sp>
              <p:nvSpPr>
                <p:cNvPr id="933" name="Google Shape;933;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STATIC MODELS</a:t>
                  </a:r>
                  <a:endParaRPr sz="600">
                    <a:latin typeface="Twentieth Century"/>
                    <a:ea typeface="Twentieth Century"/>
                    <a:cs typeface="Twentieth Century"/>
                    <a:sym typeface="Twentieth Century"/>
                  </a:endParaRPr>
                </a:p>
              </p:txBody>
            </p:sp>
            <p:sp>
              <p:nvSpPr>
                <p:cNvPr id="934" name="Google Shape;934;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PROCEDURAL</a:t>
                  </a:r>
                  <a:endParaRPr sz="600">
                    <a:latin typeface="Twentieth Century"/>
                    <a:ea typeface="Twentieth Century"/>
                    <a:cs typeface="Twentieth Century"/>
                    <a:sym typeface="Twentieth Century"/>
                  </a:endParaRPr>
                </a:p>
              </p:txBody>
            </p:sp>
            <p:sp>
              <p:nvSpPr>
                <p:cNvPr id="935" name="Google Shape;935;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GLASS</a:t>
                  </a:r>
                  <a:endParaRPr sz="600">
                    <a:latin typeface="Twentieth Century"/>
                    <a:ea typeface="Twentieth Century"/>
                    <a:cs typeface="Twentieth Century"/>
                    <a:sym typeface="Twentieth Century"/>
                  </a:endParaRPr>
                </a:p>
              </p:txBody>
            </p:sp>
            <p:sp>
              <p:nvSpPr>
                <p:cNvPr id="936" name="Google Shape;936;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a:latin typeface="Twentieth Century"/>
                      <a:ea typeface="Twentieth Century"/>
                      <a:cs typeface="Twentieth Century"/>
                      <a:sym typeface="Twentieth Century"/>
                    </a:rPr>
                    <a:t>TERRAIN</a:t>
                  </a:r>
                  <a:endParaRPr sz="600">
                    <a:latin typeface="Twentieth Century"/>
                    <a:ea typeface="Twentieth Century"/>
                    <a:cs typeface="Twentieth Century"/>
                    <a:sym typeface="Twentieth Century"/>
                  </a:endParaRPr>
                </a:p>
              </p:txBody>
            </p:sp>
            <p:sp>
              <p:nvSpPr>
                <p:cNvPr id="937" name="Google Shape;937;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a:latin typeface="Twentieth Century"/>
                      <a:ea typeface="Twentieth Century"/>
                      <a:cs typeface="Twentieth Century"/>
                      <a:sym typeface="Twentieth Century"/>
                    </a:rPr>
                    <a:t>DYNAMIC MODELS</a:t>
                  </a:r>
                  <a:endParaRPr sz="500">
                    <a:latin typeface="Twentieth Century"/>
                    <a:ea typeface="Twentieth Century"/>
                    <a:cs typeface="Twentieth Century"/>
                    <a:sym typeface="Twentieth Century"/>
                  </a:endParaRPr>
                </a:p>
              </p:txBody>
            </p:sp>
          </p:grpSp>
        </p:grpSp>
      </p:grpSp>
      <p:grpSp>
        <p:nvGrpSpPr>
          <p:cNvPr id="938" name="Google Shape;938;p35"/>
          <p:cNvGrpSpPr/>
          <p:nvPr/>
        </p:nvGrpSpPr>
        <p:grpSpPr>
          <a:xfrm>
            <a:off x="832525" y="4924913"/>
            <a:ext cx="3429000" cy="465000"/>
            <a:chOff x="1181850" y="5504225"/>
            <a:chExt cx="3429000" cy="465000"/>
          </a:xfrm>
        </p:grpSpPr>
        <p:sp>
          <p:nvSpPr>
            <p:cNvPr id="939" name="Google Shape;939;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FRONTEND WRITING 0</a:t>
              </a:r>
              <a:endParaRPr>
                <a:latin typeface="Twentieth Century"/>
                <a:ea typeface="Twentieth Century"/>
                <a:cs typeface="Twentieth Century"/>
                <a:sym typeface="Twentieth Century"/>
              </a:endParaRPr>
            </a:p>
          </p:txBody>
        </p:sp>
      </p:grpSp>
      <p:grpSp>
        <p:nvGrpSpPr>
          <p:cNvPr id="941" name="Google Shape;941;p35"/>
          <p:cNvGrpSpPr/>
          <p:nvPr/>
        </p:nvGrpSpPr>
        <p:grpSpPr>
          <a:xfrm>
            <a:off x="4381500" y="4924913"/>
            <a:ext cx="3429000" cy="465000"/>
            <a:chOff x="1181850" y="5504225"/>
            <a:chExt cx="3429000" cy="465000"/>
          </a:xfrm>
        </p:grpSpPr>
        <p:sp>
          <p:nvSpPr>
            <p:cNvPr id="942" name="Google Shape;942;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FRONTEND WRITING 1</a:t>
              </a:r>
              <a:endParaRPr>
                <a:latin typeface="Twentieth Century"/>
                <a:ea typeface="Twentieth Century"/>
                <a:cs typeface="Twentieth Century"/>
                <a:sym typeface="Twentieth Century"/>
              </a:endParaRPr>
            </a:p>
          </p:txBody>
        </p:sp>
      </p:grpSp>
      <p:grpSp>
        <p:nvGrpSpPr>
          <p:cNvPr id="944" name="Google Shape;944;p35"/>
          <p:cNvGrpSpPr/>
          <p:nvPr/>
        </p:nvGrpSpPr>
        <p:grpSpPr>
          <a:xfrm>
            <a:off x="7930475" y="4924913"/>
            <a:ext cx="3429000" cy="465000"/>
            <a:chOff x="1181850" y="5504225"/>
            <a:chExt cx="3429000" cy="465000"/>
          </a:xfrm>
        </p:grpSpPr>
        <p:sp>
          <p:nvSpPr>
            <p:cNvPr id="945" name="Google Shape;945;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FRONTEND WRITING 0</a:t>
              </a:r>
              <a:endParaRPr>
                <a:latin typeface="Twentieth Century"/>
                <a:ea typeface="Twentieth Century"/>
                <a:cs typeface="Twentieth Century"/>
                <a:sym typeface="Twentieth Century"/>
              </a:endParaRPr>
            </a:p>
          </p:txBody>
        </p:sp>
      </p:grpSp>
      <p:grpSp>
        <p:nvGrpSpPr>
          <p:cNvPr id="947" name="Google Shape;947;p35"/>
          <p:cNvGrpSpPr/>
          <p:nvPr/>
        </p:nvGrpSpPr>
        <p:grpSpPr>
          <a:xfrm>
            <a:off x="4381500" y="5474513"/>
            <a:ext cx="3429000" cy="465000"/>
            <a:chOff x="1181850" y="5504225"/>
            <a:chExt cx="3429000" cy="465000"/>
          </a:xfrm>
        </p:grpSpPr>
        <p:sp>
          <p:nvSpPr>
            <p:cNvPr id="948" name="Google Shape;948;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BACKEND READING 0</a:t>
              </a:r>
              <a:endParaRPr>
                <a:latin typeface="Twentieth Century"/>
                <a:ea typeface="Twentieth Century"/>
                <a:cs typeface="Twentieth Century"/>
                <a:sym typeface="Twentieth Century"/>
              </a:endParaRPr>
            </a:p>
          </p:txBody>
        </p:sp>
      </p:grpSp>
      <p:grpSp>
        <p:nvGrpSpPr>
          <p:cNvPr id="950" name="Google Shape;950;p35"/>
          <p:cNvGrpSpPr/>
          <p:nvPr/>
        </p:nvGrpSpPr>
        <p:grpSpPr>
          <a:xfrm>
            <a:off x="7930475" y="5474513"/>
            <a:ext cx="3429000" cy="465000"/>
            <a:chOff x="1181850" y="5504225"/>
            <a:chExt cx="3429000" cy="465000"/>
          </a:xfrm>
        </p:grpSpPr>
        <p:sp>
          <p:nvSpPr>
            <p:cNvPr id="951" name="Google Shape;951;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BACKEND READING 1</a:t>
              </a:r>
              <a:endParaRPr>
                <a:latin typeface="Twentieth Century"/>
                <a:ea typeface="Twentieth Century"/>
                <a:cs typeface="Twentieth Century"/>
                <a:sym typeface="Twentieth Century"/>
              </a:endParaRPr>
            </a:p>
          </p:txBody>
        </p:sp>
      </p:grpSp>
      <p:sp>
        <p:nvSpPr>
          <p:cNvPr id="953" name="Google Shape;953;p35"/>
          <p:cNvSpPr/>
          <p:nvPr/>
        </p:nvSpPr>
        <p:spPr>
          <a:xfrm>
            <a:off x="861975" y="4511488"/>
            <a:ext cx="4835700" cy="2280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954" name="Google Shape;954;p35"/>
          <p:cNvSpPr/>
          <p:nvPr/>
        </p:nvSpPr>
        <p:spPr>
          <a:xfrm>
            <a:off x="6523775" y="4520038"/>
            <a:ext cx="4835700" cy="2280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txBox="1"/>
          <p:nvPr/>
        </p:nvSpPr>
        <p:spPr>
          <a:xfrm>
            <a:off x="5441875" y="4433925"/>
            <a:ext cx="13377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accent5"/>
                </a:solidFill>
                <a:latin typeface="Twentieth Century"/>
                <a:ea typeface="Twentieth Century"/>
                <a:cs typeface="Twentieth Century"/>
                <a:sym typeface="Twentieth Century"/>
              </a:rPr>
              <a:t>TIME</a:t>
            </a:r>
            <a:endParaRPr>
              <a:solidFill>
                <a:schemeClr val="accent5"/>
              </a:solidFill>
              <a:latin typeface="Twentieth Century"/>
              <a:ea typeface="Twentieth Century"/>
              <a:cs typeface="Twentieth Century"/>
              <a:sym typeface="Twentieth Century"/>
            </a:endParaRPr>
          </a:p>
        </p:txBody>
      </p:sp>
      <p:grpSp>
        <p:nvGrpSpPr>
          <p:cNvPr id="956" name="Google Shape;956;p35"/>
          <p:cNvGrpSpPr/>
          <p:nvPr/>
        </p:nvGrpSpPr>
        <p:grpSpPr>
          <a:xfrm>
            <a:off x="832525" y="5474513"/>
            <a:ext cx="3429000" cy="465000"/>
            <a:chOff x="1181850" y="5504225"/>
            <a:chExt cx="3429000" cy="465000"/>
          </a:xfrm>
        </p:grpSpPr>
        <p:sp>
          <p:nvSpPr>
            <p:cNvPr id="957" name="Google Shape;957;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BACKEND READING 1</a:t>
              </a:r>
              <a:endParaRPr>
                <a:latin typeface="Twentieth Century"/>
                <a:ea typeface="Twentieth Century"/>
                <a:cs typeface="Twentieth Century"/>
                <a:sym typeface="Twentieth Century"/>
              </a:endParaRPr>
            </a:p>
          </p:txBody>
        </p:sp>
      </p:grpSp>
      <p:sp>
        <p:nvSpPr>
          <p:cNvPr id="959" name="Google Shape;959;p3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cxnSp>
        <p:nvCxnSpPr>
          <p:cNvPr id="966" name="Google Shape;966;p36"/>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67" name="Google Shape;967;p36"/>
          <p:cNvSpPr txBox="1"/>
          <p:nvPr/>
        </p:nvSpPr>
        <p:spPr>
          <a:xfrm>
            <a:off x="5458200" y="1332250"/>
            <a:ext cx="12756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1</a:t>
            </a:r>
            <a:endParaRPr sz="4800">
              <a:solidFill>
                <a:schemeClr val="lt1"/>
              </a:solidFill>
              <a:latin typeface="Twentieth Century"/>
              <a:ea typeface="Twentieth Century"/>
              <a:cs typeface="Twentieth Century"/>
              <a:sym typeface="Twentieth Century"/>
            </a:endParaRPr>
          </a:p>
        </p:txBody>
      </p:sp>
      <p:sp>
        <p:nvSpPr>
          <p:cNvPr id="968" name="Google Shape;968;p36"/>
          <p:cNvSpPr txBox="1"/>
          <p:nvPr/>
        </p:nvSpPr>
        <p:spPr>
          <a:xfrm>
            <a:off x="5458200" y="4890000"/>
            <a:ext cx="12756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2</a:t>
            </a:r>
            <a:endParaRPr sz="48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7"/>
                                        </p:tgtEl>
                                        <p:attrNameLst>
                                          <p:attrName>style.visibility</p:attrName>
                                        </p:attrNameLst>
                                      </p:cBhvr>
                                      <p:to>
                                        <p:strVal val="visible"/>
                                      </p:to>
                                    </p:set>
                                    <p:animEffect transition="in" filter="fade">
                                      <p:cBhvr>
                                        <p:cTn id="7" dur="1000"/>
                                        <p:tgtEl>
                                          <p:spTgt spid="9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8"/>
                                        </p:tgtEl>
                                        <p:attrNameLst>
                                          <p:attrName>style.visibility</p:attrName>
                                        </p:attrNameLst>
                                      </p:cBhvr>
                                      <p:to>
                                        <p:strVal val="visible"/>
                                      </p:to>
                                    </p:set>
                                    <p:animEffect transition="in" filter="fade">
                                      <p:cBhvr>
                                        <p:cTn id="12" dur="1000"/>
                                        <p:tgtEl>
                                          <p:spTgt spid="9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967"/>
                                        </p:tgtEl>
                                      </p:cBhvr>
                                    </p:animEffect>
                                    <p:set>
                                      <p:cBhvr>
                                        <p:cTn id="17" dur="1" fill="hold">
                                          <p:stCondLst>
                                            <p:cond delay="1000"/>
                                          </p:stCondLst>
                                        </p:cTn>
                                        <p:tgtEl>
                                          <p:spTgt spid="96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968"/>
                                        </p:tgtEl>
                                      </p:cBhvr>
                                    </p:animEffect>
                                    <p:set>
                                      <p:cBhvr>
                                        <p:cTn id="20" dur="1" fill="hold">
                                          <p:stCondLst>
                                            <p:cond delay="1000"/>
                                          </p:stCondLst>
                                        </p:cTn>
                                        <p:tgtEl>
                                          <p:spTgt spid="9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3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cxnSp>
        <p:nvCxnSpPr>
          <p:cNvPr id="975" name="Google Shape;975;p37"/>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76" name="Google Shape;976;p37"/>
          <p:cNvSpPr txBox="1"/>
          <p:nvPr/>
        </p:nvSpPr>
        <p:spPr>
          <a:xfrm>
            <a:off x="2318800" y="1339825"/>
            <a:ext cx="12945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1</a:t>
            </a:r>
            <a:endParaRPr sz="4800">
              <a:solidFill>
                <a:schemeClr val="lt1"/>
              </a:solidFill>
              <a:latin typeface="Twentieth Century"/>
              <a:ea typeface="Twentieth Century"/>
              <a:cs typeface="Twentieth Century"/>
              <a:sym typeface="Twentieth Century"/>
            </a:endParaRPr>
          </a:p>
        </p:txBody>
      </p:sp>
      <p:sp>
        <p:nvSpPr>
          <p:cNvPr id="977" name="Google Shape;977;p37"/>
          <p:cNvSpPr txBox="1"/>
          <p:nvPr/>
        </p:nvSpPr>
        <p:spPr>
          <a:xfrm>
            <a:off x="8639400" y="1339825"/>
            <a:ext cx="12537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2</a:t>
            </a:r>
            <a:endParaRPr sz="4800">
              <a:solidFill>
                <a:schemeClr val="lt1"/>
              </a:solidFill>
              <a:latin typeface="Twentieth Century"/>
              <a:ea typeface="Twentieth Century"/>
              <a:cs typeface="Twentieth Century"/>
              <a:sym typeface="Twentieth Century"/>
            </a:endParaRPr>
          </a:p>
        </p:txBody>
      </p:sp>
      <p:cxnSp>
        <p:nvCxnSpPr>
          <p:cNvPr id="978" name="Google Shape;978;p37"/>
          <p:cNvCxnSpPr/>
          <p:nvPr/>
        </p:nvCxnSpPr>
        <p:spPr>
          <a:xfrm rot="10800000">
            <a:off x="6118850" y="0"/>
            <a:ext cx="15000" cy="6858000"/>
          </a:xfrm>
          <a:prstGeom prst="straightConnector1">
            <a:avLst/>
          </a:prstGeom>
          <a:noFill/>
          <a:ln w="76200" cap="flat" cmpd="sng">
            <a:solidFill>
              <a:schemeClr val="dk2"/>
            </a:solidFill>
            <a:prstDash val="solid"/>
            <a:round/>
            <a:headEnd type="none" w="med" len="med"/>
            <a:tailEnd type="none" w="med" len="med"/>
          </a:ln>
        </p:spPr>
      </p:cxnSp>
      <p:sp>
        <p:nvSpPr>
          <p:cNvPr id="979" name="Google Shape;979;p37"/>
          <p:cNvSpPr txBox="1"/>
          <p:nvPr/>
        </p:nvSpPr>
        <p:spPr>
          <a:xfrm>
            <a:off x="2318799" y="4882425"/>
            <a:ext cx="12945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3</a:t>
            </a:r>
            <a:endParaRPr sz="4800">
              <a:solidFill>
                <a:schemeClr val="lt1"/>
              </a:solidFill>
              <a:latin typeface="Twentieth Century"/>
              <a:ea typeface="Twentieth Century"/>
              <a:cs typeface="Twentieth Century"/>
              <a:sym typeface="Twentieth Century"/>
            </a:endParaRPr>
          </a:p>
        </p:txBody>
      </p:sp>
      <p:sp>
        <p:nvSpPr>
          <p:cNvPr id="980" name="Google Shape;980;p37"/>
          <p:cNvSpPr txBox="1"/>
          <p:nvPr/>
        </p:nvSpPr>
        <p:spPr>
          <a:xfrm>
            <a:off x="8639399" y="4882425"/>
            <a:ext cx="12537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4</a:t>
            </a:r>
            <a:endParaRPr sz="48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animEffect transition="in" filter="fade">
                                      <p:cBhvr>
                                        <p:cTn id="7" dur="1000"/>
                                        <p:tgtEl>
                                          <p:spTgt spid="9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7"/>
                                        </p:tgtEl>
                                        <p:attrNameLst>
                                          <p:attrName>style.visibility</p:attrName>
                                        </p:attrNameLst>
                                      </p:cBhvr>
                                      <p:to>
                                        <p:strVal val="visible"/>
                                      </p:to>
                                    </p:set>
                                    <p:animEffect transition="in" filter="fade">
                                      <p:cBhvr>
                                        <p:cTn id="12" dur="1000"/>
                                        <p:tgtEl>
                                          <p:spTgt spid="9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9"/>
                                        </p:tgtEl>
                                        <p:attrNameLst>
                                          <p:attrName>style.visibility</p:attrName>
                                        </p:attrNameLst>
                                      </p:cBhvr>
                                      <p:to>
                                        <p:strVal val="visible"/>
                                      </p:to>
                                    </p:set>
                                    <p:animEffect transition="in" filter="fade">
                                      <p:cBhvr>
                                        <p:cTn id="17" dur="1000"/>
                                        <p:tgtEl>
                                          <p:spTgt spid="9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0"/>
                                        </p:tgtEl>
                                        <p:attrNameLst>
                                          <p:attrName>style.visibility</p:attrName>
                                        </p:attrNameLst>
                                      </p:cBhvr>
                                      <p:to>
                                        <p:strVal val="visible"/>
                                      </p:to>
                                    </p:set>
                                    <p:animEffect transition="in" filter="fade">
                                      <p:cBhvr>
                                        <p:cTn id="22" dur="1000"/>
                                        <p:tgtEl>
                                          <p:spTgt spid="9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976"/>
                                        </p:tgtEl>
                                      </p:cBhvr>
                                    </p:animEffect>
                                    <p:set>
                                      <p:cBhvr>
                                        <p:cTn id="27" dur="1" fill="hold">
                                          <p:stCondLst>
                                            <p:cond delay="1000"/>
                                          </p:stCondLst>
                                        </p:cTn>
                                        <p:tgtEl>
                                          <p:spTgt spid="97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977"/>
                                        </p:tgtEl>
                                      </p:cBhvr>
                                    </p:animEffect>
                                    <p:set>
                                      <p:cBhvr>
                                        <p:cTn id="30" dur="1" fill="hold">
                                          <p:stCondLst>
                                            <p:cond delay="1000"/>
                                          </p:stCondLst>
                                        </p:cTn>
                                        <p:tgtEl>
                                          <p:spTgt spid="97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979"/>
                                        </p:tgtEl>
                                      </p:cBhvr>
                                    </p:animEffect>
                                    <p:set>
                                      <p:cBhvr>
                                        <p:cTn id="33" dur="1" fill="hold">
                                          <p:stCondLst>
                                            <p:cond delay="1000"/>
                                          </p:stCondLst>
                                        </p:cTn>
                                        <p:tgtEl>
                                          <p:spTgt spid="97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980"/>
                                        </p:tgtEl>
                                      </p:cBhvr>
                                    </p:animEffect>
                                    <p:set>
                                      <p:cBhvr>
                                        <p:cTn id="36" dur="1" fill="hold">
                                          <p:stCondLst>
                                            <p:cond delay="1000"/>
                                          </p:stCondLst>
                                        </p:cTn>
                                        <p:tgtEl>
                                          <p:spTgt spid="9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cxnSp>
        <p:nvCxnSpPr>
          <p:cNvPr id="987" name="Google Shape;987;p38"/>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88" name="Google Shape;988;p38"/>
          <p:cNvSpPr txBox="1"/>
          <p:nvPr/>
        </p:nvSpPr>
        <p:spPr>
          <a:xfrm>
            <a:off x="2110625" y="13398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1</a:t>
            </a:r>
            <a:endParaRPr sz="4800">
              <a:solidFill>
                <a:schemeClr val="lt1"/>
              </a:solidFill>
              <a:latin typeface="Twentieth Century"/>
              <a:ea typeface="Twentieth Century"/>
              <a:cs typeface="Twentieth Century"/>
              <a:sym typeface="Twentieth Century"/>
            </a:endParaRPr>
          </a:p>
        </p:txBody>
      </p:sp>
      <p:cxnSp>
        <p:nvCxnSpPr>
          <p:cNvPr id="989" name="Google Shape;989;p38"/>
          <p:cNvCxnSpPr/>
          <p:nvPr/>
        </p:nvCxnSpPr>
        <p:spPr>
          <a:xfrm rot="10800000">
            <a:off x="6118850" y="0"/>
            <a:ext cx="15000" cy="6858000"/>
          </a:xfrm>
          <a:prstGeom prst="straightConnector1">
            <a:avLst/>
          </a:prstGeom>
          <a:noFill/>
          <a:ln w="76200" cap="flat" cmpd="sng">
            <a:solidFill>
              <a:schemeClr val="dk2"/>
            </a:solidFill>
            <a:prstDash val="solid"/>
            <a:round/>
            <a:headEnd type="none" w="med" len="med"/>
            <a:tailEnd type="none" w="med" len="med"/>
          </a:ln>
        </p:spPr>
      </p:cxnSp>
      <p:sp>
        <p:nvSpPr>
          <p:cNvPr id="990" name="Google Shape;990;p38"/>
          <p:cNvSpPr txBox="1"/>
          <p:nvPr/>
        </p:nvSpPr>
        <p:spPr>
          <a:xfrm>
            <a:off x="2989675" y="13398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2</a:t>
            </a:r>
            <a:endParaRPr sz="4800">
              <a:solidFill>
                <a:schemeClr val="lt1"/>
              </a:solidFill>
              <a:latin typeface="Twentieth Century"/>
              <a:ea typeface="Twentieth Century"/>
              <a:cs typeface="Twentieth Century"/>
              <a:sym typeface="Twentieth Century"/>
            </a:endParaRPr>
          </a:p>
        </p:txBody>
      </p:sp>
      <p:sp>
        <p:nvSpPr>
          <p:cNvPr id="991" name="Google Shape;991;p38"/>
          <p:cNvSpPr txBox="1"/>
          <p:nvPr/>
        </p:nvSpPr>
        <p:spPr>
          <a:xfrm>
            <a:off x="8483325" y="13398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3</a:t>
            </a:r>
            <a:endParaRPr sz="4800">
              <a:solidFill>
                <a:schemeClr val="lt1"/>
              </a:solidFill>
              <a:latin typeface="Twentieth Century"/>
              <a:ea typeface="Twentieth Century"/>
              <a:cs typeface="Twentieth Century"/>
              <a:sym typeface="Twentieth Century"/>
            </a:endParaRPr>
          </a:p>
        </p:txBody>
      </p:sp>
      <p:sp>
        <p:nvSpPr>
          <p:cNvPr id="992" name="Google Shape;992;p38"/>
          <p:cNvSpPr txBox="1"/>
          <p:nvPr/>
        </p:nvSpPr>
        <p:spPr>
          <a:xfrm>
            <a:off x="9362375" y="13398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Twentieth Century"/>
                <a:ea typeface="Twentieth Century"/>
                <a:cs typeface="Twentieth Century"/>
                <a:sym typeface="Twentieth Century"/>
              </a:rPr>
              <a:t>4</a:t>
            </a:r>
            <a:endParaRPr sz="4800">
              <a:solidFill>
                <a:schemeClr val="lt1"/>
              </a:solidFill>
              <a:latin typeface="Twentieth Century"/>
              <a:ea typeface="Twentieth Century"/>
              <a:cs typeface="Twentieth Century"/>
              <a:sym typeface="Twentieth Century"/>
            </a:endParaRPr>
          </a:p>
        </p:txBody>
      </p:sp>
      <p:sp>
        <p:nvSpPr>
          <p:cNvPr id="993" name="Google Shape;993;p38"/>
          <p:cNvSpPr txBox="1"/>
          <p:nvPr/>
        </p:nvSpPr>
        <p:spPr>
          <a:xfrm>
            <a:off x="2110625" y="48824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lt1"/>
                </a:solidFill>
                <a:latin typeface="Twentieth Century"/>
                <a:ea typeface="Twentieth Century"/>
                <a:cs typeface="Twentieth Century"/>
                <a:sym typeface="Twentieth Century"/>
              </a:rPr>
              <a:t>5?</a:t>
            </a:r>
            <a:endParaRPr sz="3600">
              <a:solidFill>
                <a:schemeClr val="lt1"/>
              </a:solidFill>
              <a:latin typeface="Twentieth Century"/>
              <a:ea typeface="Twentieth Century"/>
              <a:cs typeface="Twentieth Century"/>
              <a:sym typeface="Twentieth Century"/>
            </a:endParaRPr>
          </a:p>
        </p:txBody>
      </p:sp>
      <p:sp>
        <p:nvSpPr>
          <p:cNvPr id="994" name="Google Shape;994;p38"/>
          <p:cNvSpPr txBox="1"/>
          <p:nvPr/>
        </p:nvSpPr>
        <p:spPr>
          <a:xfrm>
            <a:off x="2989675" y="48824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lt1"/>
                </a:solidFill>
                <a:latin typeface="Twentieth Century"/>
                <a:ea typeface="Twentieth Century"/>
                <a:cs typeface="Twentieth Century"/>
                <a:sym typeface="Twentieth Century"/>
              </a:rPr>
              <a:t>6?!</a:t>
            </a:r>
            <a:endParaRPr sz="3600">
              <a:solidFill>
                <a:schemeClr val="lt1"/>
              </a:solidFill>
              <a:latin typeface="Twentieth Century"/>
              <a:ea typeface="Twentieth Century"/>
              <a:cs typeface="Twentieth Century"/>
              <a:sym typeface="Twentieth Century"/>
            </a:endParaRPr>
          </a:p>
        </p:txBody>
      </p:sp>
      <p:sp>
        <p:nvSpPr>
          <p:cNvPr id="995" name="Google Shape;995;p38"/>
          <p:cNvSpPr txBox="1"/>
          <p:nvPr/>
        </p:nvSpPr>
        <p:spPr>
          <a:xfrm>
            <a:off x="8483325" y="48824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lt1"/>
                </a:solidFill>
                <a:latin typeface="Twentieth Century"/>
                <a:ea typeface="Twentieth Century"/>
                <a:cs typeface="Twentieth Century"/>
                <a:sym typeface="Twentieth Century"/>
              </a:rPr>
              <a:t>7?!!</a:t>
            </a:r>
            <a:endParaRPr sz="3200">
              <a:solidFill>
                <a:schemeClr val="lt1"/>
              </a:solidFill>
              <a:latin typeface="Twentieth Century"/>
              <a:ea typeface="Twentieth Century"/>
              <a:cs typeface="Twentieth Century"/>
              <a:sym typeface="Twentieth Century"/>
            </a:endParaRPr>
          </a:p>
        </p:txBody>
      </p:sp>
      <p:sp>
        <p:nvSpPr>
          <p:cNvPr id="996" name="Google Shape;996;p38"/>
          <p:cNvSpPr txBox="1"/>
          <p:nvPr/>
        </p:nvSpPr>
        <p:spPr>
          <a:xfrm>
            <a:off x="9362375" y="48824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lt1"/>
                </a:solidFill>
                <a:latin typeface="Twentieth Century"/>
                <a:ea typeface="Twentieth Century"/>
                <a:cs typeface="Twentieth Century"/>
                <a:sym typeface="Twentieth Century"/>
              </a:rPr>
              <a:t>8?!!!</a:t>
            </a:r>
            <a:endParaRPr sz="28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8"/>
                                        </p:tgtEl>
                                        <p:attrNameLst>
                                          <p:attrName>style.visibility</p:attrName>
                                        </p:attrNameLst>
                                      </p:cBhvr>
                                      <p:to>
                                        <p:strVal val="visible"/>
                                      </p:to>
                                    </p:set>
                                    <p:animEffect transition="in" filter="fade">
                                      <p:cBhvr>
                                        <p:cTn id="7" dur="1000"/>
                                        <p:tgtEl>
                                          <p:spTgt spid="9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0"/>
                                        </p:tgtEl>
                                        <p:attrNameLst>
                                          <p:attrName>style.visibility</p:attrName>
                                        </p:attrNameLst>
                                      </p:cBhvr>
                                      <p:to>
                                        <p:strVal val="visible"/>
                                      </p:to>
                                    </p:set>
                                    <p:animEffect transition="in" filter="fade">
                                      <p:cBhvr>
                                        <p:cTn id="12" dur="1000"/>
                                        <p:tgtEl>
                                          <p:spTgt spid="9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1"/>
                                        </p:tgtEl>
                                        <p:attrNameLst>
                                          <p:attrName>style.visibility</p:attrName>
                                        </p:attrNameLst>
                                      </p:cBhvr>
                                      <p:to>
                                        <p:strVal val="visible"/>
                                      </p:to>
                                    </p:set>
                                    <p:animEffect transition="in" filter="fade">
                                      <p:cBhvr>
                                        <p:cTn id="17" dur="1000"/>
                                        <p:tgtEl>
                                          <p:spTgt spid="9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2"/>
                                        </p:tgtEl>
                                        <p:attrNameLst>
                                          <p:attrName>style.visibility</p:attrName>
                                        </p:attrNameLst>
                                      </p:cBhvr>
                                      <p:to>
                                        <p:strVal val="visible"/>
                                      </p:to>
                                    </p:set>
                                    <p:animEffect transition="in" filter="fade">
                                      <p:cBhvr>
                                        <p:cTn id="22" dur="1000"/>
                                        <p:tgtEl>
                                          <p:spTgt spid="9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3"/>
                                        </p:tgtEl>
                                        <p:attrNameLst>
                                          <p:attrName>style.visibility</p:attrName>
                                        </p:attrNameLst>
                                      </p:cBhvr>
                                      <p:to>
                                        <p:strVal val="visible"/>
                                      </p:to>
                                    </p:set>
                                    <p:animEffect transition="in" filter="fade">
                                      <p:cBhvr>
                                        <p:cTn id="27" dur="1000"/>
                                        <p:tgtEl>
                                          <p:spTgt spid="9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4"/>
                                        </p:tgtEl>
                                        <p:attrNameLst>
                                          <p:attrName>style.visibility</p:attrName>
                                        </p:attrNameLst>
                                      </p:cBhvr>
                                      <p:to>
                                        <p:strVal val="visible"/>
                                      </p:to>
                                    </p:set>
                                    <p:animEffect transition="in" filter="fade">
                                      <p:cBhvr>
                                        <p:cTn id="32" dur="1000"/>
                                        <p:tgtEl>
                                          <p:spTgt spid="9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5"/>
                                        </p:tgtEl>
                                        <p:attrNameLst>
                                          <p:attrName>style.visibility</p:attrName>
                                        </p:attrNameLst>
                                      </p:cBhvr>
                                      <p:to>
                                        <p:strVal val="visible"/>
                                      </p:to>
                                    </p:set>
                                    <p:animEffect transition="in" filter="fade">
                                      <p:cBhvr>
                                        <p:cTn id="37" dur="1000"/>
                                        <p:tgtEl>
                                          <p:spTgt spid="9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6"/>
                                        </p:tgtEl>
                                        <p:attrNameLst>
                                          <p:attrName>style.visibility</p:attrName>
                                        </p:attrNameLst>
                                      </p:cBhvr>
                                      <p:to>
                                        <p:strVal val="visible"/>
                                      </p:to>
                                    </p:set>
                                    <p:animEffect transition="in" filter="fade">
                                      <p:cBhvr>
                                        <p:cTn id="4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graphicFrame>
        <p:nvGraphicFramePr>
          <p:cNvPr id="1002" name="Google Shape;1002;p39"/>
          <p:cNvGraphicFramePr/>
          <p:nvPr/>
        </p:nvGraphicFramePr>
        <p:xfrm>
          <a:off x="365250" y="2881825"/>
          <a:ext cx="3000000" cy="3000000"/>
        </p:xfrm>
        <a:graphic>
          <a:graphicData uri="http://schemas.openxmlformats.org/drawingml/2006/table">
            <a:tbl>
              <a:tblPr>
                <a:noFill/>
                <a:tableStyleId>{43AE7C4E-8D4C-4B06-8D05-B0F3C6088C4F}</a:tableStyleId>
              </a:tblPr>
              <a:tblGrid>
                <a:gridCol w="1275425">
                  <a:extLst>
                    <a:ext uri="{9D8B030D-6E8A-4147-A177-3AD203B41FA5}">
                      <a16:colId xmlns:a16="http://schemas.microsoft.com/office/drawing/2014/main" val="20000"/>
                    </a:ext>
                  </a:extLst>
                </a:gridCol>
                <a:gridCol w="1275425">
                  <a:extLst>
                    <a:ext uri="{9D8B030D-6E8A-4147-A177-3AD203B41FA5}">
                      <a16:colId xmlns:a16="http://schemas.microsoft.com/office/drawing/2014/main" val="20001"/>
                    </a:ext>
                  </a:extLst>
                </a:gridCol>
                <a:gridCol w="1275425">
                  <a:extLst>
                    <a:ext uri="{9D8B030D-6E8A-4147-A177-3AD203B41FA5}">
                      <a16:colId xmlns:a16="http://schemas.microsoft.com/office/drawing/2014/main" val="20002"/>
                    </a:ext>
                  </a:extLst>
                </a:gridCol>
                <a:gridCol w="1275425">
                  <a:extLst>
                    <a:ext uri="{9D8B030D-6E8A-4147-A177-3AD203B41FA5}">
                      <a16:colId xmlns:a16="http://schemas.microsoft.com/office/drawing/2014/main" val="20003"/>
                    </a:ext>
                  </a:extLst>
                </a:gridCol>
                <a:gridCol w="1275425">
                  <a:extLst>
                    <a:ext uri="{9D8B030D-6E8A-4147-A177-3AD203B41FA5}">
                      <a16:colId xmlns:a16="http://schemas.microsoft.com/office/drawing/2014/main" val="20004"/>
                    </a:ext>
                  </a:extLst>
                </a:gridCol>
                <a:gridCol w="1275425">
                  <a:extLst>
                    <a:ext uri="{9D8B030D-6E8A-4147-A177-3AD203B41FA5}">
                      <a16:colId xmlns:a16="http://schemas.microsoft.com/office/drawing/2014/main" val="20005"/>
                    </a:ext>
                  </a:extLst>
                </a:gridCol>
                <a:gridCol w="1275425">
                  <a:extLst>
                    <a:ext uri="{9D8B030D-6E8A-4147-A177-3AD203B41FA5}">
                      <a16:colId xmlns:a16="http://schemas.microsoft.com/office/drawing/2014/main" val="20006"/>
                    </a:ext>
                  </a:extLst>
                </a:gridCol>
                <a:gridCol w="1275425">
                  <a:extLst>
                    <a:ext uri="{9D8B030D-6E8A-4147-A177-3AD203B41FA5}">
                      <a16:colId xmlns:a16="http://schemas.microsoft.com/office/drawing/2014/main" val="20007"/>
                    </a:ext>
                  </a:extLst>
                </a:gridCol>
                <a:gridCol w="1275425">
                  <a:extLst>
                    <a:ext uri="{9D8B030D-6E8A-4147-A177-3AD203B41FA5}">
                      <a16:colId xmlns:a16="http://schemas.microsoft.com/office/drawing/2014/main" val="20008"/>
                    </a:ext>
                  </a:extLst>
                </a:gridCol>
              </a:tblGrid>
              <a:tr h="609575">
                <a:tc gridSpan="5">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INDIRECT ARGS</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[0:17]</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SURFACE INDEX</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[18:31]</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bl>
          </a:graphicData>
        </a:graphic>
      </p:graphicFrame>
      <p:graphicFrame>
        <p:nvGraphicFramePr>
          <p:cNvPr id="1003" name="Google Shape;1003;p39"/>
          <p:cNvGraphicFramePr/>
          <p:nvPr/>
        </p:nvGraphicFramePr>
        <p:xfrm>
          <a:off x="365250" y="3796225"/>
          <a:ext cx="3000000" cy="3000000"/>
        </p:xfrm>
        <a:graphic>
          <a:graphicData uri="http://schemas.openxmlformats.org/drawingml/2006/table">
            <a:tbl>
              <a:tblPr>
                <a:noFill/>
                <a:tableStyleId>{43AE7C4E-8D4C-4B06-8D05-B0F3C6088C4F}</a:tableStyleId>
              </a:tblPr>
              <a:tblGrid>
                <a:gridCol w="1275425">
                  <a:extLst>
                    <a:ext uri="{9D8B030D-6E8A-4147-A177-3AD203B41FA5}">
                      <a16:colId xmlns:a16="http://schemas.microsoft.com/office/drawing/2014/main" val="20000"/>
                    </a:ext>
                  </a:extLst>
                </a:gridCol>
                <a:gridCol w="1275425">
                  <a:extLst>
                    <a:ext uri="{9D8B030D-6E8A-4147-A177-3AD203B41FA5}">
                      <a16:colId xmlns:a16="http://schemas.microsoft.com/office/drawing/2014/main" val="20001"/>
                    </a:ext>
                  </a:extLst>
                </a:gridCol>
                <a:gridCol w="1275425">
                  <a:extLst>
                    <a:ext uri="{9D8B030D-6E8A-4147-A177-3AD203B41FA5}">
                      <a16:colId xmlns:a16="http://schemas.microsoft.com/office/drawing/2014/main" val="20002"/>
                    </a:ext>
                  </a:extLst>
                </a:gridCol>
                <a:gridCol w="1275425">
                  <a:extLst>
                    <a:ext uri="{9D8B030D-6E8A-4147-A177-3AD203B41FA5}">
                      <a16:colId xmlns:a16="http://schemas.microsoft.com/office/drawing/2014/main" val="20003"/>
                    </a:ext>
                  </a:extLst>
                </a:gridCol>
                <a:gridCol w="1275425">
                  <a:extLst>
                    <a:ext uri="{9D8B030D-6E8A-4147-A177-3AD203B41FA5}">
                      <a16:colId xmlns:a16="http://schemas.microsoft.com/office/drawing/2014/main" val="20004"/>
                    </a:ext>
                  </a:extLst>
                </a:gridCol>
                <a:gridCol w="1275425">
                  <a:extLst>
                    <a:ext uri="{9D8B030D-6E8A-4147-A177-3AD203B41FA5}">
                      <a16:colId xmlns:a16="http://schemas.microsoft.com/office/drawing/2014/main" val="20005"/>
                    </a:ext>
                  </a:extLst>
                </a:gridCol>
                <a:gridCol w="1275425">
                  <a:extLst>
                    <a:ext uri="{9D8B030D-6E8A-4147-A177-3AD203B41FA5}">
                      <a16:colId xmlns:a16="http://schemas.microsoft.com/office/drawing/2014/main" val="20006"/>
                    </a:ext>
                  </a:extLst>
                </a:gridCol>
                <a:gridCol w="1275425">
                  <a:extLst>
                    <a:ext uri="{9D8B030D-6E8A-4147-A177-3AD203B41FA5}">
                      <a16:colId xmlns:a16="http://schemas.microsoft.com/office/drawing/2014/main" val="20007"/>
                    </a:ext>
                  </a:extLst>
                </a:gridCol>
                <a:gridCol w="1275425">
                  <a:extLst>
                    <a:ext uri="{9D8B030D-6E8A-4147-A177-3AD203B41FA5}">
                      <a16:colId xmlns:a16="http://schemas.microsoft.com/office/drawing/2014/main" val="20008"/>
                    </a:ext>
                  </a:extLst>
                </a:gridCol>
              </a:tblGrid>
              <a:tr h="609575">
                <a:tc gridSpan="2">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SURFACE INDEX</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[32:35]</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TESSELLATION</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[36:36]</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PREBAKED</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[37:37]</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TESS FACTORS</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[38:38]</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PREPASS FLIP</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[39:39]</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FORWARD FLIP</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[40:40]</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COUNT</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[41:57]</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UNUSED</a:t>
                      </a:r>
                      <a:endParaRPr sz="1300">
                        <a:solidFill>
                          <a:schemeClr val="lt1"/>
                        </a:solidFill>
                        <a:latin typeface="Twentieth Century"/>
                        <a:ea typeface="Twentieth Century"/>
                        <a:cs typeface="Twentieth Century"/>
                        <a:sym typeface="Twentieth Century"/>
                      </a:endParaRPr>
                    </a:p>
                    <a:p>
                      <a:pPr marL="0" lvl="0" indent="0" algn="ctr" rtl="0">
                        <a:spcBef>
                          <a:spcPts val="0"/>
                        </a:spcBef>
                        <a:spcAft>
                          <a:spcPts val="0"/>
                        </a:spcAft>
                        <a:buNone/>
                      </a:pPr>
                      <a:r>
                        <a:rPr lang="en-US" sz="1300">
                          <a:solidFill>
                            <a:schemeClr val="lt1"/>
                          </a:solidFill>
                          <a:latin typeface="Twentieth Century"/>
                          <a:ea typeface="Twentieth Century"/>
                          <a:cs typeface="Twentieth Century"/>
                          <a:sym typeface="Twentieth Century"/>
                        </a:rPr>
                        <a:t>[58:63]</a:t>
                      </a:r>
                      <a:endParaRPr sz="1300">
                        <a:solidFill>
                          <a:schemeClr val="lt1"/>
                        </a:solidFill>
                        <a:latin typeface="Twentieth Century"/>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004" name="Google Shape;1004;p3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40"/>
          <p:cNvPicPr preferRelativeResize="0"/>
          <p:nvPr/>
        </p:nvPicPr>
        <p:blipFill rotWithShape="1">
          <a:blip r:embed="rId3">
            <a:alphaModFix/>
          </a:blip>
          <a:srcRect t="8439" b="7165"/>
          <a:stretch/>
        </p:blipFill>
        <p:spPr>
          <a:xfrm>
            <a:off x="0" y="0"/>
            <a:ext cx="12192000" cy="6857999"/>
          </a:xfrm>
          <a:prstGeom prst="rect">
            <a:avLst/>
          </a:prstGeom>
          <a:noFill/>
          <a:ln>
            <a:noFill/>
          </a:ln>
        </p:spPr>
      </p:pic>
      <p:sp>
        <p:nvSpPr>
          <p:cNvPr id="1011" name="Google Shape;1011;p40"/>
          <p:cNvSpPr txBox="1"/>
          <p:nvPr/>
        </p:nvSpPr>
        <p:spPr>
          <a:xfrm>
            <a:off x="465925" y="5387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FFFFFF"/>
                </a:solidFill>
                <a:latin typeface="Twentieth Century"/>
                <a:ea typeface="Twentieth Century"/>
                <a:cs typeface="Twentieth Century"/>
                <a:sym typeface="Twentieth Century"/>
              </a:rPr>
              <a:t>CORRECTNESS</a:t>
            </a:r>
            <a:endParaRPr sz="3500">
              <a:solidFill>
                <a:srgbClr val="FFFFFF"/>
              </a:solidFill>
              <a:latin typeface="Twentieth Century"/>
              <a:ea typeface="Twentieth Century"/>
              <a:cs typeface="Twentieth Century"/>
              <a:sym typeface="Twentieth Century"/>
            </a:endParaRPr>
          </a:p>
        </p:txBody>
      </p:sp>
      <p:sp>
        <p:nvSpPr>
          <p:cNvPr id="1012" name="Google Shape;1012;p40"/>
          <p:cNvSpPr txBox="1"/>
          <p:nvPr/>
        </p:nvSpPr>
        <p:spPr>
          <a:xfrm>
            <a:off x="465925" y="12158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FFFFFF"/>
                </a:solidFill>
                <a:latin typeface="Twentieth Century"/>
                <a:ea typeface="Twentieth Century"/>
                <a:cs typeface="Twentieth Century"/>
                <a:sym typeface="Twentieth Century"/>
              </a:rPr>
              <a:t>EFFICIENCY</a:t>
            </a:r>
            <a:endParaRPr sz="3500">
              <a:solidFill>
                <a:srgbClr val="FFFFFF"/>
              </a:solidFill>
              <a:latin typeface="Twentieth Century"/>
              <a:ea typeface="Twentieth Century"/>
              <a:cs typeface="Twentieth Century"/>
              <a:sym typeface="Twentieth Century"/>
            </a:endParaRPr>
          </a:p>
        </p:txBody>
      </p:sp>
      <p:sp>
        <p:nvSpPr>
          <p:cNvPr id="1013" name="Google Shape;1013;p40"/>
          <p:cNvSpPr txBox="1"/>
          <p:nvPr/>
        </p:nvSpPr>
        <p:spPr>
          <a:xfrm>
            <a:off x="465925" y="18929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FFFFFF"/>
                </a:solidFill>
                <a:latin typeface="Twentieth Century"/>
                <a:ea typeface="Twentieth Century"/>
                <a:cs typeface="Twentieth Century"/>
                <a:sym typeface="Twentieth Century"/>
              </a:rPr>
              <a:t>RESILIENCY</a:t>
            </a:r>
            <a:endParaRPr sz="3500">
              <a:solidFill>
                <a:srgbClr val="FFFFFF"/>
              </a:solidFill>
              <a:latin typeface="Twentieth Century"/>
              <a:ea typeface="Twentieth Century"/>
              <a:cs typeface="Twentieth Century"/>
              <a:sym typeface="Twentieth Century"/>
            </a:endParaRPr>
          </a:p>
        </p:txBody>
      </p:sp>
      <p:sp>
        <p:nvSpPr>
          <p:cNvPr id="1014" name="Google Shape;1014;p40"/>
          <p:cNvSpPr txBox="1"/>
          <p:nvPr/>
        </p:nvSpPr>
        <p:spPr>
          <a:xfrm>
            <a:off x="465925" y="261280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FFFFFF"/>
                </a:solidFill>
                <a:latin typeface="Twentieth Century"/>
                <a:ea typeface="Twentieth Century"/>
                <a:cs typeface="Twentieth Century"/>
                <a:sym typeface="Twentieth Century"/>
              </a:rPr>
              <a:t>PRIORITIZATION</a:t>
            </a:r>
            <a:endParaRPr sz="3500">
              <a:solidFill>
                <a:srgbClr val="FFFFFF"/>
              </a:solidFill>
              <a:latin typeface="Twentieth Century"/>
              <a:ea typeface="Twentieth Century"/>
              <a:cs typeface="Twentieth Century"/>
              <a:sym typeface="Twentieth Century"/>
            </a:endParaRPr>
          </a:p>
        </p:txBody>
      </p:sp>
      <p:sp>
        <p:nvSpPr>
          <p:cNvPr id="1015" name="Google Shape;1015;p40"/>
          <p:cNvSpPr txBox="1"/>
          <p:nvPr/>
        </p:nvSpPr>
        <p:spPr>
          <a:xfrm>
            <a:off x="111525" y="638567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10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2"/>
                                        </p:tgtEl>
                                        <p:attrNameLst>
                                          <p:attrName>style.visibility</p:attrName>
                                        </p:attrNameLst>
                                      </p:cBhvr>
                                      <p:to>
                                        <p:strVal val="visible"/>
                                      </p:to>
                                    </p:set>
                                    <p:animEffect transition="in" filter="fade">
                                      <p:cBhvr>
                                        <p:cTn id="12" dur="1000"/>
                                        <p:tgtEl>
                                          <p:spTgt spid="10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
                                        </p:tgtEl>
                                        <p:attrNameLst>
                                          <p:attrName>style.visibility</p:attrName>
                                        </p:attrNameLst>
                                      </p:cBhvr>
                                      <p:to>
                                        <p:strVal val="visible"/>
                                      </p:to>
                                    </p:set>
                                    <p:animEffect transition="in" filter="fade">
                                      <p:cBhvr>
                                        <p:cTn id="17" dur="1000"/>
                                        <p:tgtEl>
                                          <p:spTgt spid="10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4"/>
                                        </p:tgtEl>
                                        <p:attrNameLst>
                                          <p:attrName>style.visibility</p:attrName>
                                        </p:attrNameLst>
                                      </p:cBhvr>
                                      <p:to>
                                        <p:strVal val="visible"/>
                                      </p:to>
                                    </p:set>
                                    <p:animEffect transition="in" filter="fade">
                                      <p:cBhvr>
                                        <p:cTn id="22"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41"/>
          <p:cNvPicPr preferRelativeResize="0"/>
          <p:nvPr/>
        </p:nvPicPr>
        <p:blipFill rotWithShape="1">
          <a:blip r:embed="rId3">
            <a:alphaModFix/>
          </a:blip>
          <a:srcRect b="15483"/>
          <a:stretch/>
        </p:blipFill>
        <p:spPr>
          <a:xfrm>
            <a:off x="0" y="0"/>
            <a:ext cx="12192000" cy="6857999"/>
          </a:xfrm>
          <a:prstGeom prst="rect">
            <a:avLst/>
          </a:prstGeom>
          <a:noFill/>
          <a:ln>
            <a:noFill/>
          </a:ln>
        </p:spPr>
      </p:pic>
      <p:sp>
        <p:nvSpPr>
          <p:cNvPr id="1022" name="Google Shape;1022;p41"/>
          <p:cNvSpPr/>
          <p:nvPr/>
        </p:nvSpPr>
        <p:spPr>
          <a:xfrm>
            <a:off x="0" y="0"/>
            <a:ext cx="12192000" cy="6858000"/>
          </a:xfrm>
          <a:prstGeom prst="rect">
            <a:avLst/>
          </a:prstGeom>
          <a:solidFill>
            <a:srgbClr val="717171">
              <a:alpha val="67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txBox="1"/>
          <p:nvPr/>
        </p:nvSpPr>
        <p:spPr>
          <a:xfrm>
            <a:off x="308250" y="1334688"/>
            <a:ext cx="1157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FFFFFF"/>
                </a:solidFill>
                <a:latin typeface="Twentieth Century"/>
                <a:ea typeface="Twentieth Century"/>
                <a:cs typeface="Twentieth Century"/>
                <a:sym typeface="Twentieth Century"/>
              </a:rPr>
              <a:t>1. Copy from renderer globals to per-view info</a:t>
            </a:r>
            <a:endParaRPr sz="3600">
              <a:solidFill>
                <a:srgbClr val="FFFFFF"/>
              </a:solidFill>
              <a:latin typeface="Twentieth Century"/>
              <a:ea typeface="Twentieth Century"/>
              <a:cs typeface="Twentieth Century"/>
              <a:sym typeface="Twentieth Century"/>
            </a:endParaRPr>
          </a:p>
        </p:txBody>
      </p:sp>
      <p:sp>
        <p:nvSpPr>
          <p:cNvPr id="1024" name="Google Shape;1024;p41"/>
          <p:cNvSpPr txBox="1"/>
          <p:nvPr/>
        </p:nvSpPr>
        <p:spPr>
          <a:xfrm>
            <a:off x="308250" y="2223813"/>
            <a:ext cx="1157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FFFFFF"/>
                </a:solidFill>
                <a:latin typeface="Twentieth Century"/>
                <a:ea typeface="Twentieth Century"/>
                <a:cs typeface="Twentieth Century"/>
                <a:sym typeface="Twentieth Century"/>
              </a:rPr>
              <a:t>2. Copy from per-view info to command buffer input</a:t>
            </a:r>
            <a:endParaRPr sz="3600">
              <a:solidFill>
                <a:srgbClr val="FFFFFF"/>
              </a:solidFill>
              <a:latin typeface="Twentieth Century"/>
              <a:ea typeface="Twentieth Century"/>
              <a:cs typeface="Twentieth Century"/>
              <a:sym typeface="Twentieth Century"/>
            </a:endParaRPr>
          </a:p>
        </p:txBody>
      </p:sp>
      <p:sp>
        <p:nvSpPr>
          <p:cNvPr id="1025" name="Google Shape;1025;p41"/>
          <p:cNvSpPr txBox="1"/>
          <p:nvPr/>
        </p:nvSpPr>
        <p:spPr>
          <a:xfrm>
            <a:off x="308250" y="3112938"/>
            <a:ext cx="11575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FFFFFF"/>
                </a:solidFill>
                <a:latin typeface="Twentieth Century"/>
                <a:ea typeface="Twentieth Century"/>
                <a:cs typeface="Twentieth Century"/>
                <a:sym typeface="Twentieth Century"/>
              </a:rPr>
              <a:t>3. Copy from command buffer input to constant shadow in command buffer state</a:t>
            </a:r>
            <a:endParaRPr sz="3600">
              <a:solidFill>
                <a:srgbClr val="FFFFFF"/>
              </a:solidFill>
              <a:latin typeface="Twentieth Century"/>
              <a:ea typeface="Twentieth Century"/>
              <a:cs typeface="Twentieth Century"/>
              <a:sym typeface="Twentieth Century"/>
            </a:endParaRPr>
          </a:p>
        </p:txBody>
      </p:sp>
      <p:sp>
        <p:nvSpPr>
          <p:cNvPr id="1026" name="Google Shape;1026;p41"/>
          <p:cNvSpPr txBox="1"/>
          <p:nvPr/>
        </p:nvSpPr>
        <p:spPr>
          <a:xfrm>
            <a:off x="308250" y="4556163"/>
            <a:ext cx="11575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FFFFFF"/>
                </a:solidFill>
                <a:latin typeface="Twentieth Century"/>
                <a:ea typeface="Twentieth Century"/>
                <a:cs typeface="Twentieth Century"/>
                <a:sym typeface="Twentieth Century"/>
              </a:rPr>
              <a:t>4. Copy from command buffer state to peeled ring buffer memory</a:t>
            </a:r>
            <a:endParaRPr sz="3600">
              <a:solidFill>
                <a:srgbClr val="FFFFFF"/>
              </a:solidFill>
              <a:latin typeface="Twentieth Century"/>
              <a:ea typeface="Twentieth Century"/>
              <a:cs typeface="Twentieth Century"/>
              <a:sym typeface="Twentieth Century"/>
            </a:endParaRPr>
          </a:p>
        </p:txBody>
      </p:sp>
      <p:sp>
        <p:nvSpPr>
          <p:cNvPr id="1027" name="Google Shape;1027;p4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2"/>
                                        </p:tgtEl>
                                        <p:attrNameLst>
                                          <p:attrName>style.visibility</p:attrName>
                                        </p:attrNameLst>
                                      </p:cBhvr>
                                      <p:to>
                                        <p:strVal val="visible"/>
                                      </p:to>
                                    </p:set>
                                    <p:animEffect transition="in" filter="fade">
                                      <p:cBhvr>
                                        <p:cTn id="7" dur="1000"/>
                                        <p:tgtEl>
                                          <p:spTgt spid="10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3"/>
                                        </p:tgtEl>
                                        <p:attrNameLst>
                                          <p:attrName>style.visibility</p:attrName>
                                        </p:attrNameLst>
                                      </p:cBhvr>
                                      <p:to>
                                        <p:strVal val="visible"/>
                                      </p:to>
                                    </p:set>
                                    <p:animEffect transition="in" filter="fade">
                                      <p:cBhvr>
                                        <p:cTn id="12" dur="1000"/>
                                        <p:tgtEl>
                                          <p:spTgt spid="10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
                                        </p:tgtEl>
                                        <p:attrNameLst>
                                          <p:attrName>style.visibility</p:attrName>
                                        </p:attrNameLst>
                                      </p:cBhvr>
                                      <p:to>
                                        <p:strVal val="visible"/>
                                      </p:to>
                                    </p:set>
                                    <p:animEffect transition="in" filter="fade">
                                      <p:cBhvr>
                                        <p:cTn id="17" dur="1000"/>
                                        <p:tgtEl>
                                          <p:spTgt spid="10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fade">
                                      <p:cBhvr>
                                        <p:cTn id="22" dur="1000"/>
                                        <p:tgtEl>
                                          <p:spTgt spid="10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5"/>
          <p:cNvPicPr preferRelativeResize="0"/>
          <p:nvPr/>
        </p:nvPicPr>
        <p:blipFill rotWithShape="1">
          <a:blip r:embed="rId3">
            <a:alphaModFix/>
          </a:blip>
          <a:srcRect r="2789"/>
          <a:stretch/>
        </p:blipFill>
        <p:spPr>
          <a:xfrm>
            <a:off x="0" y="0"/>
            <a:ext cx="12191999" cy="6857999"/>
          </a:xfrm>
          <a:prstGeom prst="rect">
            <a:avLst/>
          </a:prstGeom>
          <a:noFill/>
          <a:ln>
            <a:noFill/>
          </a:ln>
        </p:spPr>
      </p:pic>
      <p:grpSp>
        <p:nvGrpSpPr>
          <p:cNvPr id="116" name="Google Shape;116;p15"/>
          <p:cNvGrpSpPr/>
          <p:nvPr/>
        </p:nvGrpSpPr>
        <p:grpSpPr>
          <a:xfrm>
            <a:off x="165650" y="2785650"/>
            <a:ext cx="11922900" cy="271800"/>
            <a:chOff x="165650" y="2785650"/>
            <a:chExt cx="11922900" cy="271800"/>
          </a:xfrm>
        </p:grpSpPr>
        <p:sp>
          <p:nvSpPr>
            <p:cNvPr id="117" name="Google Shape;117;p15"/>
            <p:cNvSpPr/>
            <p:nvPr/>
          </p:nvSpPr>
          <p:spPr>
            <a:xfrm>
              <a:off x="165650" y="2785650"/>
              <a:ext cx="11922900" cy="271800"/>
            </a:xfrm>
            <a:prstGeom prst="roundRect">
              <a:avLst>
                <a:gd name="adj" fmla="val 16667"/>
              </a:avLst>
            </a:prstGeom>
            <a:solidFill>
              <a:srgbClr val="E7A962">
                <a:alpha val="64610"/>
              </a:srgbClr>
            </a:solidFill>
            <a:ln w="38100" cap="flat" cmpd="sng">
              <a:solidFill>
                <a:srgbClr val="E7A9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p:nvPr/>
          </p:nvSpPr>
          <p:spPr>
            <a:xfrm>
              <a:off x="4708175" y="2830750"/>
              <a:ext cx="2896500" cy="189600"/>
            </a:xfrm>
            <a:prstGeom prst="rect">
              <a:avLst/>
            </a:prstGeom>
            <a:solidFill>
              <a:srgbClr val="E7A962">
                <a:alpha val="64610"/>
              </a:srgbClr>
            </a:solidFill>
            <a:ln w="9525" cap="flat" cmpd="sng">
              <a:solidFill>
                <a:srgbClr val="E7A9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Twentieth Century"/>
                  <a:ea typeface="Twentieth Century"/>
                  <a:cs typeface="Twentieth Century"/>
                  <a:sym typeface="Twentieth Century"/>
                </a:rPr>
                <a:t>SYSCALLS</a:t>
              </a:r>
              <a:endParaRPr sz="1800">
                <a:latin typeface="Twentieth Century"/>
                <a:ea typeface="Twentieth Century"/>
                <a:cs typeface="Twentieth Century"/>
                <a:sym typeface="Twentieth Century"/>
              </a:endParaRPr>
            </a:p>
          </p:txBody>
        </p:sp>
      </p:grpSp>
      <p:grpSp>
        <p:nvGrpSpPr>
          <p:cNvPr id="119" name="Google Shape;119;p15"/>
          <p:cNvGrpSpPr/>
          <p:nvPr/>
        </p:nvGrpSpPr>
        <p:grpSpPr>
          <a:xfrm>
            <a:off x="165650" y="3108013"/>
            <a:ext cx="11922900" cy="1995160"/>
            <a:chOff x="165650" y="2878500"/>
            <a:chExt cx="11922900" cy="2347800"/>
          </a:xfrm>
        </p:grpSpPr>
        <p:sp>
          <p:nvSpPr>
            <p:cNvPr id="120" name="Google Shape;120;p15"/>
            <p:cNvSpPr/>
            <p:nvPr/>
          </p:nvSpPr>
          <p:spPr>
            <a:xfrm>
              <a:off x="165650" y="2878500"/>
              <a:ext cx="11922900" cy="2347800"/>
            </a:xfrm>
            <a:prstGeom prst="roundRect">
              <a:avLst>
                <a:gd name="adj" fmla="val 7797"/>
              </a:avLst>
            </a:prstGeom>
            <a:solidFill>
              <a:srgbClr val="D15CEA">
                <a:alpha val="71910"/>
              </a:srgbClr>
            </a:solidFill>
            <a:ln w="38100" cap="flat" cmpd="sng">
              <a:solidFill>
                <a:srgbClr val="D15C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txBox="1"/>
            <p:nvPr/>
          </p:nvSpPr>
          <p:spPr>
            <a:xfrm>
              <a:off x="4567700" y="3852300"/>
              <a:ext cx="3180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Twentieth Century"/>
                  <a:ea typeface="Twentieth Century"/>
                  <a:cs typeface="Twentieth Century"/>
                  <a:sym typeface="Twentieth Century"/>
                </a:rPr>
                <a:t>USER MARKERS</a:t>
              </a:r>
              <a:endParaRPr sz="3200">
                <a:latin typeface="Twentieth Century"/>
                <a:ea typeface="Twentieth Century"/>
                <a:cs typeface="Twentieth Century"/>
                <a:sym typeface="Twentieth Century"/>
              </a:endParaRPr>
            </a:p>
          </p:txBody>
        </p:sp>
      </p:grpSp>
      <p:grpSp>
        <p:nvGrpSpPr>
          <p:cNvPr id="122" name="Google Shape;122;p15"/>
          <p:cNvGrpSpPr/>
          <p:nvPr/>
        </p:nvGrpSpPr>
        <p:grpSpPr>
          <a:xfrm>
            <a:off x="165650" y="5153750"/>
            <a:ext cx="11922900" cy="1605000"/>
            <a:chOff x="165650" y="5226400"/>
            <a:chExt cx="11922900" cy="1605000"/>
          </a:xfrm>
        </p:grpSpPr>
        <p:sp>
          <p:nvSpPr>
            <p:cNvPr id="123" name="Google Shape;123;p15"/>
            <p:cNvSpPr/>
            <p:nvPr/>
          </p:nvSpPr>
          <p:spPr>
            <a:xfrm>
              <a:off x="165650" y="5226400"/>
              <a:ext cx="11922900" cy="1605000"/>
            </a:xfrm>
            <a:prstGeom prst="roundRect">
              <a:avLst>
                <a:gd name="adj" fmla="val 10371"/>
              </a:avLst>
            </a:prstGeom>
            <a:solidFill>
              <a:srgbClr val="E7D452">
                <a:alpha val="69100"/>
              </a:srgbClr>
            </a:solidFill>
            <a:ln w="38100" cap="flat" cmpd="sng">
              <a:solidFill>
                <a:srgbClr val="E7D4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txBox="1"/>
            <p:nvPr/>
          </p:nvSpPr>
          <p:spPr>
            <a:xfrm>
              <a:off x="4622250" y="5678650"/>
              <a:ext cx="2947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Twentieth Century"/>
                  <a:ea typeface="Twentieth Century"/>
                  <a:cs typeface="Twentieth Century"/>
                  <a:sym typeface="Twentieth Century"/>
                </a:rPr>
                <a:t>CPU PC SAMPLES</a:t>
              </a:r>
              <a:endParaRPr sz="2800">
                <a:latin typeface="Twentieth Century"/>
                <a:ea typeface="Twentieth Century"/>
                <a:cs typeface="Twentieth Century"/>
                <a:sym typeface="Twentieth Century"/>
              </a:endParaRPr>
            </a:p>
          </p:txBody>
        </p:sp>
      </p:grpSp>
      <p:pic>
        <p:nvPicPr>
          <p:cNvPr id="125" name="Google Shape;125;p15"/>
          <p:cNvPicPr preferRelativeResize="0"/>
          <p:nvPr/>
        </p:nvPicPr>
        <p:blipFill>
          <a:blip r:embed="rId4">
            <a:alphaModFix amt="85000"/>
          </a:blip>
          <a:stretch>
            <a:fillRect/>
          </a:stretch>
        </p:blipFill>
        <p:spPr>
          <a:xfrm>
            <a:off x="3463150" y="1220464"/>
            <a:ext cx="555900" cy="229200"/>
          </a:xfrm>
          <a:prstGeom prst="roundRect">
            <a:avLst>
              <a:gd name="adj" fmla="val 16667"/>
            </a:avLst>
          </a:prstGeom>
          <a:noFill/>
          <a:ln>
            <a:noFill/>
          </a:ln>
        </p:spPr>
      </p:pic>
      <p:pic>
        <p:nvPicPr>
          <p:cNvPr id="126" name="Google Shape;126;p15"/>
          <p:cNvPicPr preferRelativeResize="0"/>
          <p:nvPr/>
        </p:nvPicPr>
        <p:blipFill>
          <a:blip r:embed="rId4">
            <a:alphaModFix amt="85000"/>
          </a:blip>
          <a:stretch>
            <a:fillRect/>
          </a:stretch>
        </p:blipFill>
        <p:spPr>
          <a:xfrm>
            <a:off x="4019050" y="1220464"/>
            <a:ext cx="555900" cy="229200"/>
          </a:xfrm>
          <a:prstGeom prst="roundRect">
            <a:avLst>
              <a:gd name="adj" fmla="val 16667"/>
            </a:avLst>
          </a:prstGeom>
          <a:noFill/>
          <a:ln>
            <a:noFill/>
          </a:ln>
        </p:spPr>
      </p:pic>
      <p:pic>
        <p:nvPicPr>
          <p:cNvPr id="127" name="Google Shape;127;p15"/>
          <p:cNvPicPr preferRelativeResize="0"/>
          <p:nvPr/>
        </p:nvPicPr>
        <p:blipFill>
          <a:blip r:embed="rId4">
            <a:alphaModFix amt="85000"/>
          </a:blip>
          <a:stretch>
            <a:fillRect/>
          </a:stretch>
        </p:blipFill>
        <p:spPr>
          <a:xfrm>
            <a:off x="6004150" y="1416489"/>
            <a:ext cx="555900" cy="229200"/>
          </a:xfrm>
          <a:prstGeom prst="roundRect">
            <a:avLst>
              <a:gd name="adj" fmla="val 16667"/>
            </a:avLst>
          </a:prstGeom>
          <a:noFill/>
          <a:ln>
            <a:noFill/>
          </a:ln>
        </p:spPr>
      </p:pic>
      <p:pic>
        <p:nvPicPr>
          <p:cNvPr id="128" name="Google Shape;128;p15"/>
          <p:cNvPicPr preferRelativeResize="0"/>
          <p:nvPr/>
        </p:nvPicPr>
        <p:blipFill>
          <a:blip r:embed="rId4">
            <a:alphaModFix amt="85000"/>
          </a:blip>
          <a:stretch>
            <a:fillRect/>
          </a:stretch>
        </p:blipFill>
        <p:spPr>
          <a:xfrm>
            <a:off x="7276525" y="1220464"/>
            <a:ext cx="555900" cy="229200"/>
          </a:xfrm>
          <a:prstGeom prst="roundRect">
            <a:avLst>
              <a:gd name="adj" fmla="val 16667"/>
            </a:avLst>
          </a:prstGeom>
          <a:noFill/>
          <a:ln>
            <a:noFill/>
          </a:ln>
        </p:spPr>
      </p:pic>
      <p:pic>
        <p:nvPicPr>
          <p:cNvPr id="129" name="Google Shape;129;p15"/>
          <p:cNvPicPr preferRelativeResize="0"/>
          <p:nvPr/>
        </p:nvPicPr>
        <p:blipFill>
          <a:blip r:embed="rId4">
            <a:alphaModFix amt="85000"/>
          </a:blip>
          <a:stretch>
            <a:fillRect/>
          </a:stretch>
        </p:blipFill>
        <p:spPr>
          <a:xfrm>
            <a:off x="9893075" y="1220464"/>
            <a:ext cx="555900" cy="229200"/>
          </a:xfrm>
          <a:prstGeom prst="roundRect">
            <a:avLst>
              <a:gd name="adj" fmla="val 16667"/>
            </a:avLst>
          </a:prstGeom>
          <a:noFill/>
          <a:ln>
            <a:noFill/>
          </a:ln>
        </p:spPr>
      </p:pic>
      <p:pic>
        <p:nvPicPr>
          <p:cNvPr id="130" name="Google Shape;130;p15"/>
          <p:cNvPicPr preferRelativeResize="0"/>
          <p:nvPr/>
        </p:nvPicPr>
        <p:blipFill>
          <a:blip r:embed="rId4">
            <a:alphaModFix amt="85000"/>
          </a:blip>
          <a:stretch>
            <a:fillRect/>
          </a:stretch>
        </p:blipFill>
        <p:spPr>
          <a:xfrm>
            <a:off x="8545150" y="1220464"/>
            <a:ext cx="555900" cy="229200"/>
          </a:xfrm>
          <a:prstGeom prst="roundRect">
            <a:avLst>
              <a:gd name="adj" fmla="val 16667"/>
            </a:avLst>
          </a:prstGeom>
          <a:noFill/>
          <a:ln>
            <a:noFill/>
          </a:ln>
        </p:spPr>
      </p:pic>
      <p:pic>
        <p:nvPicPr>
          <p:cNvPr id="131" name="Google Shape;131;p15"/>
          <p:cNvPicPr preferRelativeResize="0"/>
          <p:nvPr/>
        </p:nvPicPr>
        <p:blipFill>
          <a:blip r:embed="rId4">
            <a:alphaModFix amt="85000"/>
          </a:blip>
          <a:stretch>
            <a:fillRect/>
          </a:stretch>
        </p:blipFill>
        <p:spPr>
          <a:xfrm>
            <a:off x="11126575" y="1220464"/>
            <a:ext cx="555900" cy="229200"/>
          </a:xfrm>
          <a:prstGeom prst="roundRect">
            <a:avLst>
              <a:gd name="adj" fmla="val 16667"/>
            </a:avLst>
          </a:prstGeom>
          <a:noFill/>
          <a:ln>
            <a:noFill/>
          </a:ln>
        </p:spPr>
      </p:pic>
      <p:pic>
        <p:nvPicPr>
          <p:cNvPr id="132" name="Google Shape;132;p15"/>
          <p:cNvPicPr preferRelativeResize="0"/>
          <p:nvPr/>
        </p:nvPicPr>
        <p:blipFill>
          <a:blip r:embed="rId4">
            <a:alphaModFix amt="85000"/>
          </a:blip>
          <a:stretch>
            <a:fillRect/>
          </a:stretch>
        </p:blipFill>
        <p:spPr>
          <a:xfrm>
            <a:off x="4733650" y="1220464"/>
            <a:ext cx="555900" cy="229200"/>
          </a:xfrm>
          <a:prstGeom prst="roundRect">
            <a:avLst>
              <a:gd name="adj" fmla="val 16667"/>
            </a:avLst>
          </a:prstGeom>
          <a:noFill/>
          <a:ln>
            <a:noFill/>
          </a:ln>
        </p:spPr>
      </p:pic>
      <p:pic>
        <p:nvPicPr>
          <p:cNvPr id="133" name="Google Shape;133;p15"/>
          <p:cNvPicPr preferRelativeResize="0"/>
          <p:nvPr/>
        </p:nvPicPr>
        <p:blipFill>
          <a:blip r:embed="rId4">
            <a:alphaModFix amt="85000"/>
          </a:blip>
          <a:stretch>
            <a:fillRect/>
          </a:stretch>
        </p:blipFill>
        <p:spPr>
          <a:xfrm>
            <a:off x="11926225" y="1416500"/>
            <a:ext cx="265800" cy="229200"/>
          </a:xfrm>
          <a:prstGeom prst="roundRect">
            <a:avLst>
              <a:gd name="adj" fmla="val 16667"/>
            </a:avLst>
          </a:prstGeom>
          <a:noFill/>
          <a:ln>
            <a:noFill/>
          </a:ln>
        </p:spPr>
      </p:pic>
      <p:pic>
        <p:nvPicPr>
          <p:cNvPr id="134" name="Google Shape;134;p15"/>
          <p:cNvPicPr preferRelativeResize="0"/>
          <p:nvPr/>
        </p:nvPicPr>
        <p:blipFill>
          <a:blip r:embed="rId4">
            <a:alphaModFix amt="85000"/>
          </a:blip>
          <a:stretch>
            <a:fillRect/>
          </a:stretch>
        </p:blipFill>
        <p:spPr>
          <a:xfrm>
            <a:off x="226225" y="5561839"/>
            <a:ext cx="555900" cy="229200"/>
          </a:xfrm>
          <a:prstGeom prst="roundRect">
            <a:avLst>
              <a:gd name="adj" fmla="val 16667"/>
            </a:avLst>
          </a:prstGeom>
          <a:noFill/>
          <a:ln>
            <a:noFill/>
          </a:ln>
        </p:spPr>
      </p:pic>
      <p:pic>
        <p:nvPicPr>
          <p:cNvPr id="135" name="Google Shape;135;p15"/>
          <p:cNvPicPr preferRelativeResize="0"/>
          <p:nvPr/>
        </p:nvPicPr>
        <p:blipFill>
          <a:blip r:embed="rId4">
            <a:alphaModFix amt="85000"/>
          </a:blip>
          <a:stretch>
            <a:fillRect/>
          </a:stretch>
        </p:blipFill>
        <p:spPr>
          <a:xfrm>
            <a:off x="782125" y="5561839"/>
            <a:ext cx="555900" cy="229200"/>
          </a:xfrm>
          <a:prstGeom prst="roundRect">
            <a:avLst>
              <a:gd name="adj" fmla="val 16667"/>
            </a:avLst>
          </a:prstGeom>
          <a:noFill/>
          <a:ln>
            <a:noFill/>
          </a:ln>
        </p:spPr>
      </p:pic>
      <p:pic>
        <p:nvPicPr>
          <p:cNvPr id="136" name="Google Shape;136;p15"/>
          <p:cNvPicPr preferRelativeResize="0"/>
          <p:nvPr/>
        </p:nvPicPr>
        <p:blipFill>
          <a:blip r:embed="rId4">
            <a:alphaModFix amt="85000"/>
          </a:blip>
          <a:stretch>
            <a:fillRect/>
          </a:stretch>
        </p:blipFill>
        <p:spPr>
          <a:xfrm>
            <a:off x="11682475" y="1220475"/>
            <a:ext cx="509400" cy="229200"/>
          </a:xfrm>
          <a:prstGeom prst="roundRect">
            <a:avLst>
              <a:gd name="adj" fmla="val 16667"/>
            </a:avLst>
          </a:prstGeom>
          <a:noFill/>
          <a:ln>
            <a:noFill/>
          </a:ln>
        </p:spPr>
      </p:pic>
      <p:grpSp>
        <p:nvGrpSpPr>
          <p:cNvPr id="137" name="Google Shape;137;p15"/>
          <p:cNvGrpSpPr/>
          <p:nvPr/>
        </p:nvGrpSpPr>
        <p:grpSpPr>
          <a:xfrm>
            <a:off x="1890250" y="114875"/>
            <a:ext cx="3919800" cy="400200"/>
            <a:chOff x="1890250" y="114875"/>
            <a:chExt cx="3919800" cy="400200"/>
          </a:xfrm>
        </p:grpSpPr>
        <p:sp>
          <p:nvSpPr>
            <p:cNvPr id="138" name="Google Shape;138;p15"/>
            <p:cNvSpPr/>
            <p:nvPr/>
          </p:nvSpPr>
          <p:spPr>
            <a:xfrm>
              <a:off x="1890250" y="179075"/>
              <a:ext cx="3919800" cy="271800"/>
            </a:xfrm>
            <a:prstGeom prst="roundRect">
              <a:avLst>
                <a:gd name="adj" fmla="val 16667"/>
              </a:avLst>
            </a:prstGeom>
            <a:solidFill>
              <a:srgbClr val="6AA84F">
                <a:alpha val="76970"/>
              </a:srgbClr>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txBox="1"/>
            <p:nvPr/>
          </p:nvSpPr>
          <p:spPr>
            <a:xfrm>
              <a:off x="2293275" y="114875"/>
              <a:ext cx="2728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FRAME</a:t>
              </a:r>
              <a:endParaRPr>
                <a:latin typeface="Twentieth Century"/>
                <a:ea typeface="Twentieth Century"/>
                <a:cs typeface="Twentieth Century"/>
                <a:sym typeface="Twentieth Century"/>
              </a:endParaRPr>
            </a:p>
          </p:txBody>
        </p:sp>
      </p:grpSp>
      <p:sp>
        <p:nvSpPr>
          <p:cNvPr id="140" name="Google Shape;140;p1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grpSp>
        <p:nvGrpSpPr>
          <p:cNvPr id="141" name="Google Shape;141;p15"/>
          <p:cNvGrpSpPr/>
          <p:nvPr/>
        </p:nvGrpSpPr>
        <p:grpSpPr>
          <a:xfrm>
            <a:off x="103500" y="1645700"/>
            <a:ext cx="11985000" cy="5180100"/>
            <a:chOff x="103500" y="1677900"/>
            <a:chExt cx="11985000" cy="5180100"/>
          </a:xfrm>
        </p:grpSpPr>
        <p:sp>
          <p:nvSpPr>
            <p:cNvPr id="142" name="Google Shape;142;p15"/>
            <p:cNvSpPr/>
            <p:nvPr/>
          </p:nvSpPr>
          <p:spPr>
            <a:xfrm>
              <a:off x="103500" y="1677900"/>
              <a:ext cx="11985000" cy="5180100"/>
            </a:xfrm>
            <a:prstGeom prst="roundRect">
              <a:avLst>
                <a:gd name="adj" fmla="val 5695"/>
              </a:avLst>
            </a:prstGeom>
            <a:solidFill>
              <a:srgbClr val="C33C3C">
                <a:alpha val="72470"/>
              </a:srgbClr>
            </a:solid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txBox="1"/>
            <p:nvPr/>
          </p:nvSpPr>
          <p:spPr>
            <a:xfrm>
              <a:off x="3526300" y="4028250"/>
              <a:ext cx="5026800" cy="53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Twentieth Century"/>
                  <a:ea typeface="Twentieth Century"/>
                  <a:cs typeface="Twentieth Century"/>
                  <a:sym typeface="Twentieth Century"/>
                </a:rPr>
                <a:t>LOGICAL CPU THREADS</a:t>
              </a:r>
              <a:endParaRPr sz="3200">
                <a:latin typeface="Twentieth Century"/>
                <a:ea typeface="Twentieth Century"/>
                <a:cs typeface="Twentieth Century"/>
                <a:sym typeface="Twentieth Century"/>
              </a:endParaRPr>
            </a:p>
          </p:txBody>
        </p:sp>
      </p:grpSp>
      <p:pic>
        <p:nvPicPr>
          <p:cNvPr id="144" name="Google Shape;144;p15"/>
          <p:cNvPicPr preferRelativeResize="0"/>
          <p:nvPr/>
        </p:nvPicPr>
        <p:blipFill>
          <a:blip r:embed="rId4">
            <a:alphaModFix amt="85000"/>
          </a:blip>
          <a:stretch>
            <a:fillRect/>
          </a:stretch>
        </p:blipFill>
        <p:spPr>
          <a:xfrm>
            <a:off x="2146500" y="1220464"/>
            <a:ext cx="555900" cy="229200"/>
          </a:xfrm>
          <a:prstGeom prst="roundRect">
            <a:avLst>
              <a:gd name="adj" fmla="val 16667"/>
            </a:avLst>
          </a:prstGeom>
          <a:noFill/>
          <a:ln>
            <a:noFill/>
          </a:ln>
        </p:spPr>
      </p:pic>
      <p:grpSp>
        <p:nvGrpSpPr>
          <p:cNvPr id="145" name="Google Shape;145;p15"/>
          <p:cNvGrpSpPr/>
          <p:nvPr/>
        </p:nvGrpSpPr>
        <p:grpSpPr>
          <a:xfrm>
            <a:off x="103500" y="455550"/>
            <a:ext cx="11985000" cy="1190100"/>
            <a:chOff x="165650" y="455550"/>
            <a:chExt cx="11985000" cy="1190100"/>
          </a:xfrm>
        </p:grpSpPr>
        <p:sp>
          <p:nvSpPr>
            <p:cNvPr id="146" name="Google Shape;146;p15"/>
            <p:cNvSpPr/>
            <p:nvPr/>
          </p:nvSpPr>
          <p:spPr>
            <a:xfrm>
              <a:off x="165650" y="455550"/>
              <a:ext cx="11985000" cy="1190100"/>
            </a:xfrm>
            <a:prstGeom prst="roundRect">
              <a:avLst>
                <a:gd name="adj" fmla="val 10409"/>
              </a:avLst>
            </a:prstGeom>
            <a:solidFill>
              <a:srgbClr val="5BA2C6">
                <a:alpha val="76970"/>
              </a:srgbClr>
            </a:solidFill>
            <a:ln w="38100" cap="flat" cmpd="sng">
              <a:solidFill>
                <a:srgbClr val="4F93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p:nvPr/>
          </p:nvSpPr>
          <p:spPr>
            <a:xfrm>
              <a:off x="4140800" y="730050"/>
              <a:ext cx="4034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Twentieth Century"/>
                  <a:ea typeface="Twentieth Century"/>
                  <a:cs typeface="Twentieth Century"/>
                  <a:sym typeface="Twentieth Century"/>
                </a:rPr>
                <a:t>PHYSICAL CPU CORES</a:t>
              </a:r>
              <a:endParaRPr sz="2800">
                <a:latin typeface="Twentieth Century"/>
                <a:ea typeface="Twentieth Century"/>
                <a:cs typeface="Twentieth Century"/>
                <a:sym typeface="Twentieth Century"/>
              </a:endParaRPr>
            </a:p>
          </p:txBody>
        </p:sp>
      </p:grpSp>
      <p:pic>
        <p:nvPicPr>
          <p:cNvPr id="148" name="Google Shape;148;p15"/>
          <p:cNvPicPr preferRelativeResize="0"/>
          <p:nvPr/>
        </p:nvPicPr>
        <p:blipFill>
          <a:blip r:embed="rId4">
            <a:alphaModFix amt="85000"/>
          </a:blip>
          <a:stretch>
            <a:fillRect/>
          </a:stretch>
        </p:blipFill>
        <p:spPr>
          <a:xfrm>
            <a:off x="226225" y="6034364"/>
            <a:ext cx="555900" cy="229200"/>
          </a:xfrm>
          <a:prstGeom prst="roundRect">
            <a:avLst>
              <a:gd name="adj" fmla="val 16667"/>
            </a:avLst>
          </a:prstGeom>
          <a:noFill/>
          <a:ln>
            <a:noFill/>
          </a:ln>
        </p:spPr>
      </p:pic>
      <p:pic>
        <p:nvPicPr>
          <p:cNvPr id="149" name="Google Shape;149;p15"/>
          <p:cNvPicPr preferRelativeResize="0"/>
          <p:nvPr/>
        </p:nvPicPr>
        <p:blipFill>
          <a:blip r:embed="rId4">
            <a:alphaModFix amt="85000"/>
          </a:blip>
          <a:stretch>
            <a:fillRect/>
          </a:stretch>
        </p:blipFill>
        <p:spPr>
          <a:xfrm>
            <a:off x="782125" y="6034364"/>
            <a:ext cx="555900" cy="229200"/>
          </a:xfrm>
          <a:prstGeom prst="roundRect">
            <a:avLst>
              <a:gd name="adj" fmla="val 16667"/>
            </a:avLst>
          </a:prstGeom>
          <a:noFill/>
          <a:ln>
            <a:noFill/>
          </a:ln>
        </p:spPr>
      </p:pic>
      <p:pic>
        <p:nvPicPr>
          <p:cNvPr id="150" name="Google Shape;150;p15"/>
          <p:cNvPicPr preferRelativeResize="0"/>
          <p:nvPr/>
        </p:nvPicPr>
        <p:blipFill>
          <a:blip r:embed="rId4">
            <a:alphaModFix amt="85000"/>
          </a:blip>
          <a:stretch>
            <a:fillRect/>
          </a:stretch>
        </p:blipFill>
        <p:spPr>
          <a:xfrm>
            <a:off x="226225" y="5791039"/>
            <a:ext cx="555900" cy="229200"/>
          </a:xfrm>
          <a:prstGeom prst="roundRect">
            <a:avLst>
              <a:gd name="adj" fmla="val 16667"/>
            </a:avLst>
          </a:prstGeom>
          <a:noFill/>
          <a:ln>
            <a:noFill/>
          </a:ln>
        </p:spPr>
      </p:pic>
      <p:pic>
        <p:nvPicPr>
          <p:cNvPr id="151" name="Google Shape;151;p15"/>
          <p:cNvPicPr preferRelativeResize="0"/>
          <p:nvPr/>
        </p:nvPicPr>
        <p:blipFill>
          <a:blip r:embed="rId4">
            <a:alphaModFix amt="85000"/>
          </a:blip>
          <a:stretch>
            <a:fillRect/>
          </a:stretch>
        </p:blipFill>
        <p:spPr>
          <a:xfrm>
            <a:off x="782125" y="5791039"/>
            <a:ext cx="555900" cy="229200"/>
          </a:xfrm>
          <a:prstGeom prst="roundRect">
            <a:avLst>
              <a:gd name="adj" fmla="val 16667"/>
            </a:avLst>
          </a:prstGeom>
          <a:noFill/>
          <a:ln>
            <a:noFill/>
          </a:ln>
        </p:spPr>
      </p:pic>
      <p:pic>
        <p:nvPicPr>
          <p:cNvPr id="152" name="Google Shape;152;p15"/>
          <p:cNvPicPr preferRelativeResize="0"/>
          <p:nvPr/>
        </p:nvPicPr>
        <p:blipFill>
          <a:blip r:embed="rId4">
            <a:alphaModFix amt="85000"/>
          </a:blip>
          <a:stretch>
            <a:fillRect/>
          </a:stretch>
        </p:blipFill>
        <p:spPr>
          <a:xfrm>
            <a:off x="226225" y="6506889"/>
            <a:ext cx="555900" cy="229200"/>
          </a:xfrm>
          <a:prstGeom prst="roundRect">
            <a:avLst>
              <a:gd name="adj" fmla="val 16667"/>
            </a:avLst>
          </a:prstGeom>
          <a:noFill/>
          <a:ln>
            <a:noFill/>
          </a:ln>
        </p:spPr>
      </p:pic>
      <p:pic>
        <p:nvPicPr>
          <p:cNvPr id="153" name="Google Shape;153;p15"/>
          <p:cNvPicPr preferRelativeResize="0"/>
          <p:nvPr/>
        </p:nvPicPr>
        <p:blipFill>
          <a:blip r:embed="rId4">
            <a:alphaModFix amt="85000"/>
          </a:blip>
          <a:stretch>
            <a:fillRect/>
          </a:stretch>
        </p:blipFill>
        <p:spPr>
          <a:xfrm>
            <a:off x="1338025" y="5791039"/>
            <a:ext cx="555900" cy="229200"/>
          </a:xfrm>
          <a:prstGeom prst="roundRect">
            <a:avLst>
              <a:gd name="adj" fmla="val 16667"/>
            </a:avLst>
          </a:prstGeom>
          <a:noFill/>
          <a:ln>
            <a:noFill/>
          </a:ln>
        </p:spPr>
      </p:pic>
      <p:pic>
        <p:nvPicPr>
          <p:cNvPr id="154" name="Google Shape;154;p15"/>
          <p:cNvPicPr preferRelativeResize="0"/>
          <p:nvPr/>
        </p:nvPicPr>
        <p:blipFill>
          <a:blip r:embed="rId4">
            <a:alphaModFix amt="85000"/>
          </a:blip>
          <a:stretch>
            <a:fillRect/>
          </a:stretch>
        </p:blipFill>
        <p:spPr>
          <a:xfrm>
            <a:off x="2266100" y="5791039"/>
            <a:ext cx="555900" cy="229200"/>
          </a:xfrm>
          <a:prstGeom prst="roundRect">
            <a:avLst>
              <a:gd name="adj" fmla="val 16667"/>
            </a:avLst>
          </a:prstGeom>
          <a:noFill/>
          <a:ln>
            <a:noFill/>
          </a:ln>
        </p:spPr>
      </p:pic>
      <p:pic>
        <p:nvPicPr>
          <p:cNvPr id="155" name="Google Shape;155;p15"/>
          <p:cNvPicPr preferRelativeResize="0"/>
          <p:nvPr/>
        </p:nvPicPr>
        <p:blipFill>
          <a:blip r:embed="rId4">
            <a:alphaModFix amt="85000"/>
          </a:blip>
          <a:stretch>
            <a:fillRect/>
          </a:stretch>
        </p:blipFill>
        <p:spPr>
          <a:xfrm>
            <a:off x="1338025" y="6034364"/>
            <a:ext cx="555900" cy="229200"/>
          </a:xfrm>
          <a:prstGeom prst="roundRect">
            <a:avLst>
              <a:gd name="adj" fmla="val 16667"/>
            </a:avLst>
          </a:prstGeom>
          <a:noFill/>
          <a:ln>
            <a:noFill/>
          </a:ln>
        </p:spPr>
      </p:pic>
      <p:pic>
        <p:nvPicPr>
          <p:cNvPr id="156" name="Google Shape;156;p15"/>
          <p:cNvPicPr preferRelativeResize="0"/>
          <p:nvPr/>
        </p:nvPicPr>
        <p:blipFill>
          <a:blip r:embed="rId4">
            <a:alphaModFix amt="85000"/>
          </a:blip>
          <a:stretch>
            <a:fillRect/>
          </a:stretch>
        </p:blipFill>
        <p:spPr>
          <a:xfrm>
            <a:off x="2504700" y="6034364"/>
            <a:ext cx="555900" cy="229200"/>
          </a:xfrm>
          <a:prstGeom prst="roundRect">
            <a:avLst>
              <a:gd name="adj" fmla="val 16667"/>
            </a:avLst>
          </a:prstGeom>
          <a:noFill/>
          <a:ln>
            <a:noFill/>
          </a:ln>
        </p:spPr>
      </p:pic>
      <p:pic>
        <p:nvPicPr>
          <p:cNvPr id="157" name="Google Shape;157;p15"/>
          <p:cNvPicPr preferRelativeResize="0"/>
          <p:nvPr/>
        </p:nvPicPr>
        <p:blipFill>
          <a:blip r:embed="rId4">
            <a:alphaModFix amt="85000"/>
          </a:blip>
          <a:stretch>
            <a:fillRect/>
          </a:stretch>
        </p:blipFill>
        <p:spPr>
          <a:xfrm>
            <a:off x="3060600" y="6034364"/>
            <a:ext cx="555900" cy="229200"/>
          </a:xfrm>
          <a:prstGeom prst="roundRect">
            <a:avLst>
              <a:gd name="adj" fmla="val 16667"/>
            </a:avLst>
          </a:prstGeom>
          <a:noFill/>
          <a:ln>
            <a:noFill/>
          </a:ln>
        </p:spPr>
      </p:pic>
      <p:pic>
        <p:nvPicPr>
          <p:cNvPr id="158" name="Google Shape;158;p15"/>
          <p:cNvPicPr preferRelativeResize="0"/>
          <p:nvPr/>
        </p:nvPicPr>
        <p:blipFill>
          <a:blip r:embed="rId4">
            <a:alphaModFix amt="85000"/>
          </a:blip>
          <a:stretch>
            <a:fillRect/>
          </a:stretch>
        </p:blipFill>
        <p:spPr>
          <a:xfrm>
            <a:off x="4574950" y="6034364"/>
            <a:ext cx="555900" cy="229200"/>
          </a:xfrm>
          <a:prstGeom prst="roundRect">
            <a:avLst>
              <a:gd name="adj" fmla="val 16667"/>
            </a:avLst>
          </a:prstGeom>
          <a:noFill/>
          <a:ln>
            <a:noFill/>
          </a:ln>
        </p:spPr>
      </p:pic>
      <p:pic>
        <p:nvPicPr>
          <p:cNvPr id="159" name="Google Shape;159;p15"/>
          <p:cNvPicPr preferRelativeResize="0"/>
          <p:nvPr/>
        </p:nvPicPr>
        <p:blipFill>
          <a:blip r:embed="rId4">
            <a:alphaModFix amt="85000"/>
          </a:blip>
          <a:stretch>
            <a:fillRect/>
          </a:stretch>
        </p:blipFill>
        <p:spPr>
          <a:xfrm>
            <a:off x="4019050" y="6034364"/>
            <a:ext cx="555900" cy="229200"/>
          </a:xfrm>
          <a:prstGeom prst="roundRect">
            <a:avLst>
              <a:gd name="adj" fmla="val 16667"/>
            </a:avLst>
          </a:prstGeom>
          <a:noFill/>
          <a:ln>
            <a:noFill/>
          </a:ln>
        </p:spPr>
      </p:pic>
      <p:pic>
        <p:nvPicPr>
          <p:cNvPr id="160" name="Google Shape;160;p15"/>
          <p:cNvPicPr preferRelativeResize="0"/>
          <p:nvPr/>
        </p:nvPicPr>
        <p:blipFill>
          <a:blip r:embed="rId4">
            <a:alphaModFix amt="85000"/>
          </a:blip>
          <a:stretch>
            <a:fillRect/>
          </a:stretch>
        </p:blipFill>
        <p:spPr>
          <a:xfrm>
            <a:off x="226225" y="5089314"/>
            <a:ext cx="555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10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41"/>
                                        </p:tgtEl>
                                      </p:cBhvr>
                                    </p:animEffect>
                                    <p:set>
                                      <p:cBhvr>
                                        <p:cTn id="22" dur="1" fill="hold">
                                          <p:stCondLst>
                                            <p:cond delay="1000"/>
                                          </p:stCondLst>
                                        </p:cTn>
                                        <p:tgtEl>
                                          <p:spTgt spid="1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10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10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2"/>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1034" name="Google Shape;1034;p42"/>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slide about what is mutable vs immutable</a:t>
            </a:r>
            <a:endParaRPr/>
          </a:p>
          <a:p>
            <a:pPr marL="0" lvl="0" indent="0" algn="l" rtl="0">
              <a:spcBef>
                <a:spcPts val="1200"/>
              </a:spcBef>
              <a:spcAft>
                <a:spcPts val="0"/>
              </a:spcAft>
              <a:buNone/>
            </a:pPr>
            <a:endParaRPr/>
          </a:p>
          <a:p>
            <a:pPr marL="0" lvl="0" indent="0" algn="l" rtl="0">
              <a:spcBef>
                <a:spcPts val="1200"/>
              </a:spcBef>
              <a:spcAft>
                <a:spcPts val="200"/>
              </a:spcAft>
              <a:buNone/>
            </a:pPr>
            <a:endParaRPr/>
          </a:p>
        </p:txBody>
      </p:sp>
      <p:pic>
        <p:nvPicPr>
          <p:cNvPr id="1035" name="Google Shape;1035;p42"/>
          <p:cNvPicPr preferRelativeResize="0"/>
          <p:nvPr/>
        </p:nvPicPr>
        <p:blipFill rotWithShape="1">
          <a:blip r:embed="rId3">
            <a:alphaModFix/>
          </a:blip>
          <a:srcRect t="14871"/>
          <a:stretch/>
        </p:blipFill>
        <p:spPr>
          <a:xfrm>
            <a:off x="1" y="0"/>
            <a:ext cx="12191999" cy="6857999"/>
          </a:xfrm>
          <a:prstGeom prst="rect">
            <a:avLst/>
          </a:prstGeom>
          <a:noFill/>
          <a:ln>
            <a:noFill/>
          </a:ln>
        </p:spPr>
      </p:pic>
      <p:sp>
        <p:nvSpPr>
          <p:cNvPr id="1036" name="Google Shape;1036;p4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43"/>
          <p:cNvPicPr preferRelativeResize="0"/>
          <p:nvPr/>
        </p:nvPicPr>
        <p:blipFill rotWithShape="1">
          <a:blip r:embed="rId3">
            <a:alphaModFix/>
          </a:blip>
          <a:srcRect r="2276"/>
          <a:stretch/>
        </p:blipFill>
        <p:spPr>
          <a:xfrm>
            <a:off x="0" y="0"/>
            <a:ext cx="12192002" cy="6857999"/>
          </a:xfrm>
          <a:prstGeom prst="rect">
            <a:avLst/>
          </a:prstGeom>
          <a:noFill/>
          <a:ln>
            <a:noFill/>
          </a:ln>
        </p:spPr>
      </p:pic>
      <p:sp>
        <p:nvSpPr>
          <p:cNvPr id="1043" name="Google Shape;1043;p43"/>
          <p:cNvSpPr/>
          <p:nvPr/>
        </p:nvSpPr>
        <p:spPr>
          <a:xfrm>
            <a:off x="89325" y="3497725"/>
            <a:ext cx="11908800" cy="1497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10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43"/>
                                        </p:tgtEl>
                                      </p:cBhvr>
                                    </p:animEffect>
                                    <p:set>
                                      <p:cBhvr>
                                        <p:cTn id="12" dur="1" fill="hold">
                                          <p:stCondLst>
                                            <p:cond delay="1000"/>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44"/>
          <p:cNvPicPr preferRelativeResize="0"/>
          <p:nvPr/>
        </p:nvPicPr>
        <p:blipFill rotWithShape="1">
          <a:blip r:embed="rId3">
            <a:alphaModFix/>
          </a:blip>
          <a:srcRect r="2267"/>
          <a:stretch/>
        </p:blipFill>
        <p:spPr>
          <a:xfrm>
            <a:off x="0" y="0"/>
            <a:ext cx="12192002" cy="6858000"/>
          </a:xfrm>
          <a:prstGeom prst="rect">
            <a:avLst/>
          </a:prstGeom>
          <a:noFill/>
          <a:ln>
            <a:noFill/>
          </a:ln>
        </p:spPr>
      </p:pic>
      <p:sp>
        <p:nvSpPr>
          <p:cNvPr id="1051" name="Google Shape;1051;p44"/>
          <p:cNvSpPr/>
          <p:nvPr/>
        </p:nvSpPr>
        <p:spPr>
          <a:xfrm>
            <a:off x="141600" y="2068400"/>
            <a:ext cx="11908800" cy="742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10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51"/>
                                        </p:tgtEl>
                                      </p:cBhvr>
                                    </p:animEffect>
                                    <p:set>
                                      <p:cBhvr>
                                        <p:cTn id="12" dur="1" fill="hold">
                                          <p:stCondLst>
                                            <p:cond delay="1000"/>
                                          </p:stCondLst>
                                        </p:cTn>
                                        <p:tgtEl>
                                          <p:spTgt spid="1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45"/>
          <p:cNvPicPr preferRelativeResize="0"/>
          <p:nvPr/>
        </p:nvPicPr>
        <p:blipFill rotWithShape="1">
          <a:blip r:embed="rId3">
            <a:alphaModFix/>
          </a:blip>
          <a:srcRect r="2296"/>
          <a:stretch/>
        </p:blipFill>
        <p:spPr>
          <a:xfrm>
            <a:off x="0" y="0"/>
            <a:ext cx="12192001" cy="6857999"/>
          </a:xfrm>
          <a:prstGeom prst="rect">
            <a:avLst/>
          </a:prstGeom>
          <a:noFill/>
          <a:ln>
            <a:noFill/>
          </a:ln>
        </p:spPr>
      </p:pic>
      <p:sp>
        <p:nvSpPr>
          <p:cNvPr id="1059" name="Google Shape;1059;p45"/>
          <p:cNvSpPr/>
          <p:nvPr/>
        </p:nvSpPr>
        <p:spPr>
          <a:xfrm>
            <a:off x="141600" y="302350"/>
            <a:ext cx="11908800" cy="3855000"/>
          </a:xfrm>
          <a:prstGeom prst="roundRect">
            <a:avLst>
              <a:gd name="adj" fmla="val 7938"/>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5"/>
          <p:cNvSpPr/>
          <p:nvPr/>
        </p:nvSpPr>
        <p:spPr>
          <a:xfrm>
            <a:off x="141600" y="1930975"/>
            <a:ext cx="11908800" cy="37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5"/>
          <p:cNvSpPr/>
          <p:nvPr/>
        </p:nvSpPr>
        <p:spPr>
          <a:xfrm>
            <a:off x="141600" y="3492075"/>
            <a:ext cx="11908800" cy="52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txBox="1"/>
          <p:nvPr/>
        </p:nvSpPr>
        <p:spPr>
          <a:xfrm>
            <a:off x="9878525" y="594932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1000"/>
                                        <p:tgtEl>
                                          <p:spTgt spid="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59"/>
                                        </p:tgtEl>
                                      </p:cBhvr>
                                    </p:animEffect>
                                    <p:set>
                                      <p:cBhvr>
                                        <p:cTn id="12" dur="1" fill="hold">
                                          <p:stCondLst>
                                            <p:cond delay="1000"/>
                                          </p:stCondLst>
                                        </p:cTn>
                                        <p:tgtEl>
                                          <p:spTgt spid="10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0"/>
                                        </p:tgtEl>
                                        <p:attrNameLst>
                                          <p:attrName>style.visibility</p:attrName>
                                        </p:attrNameLst>
                                      </p:cBhvr>
                                      <p:to>
                                        <p:strVal val="visible"/>
                                      </p:to>
                                    </p:set>
                                    <p:animEffect transition="in" filter="fade">
                                      <p:cBhvr>
                                        <p:cTn id="17" dur="1000"/>
                                        <p:tgtEl>
                                          <p:spTgt spid="10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060"/>
                                        </p:tgtEl>
                                      </p:cBhvr>
                                    </p:animEffect>
                                    <p:set>
                                      <p:cBhvr>
                                        <p:cTn id="22" dur="1" fill="hold">
                                          <p:stCondLst>
                                            <p:cond delay="1000"/>
                                          </p:stCondLst>
                                        </p:cTn>
                                        <p:tgtEl>
                                          <p:spTgt spid="10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1"/>
                                        </p:tgtEl>
                                        <p:attrNameLst>
                                          <p:attrName>style.visibility</p:attrName>
                                        </p:attrNameLst>
                                      </p:cBhvr>
                                      <p:to>
                                        <p:strVal val="visible"/>
                                      </p:to>
                                    </p:set>
                                    <p:animEffect transition="in" filter="fade">
                                      <p:cBhvr>
                                        <p:cTn id="27" dur="1000"/>
                                        <p:tgtEl>
                                          <p:spTgt spid="10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061"/>
                                        </p:tgtEl>
                                      </p:cBhvr>
                                    </p:animEffect>
                                    <p:set>
                                      <p:cBhvr>
                                        <p:cTn id="32" dur="1" fill="hold">
                                          <p:stCondLst>
                                            <p:cond delay="1000"/>
                                          </p:stCondLst>
                                        </p:cTn>
                                        <p:tgtEl>
                                          <p:spTgt spid="10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7"/>
        <p:cNvGrpSpPr/>
        <p:nvPr/>
      </p:nvGrpSpPr>
      <p:grpSpPr>
        <a:xfrm>
          <a:off x="0" y="0"/>
          <a:ext cx="0" cy="0"/>
          <a:chOff x="0" y="0"/>
          <a:chExt cx="0" cy="0"/>
        </a:xfrm>
      </p:grpSpPr>
      <p:cxnSp>
        <p:nvCxnSpPr>
          <p:cNvPr id="1068" name="Google Shape;1068;p46"/>
          <p:cNvCxnSpPr/>
          <p:nvPr/>
        </p:nvCxnSpPr>
        <p:spPr>
          <a:xfrm rot="10800000" flipH="1">
            <a:off x="714050" y="439000"/>
            <a:ext cx="30300" cy="5874000"/>
          </a:xfrm>
          <a:prstGeom prst="straightConnector1">
            <a:avLst/>
          </a:prstGeom>
          <a:noFill/>
          <a:ln w="9525" cap="flat" cmpd="sng">
            <a:solidFill>
              <a:schemeClr val="dk2"/>
            </a:solidFill>
            <a:prstDash val="solid"/>
            <a:round/>
            <a:headEnd type="none" w="med" len="med"/>
            <a:tailEnd type="triangle" w="med" len="med"/>
          </a:ln>
        </p:spPr>
      </p:cxnSp>
      <p:cxnSp>
        <p:nvCxnSpPr>
          <p:cNvPr id="1069" name="Google Shape;1069;p46"/>
          <p:cNvCxnSpPr/>
          <p:nvPr/>
        </p:nvCxnSpPr>
        <p:spPr>
          <a:xfrm>
            <a:off x="487975" y="6086825"/>
            <a:ext cx="10747800" cy="0"/>
          </a:xfrm>
          <a:prstGeom prst="straightConnector1">
            <a:avLst/>
          </a:prstGeom>
          <a:noFill/>
          <a:ln w="9525" cap="flat" cmpd="sng">
            <a:solidFill>
              <a:schemeClr val="dk2"/>
            </a:solidFill>
            <a:prstDash val="solid"/>
            <a:round/>
            <a:headEnd type="none" w="med" len="med"/>
            <a:tailEnd type="triangle" w="med" len="med"/>
          </a:ln>
        </p:spPr>
      </p:cxnSp>
      <p:sp>
        <p:nvSpPr>
          <p:cNvPr id="1070" name="Google Shape;1070;p46"/>
          <p:cNvSpPr txBox="1"/>
          <p:nvPr/>
        </p:nvSpPr>
        <p:spPr>
          <a:xfrm>
            <a:off x="2401800"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0</a:t>
            </a:r>
            <a:endParaRPr sz="2400" i="1" baseline="-25000">
              <a:latin typeface="Twentieth Century"/>
              <a:ea typeface="Twentieth Century"/>
              <a:cs typeface="Twentieth Century"/>
              <a:sym typeface="Twentieth Century"/>
            </a:endParaRPr>
          </a:p>
        </p:txBody>
      </p:sp>
      <p:sp>
        <p:nvSpPr>
          <p:cNvPr id="1071" name="Google Shape;1071;p46"/>
          <p:cNvSpPr txBox="1"/>
          <p:nvPr/>
        </p:nvSpPr>
        <p:spPr>
          <a:xfrm>
            <a:off x="382125" y="0"/>
            <a:ext cx="27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a:latin typeface="Twentieth Century"/>
                <a:ea typeface="Twentieth Century"/>
                <a:cs typeface="Twentieth Century"/>
                <a:sym typeface="Twentieth Century"/>
              </a:rPr>
              <a:t>y</a:t>
            </a:r>
            <a:endParaRPr sz="2800" i="1">
              <a:latin typeface="Twentieth Century"/>
              <a:ea typeface="Twentieth Century"/>
              <a:cs typeface="Twentieth Century"/>
              <a:sym typeface="Twentieth Century"/>
            </a:endParaRPr>
          </a:p>
        </p:txBody>
      </p:sp>
      <p:sp>
        <p:nvSpPr>
          <p:cNvPr id="1072" name="Google Shape;1072;p46"/>
          <p:cNvSpPr/>
          <p:nvPr/>
        </p:nvSpPr>
        <p:spPr>
          <a:xfrm>
            <a:off x="2591013" y="3723925"/>
            <a:ext cx="1135500" cy="236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3726525" y="3103500"/>
            <a:ext cx="1135500" cy="298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4862025" y="2286000"/>
            <a:ext cx="1135500" cy="380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5990075" y="3474425"/>
            <a:ext cx="1135500" cy="261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7120075" y="4397700"/>
            <a:ext cx="1135500" cy="168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8253613" y="4798800"/>
            <a:ext cx="1135500" cy="128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txBox="1"/>
          <p:nvPr/>
        </p:nvSpPr>
        <p:spPr>
          <a:xfrm>
            <a:off x="11289200" y="5878125"/>
            <a:ext cx="27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a:latin typeface="Twentieth Century"/>
                <a:ea typeface="Twentieth Century"/>
                <a:cs typeface="Twentieth Century"/>
                <a:sym typeface="Twentieth Century"/>
              </a:rPr>
              <a:t>x</a:t>
            </a:r>
            <a:endParaRPr sz="2800" i="1">
              <a:latin typeface="Twentieth Century"/>
              <a:ea typeface="Twentieth Century"/>
              <a:cs typeface="Twentieth Century"/>
              <a:sym typeface="Twentieth Century"/>
            </a:endParaRPr>
          </a:p>
        </p:txBody>
      </p:sp>
      <p:sp>
        <p:nvSpPr>
          <p:cNvPr id="1079" name="Google Shape;1079;p46"/>
          <p:cNvSpPr txBox="1"/>
          <p:nvPr/>
        </p:nvSpPr>
        <p:spPr>
          <a:xfrm>
            <a:off x="3571363"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1</a:t>
            </a:r>
            <a:endParaRPr sz="2400" i="1" baseline="-25000">
              <a:latin typeface="Twentieth Century"/>
              <a:ea typeface="Twentieth Century"/>
              <a:cs typeface="Twentieth Century"/>
              <a:sym typeface="Twentieth Century"/>
            </a:endParaRPr>
          </a:p>
        </p:txBody>
      </p:sp>
      <p:sp>
        <p:nvSpPr>
          <p:cNvPr id="1080" name="Google Shape;1080;p46"/>
          <p:cNvSpPr txBox="1"/>
          <p:nvPr/>
        </p:nvSpPr>
        <p:spPr>
          <a:xfrm>
            <a:off x="4776988"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2</a:t>
            </a:r>
            <a:endParaRPr sz="2400" i="1" baseline="-25000">
              <a:latin typeface="Twentieth Century"/>
              <a:ea typeface="Twentieth Century"/>
              <a:cs typeface="Twentieth Century"/>
              <a:sym typeface="Twentieth Century"/>
            </a:endParaRPr>
          </a:p>
        </p:txBody>
      </p:sp>
      <p:sp>
        <p:nvSpPr>
          <p:cNvPr id="1081" name="Google Shape;1081;p46"/>
          <p:cNvSpPr txBox="1"/>
          <p:nvPr/>
        </p:nvSpPr>
        <p:spPr>
          <a:xfrm>
            <a:off x="5838450"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3</a:t>
            </a:r>
            <a:endParaRPr sz="2400" i="1" baseline="-25000">
              <a:latin typeface="Twentieth Century"/>
              <a:ea typeface="Twentieth Century"/>
              <a:cs typeface="Twentieth Century"/>
              <a:sym typeface="Twentieth Century"/>
            </a:endParaRPr>
          </a:p>
        </p:txBody>
      </p:sp>
      <p:sp>
        <p:nvSpPr>
          <p:cNvPr id="1082" name="Google Shape;1082;p46"/>
          <p:cNvSpPr txBox="1"/>
          <p:nvPr/>
        </p:nvSpPr>
        <p:spPr>
          <a:xfrm>
            <a:off x="6949038"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4</a:t>
            </a:r>
            <a:endParaRPr sz="2400" i="1" baseline="-25000">
              <a:latin typeface="Twentieth Century"/>
              <a:ea typeface="Twentieth Century"/>
              <a:cs typeface="Twentieth Century"/>
              <a:sym typeface="Twentieth Century"/>
            </a:endParaRPr>
          </a:p>
        </p:txBody>
      </p:sp>
      <p:sp>
        <p:nvSpPr>
          <p:cNvPr id="1083" name="Google Shape;1083;p46"/>
          <p:cNvSpPr txBox="1"/>
          <p:nvPr/>
        </p:nvSpPr>
        <p:spPr>
          <a:xfrm>
            <a:off x="8154663"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5</a:t>
            </a:r>
            <a:endParaRPr sz="2400" i="1" baseline="-25000">
              <a:latin typeface="Twentieth Century"/>
              <a:ea typeface="Twentieth Century"/>
              <a:cs typeface="Twentieth Century"/>
              <a:sym typeface="Twentieth Century"/>
            </a:endParaRPr>
          </a:p>
        </p:txBody>
      </p:sp>
      <p:sp>
        <p:nvSpPr>
          <p:cNvPr id="1084" name="Google Shape;1084;p46"/>
          <p:cNvSpPr txBox="1"/>
          <p:nvPr/>
        </p:nvSpPr>
        <p:spPr>
          <a:xfrm>
            <a:off x="9216125"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Twentieth Century"/>
                <a:ea typeface="Twentieth Century"/>
                <a:cs typeface="Twentieth Century"/>
                <a:sym typeface="Twentieth Century"/>
              </a:rPr>
              <a:t>x</a:t>
            </a:r>
            <a:r>
              <a:rPr lang="en-US" sz="2400" i="1" baseline="-25000">
                <a:latin typeface="Twentieth Century"/>
                <a:ea typeface="Twentieth Century"/>
                <a:cs typeface="Twentieth Century"/>
                <a:sym typeface="Twentieth Century"/>
              </a:rPr>
              <a:t>6</a:t>
            </a:r>
            <a:endParaRPr sz="2400" i="1" baseline="-25000">
              <a:latin typeface="Twentieth Century"/>
              <a:ea typeface="Twentieth Century"/>
              <a:cs typeface="Twentieth Century"/>
              <a:sym typeface="Twentieth Century"/>
            </a:endParaRPr>
          </a:p>
        </p:txBody>
      </p:sp>
      <p:sp>
        <p:nvSpPr>
          <p:cNvPr id="1085" name="Google Shape;1085;p46"/>
          <p:cNvSpPr/>
          <p:nvPr/>
        </p:nvSpPr>
        <p:spPr>
          <a:xfrm>
            <a:off x="2591300" y="2281761"/>
            <a:ext cx="7281900" cy="2630875"/>
          </a:xfrm>
          <a:custGeom>
            <a:avLst/>
            <a:gdLst/>
            <a:ahLst/>
            <a:cxnLst/>
            <a:rect l="l" t="t" r="r" b="b"/>
            <a:pathLst>
              <a:path w="291276" h="105235" extrusionOk="0">
                <a:moveTo>
                  <a:pt x="0" y="58001"/>
                </a:moveTo>
                <a:cubicBezTo>
                  <a:pt x="7519" y="53762"/>
                  <a:pt x="29875" y="42207"/>
                  <a:pt x="45115" y="32568"/>
                </a:cubicBezTo>
                <a:cubicBezTo>
                  <a:pt x="60355" y="22930"/>
                  <a:pt x="76200" y="-2303"/>
                  <a:pt x="91440" y="170"/>
                </a:cubicBezTo>
                <a:cubicBezTo>
                  <a:pt x="106680" y="2643"/>
                  <a:pt x="121517" y="33325"/>
                  <a:pt x="136555" y="47404"/>
                </a:cubicBezTo>
                <a:cubicBezTo>
                  <a:pt x="151593" y="61483"/>
                  <a:pt x="166581" y="75765"/>
                  <a:pt x="181669" y="84646"/>
                </a:cubicBezTo>
                <a:cubicBezTo>
                  <a:pt x="196758" y="93528"/>
                  <a:pt x="208818" y="97262"/>
                  <a:pt x="227086" y="100693"/>
                </a:cubicBezTo>
                <a:cubicBezTo>
                  <a:pt x="245354" y="104125"/>
                  <a:pt x="280578" y="104478"/>
                  <a:pt x="291276" y="105235"/>
                </a:cubicBezTo>
              </a:path>
            </a:pathLst>
          </a:custGeom>
          <a:noFill/>
          <a:ln w="19050" cap="flat" cmpd="sng">
            <a:solidFill>
              <a:schemeClr val="dk2"/>
            </a:solidFill>
            <a:prstDash val="solid"/>
            <a:round/>
            <a:headEnd type="none" w="med" len="med"/>
            <a:tailEnd type="none" w="med" len="med"/>
          </a:ln>
        </p:spPr>
      </p:sp>
      <p:sp>
        <p:nvSpPr>
          <p:cNvPr id="1086" name="Google Shape;1086;p46"/>
          <p:cNvSpPr txBox="1"/>
          <p:nvPr/>
        </p:nvSpPr>
        <p:spPr>
          <a:xfrm>
            <a:off x="10115200" y="4597525"/>
            <a:ext cx="136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a:latin typeface="Twentieth Century"/>
                <a:ea typeface="Twentieth Century"/>
                <a:cs typeface="Twentieth Century"/>
                <a:sym typeface="Twentieth Century"/>
              </a:rPr>
              <a:t>y = f(x)</a:t>
            </a:r>
            <a:endParaRPr sz="2800" i="1">
              <a:latin typeface="Twentieth Century"/>
              <a:ea typeface="Twentieth Century"/>
              <a:cs typeface="Twentieth Century"/>
              <a:sym typeface="Twentieth Centur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47"/>
          <p:cNvSpPr/>
          <p:nvPr/>
        </p:nvSpPr>
        <p:spPr>
          <a:xfrm>
            <a:off x="1538550" y="749850"/>
            <a:ext cx="9114900" cy="5358300"/>
          </a:xfrm>
          <a:prstGeom prst="triangle">
            <a:avLst>
              <a:gd name="adj" fmla="val 49894"/>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3" name="Google Shape;1093;p47"/>
          <p:cNvCxnSpPr/>
          <p:nvPr/>
        </p:nvCxnSpPr>
        <p:spPr>
          <a:xfrm>
            <a:off x="2533525" y="4950575"/>
            <a:ext cx="7149300" cy="0"/>
          </a:xfrm>
          <a:prstGeom prst="straightConnector1">
            <a:avLst/>
          </a:prstGeom>
          <a:noFill/>
          <a:ln w="38100" cap="flat" cmpd="sng">
            <a:solidFill>
              <a:schemeClr val="dk2"/>
            </a:solidFill>
            <a:prstDash val="solid"/>
            <a:round/>
            <a:headEnd type="none" w="med" len="med"/>
            <a:tailEnd type="none" w="med" len="med"/>
          </a:ln>
        </p:spPr>
      </p:cxnSp>
      <p:cxnSp>
        <p:nvCxnSpPr>
          <p:cNvPr id="1094" name="Google Shape;1094;p47"/>
          <p:cNvCxnSpPr/>
          <p:nvPr/>
        </p:nvCxnSpPr>
        <p:spPr>
          <a:xfrm>
            <a:off x="3509075" y="3763400"/>
            <a:ext cx="5241900" cy="0"/>
          </a:xfrm>
          <a:prstGeom prst="straightConnector1">
            <a:avLst/>
          </a:prstGeom>
          <a:noFill/>
          <a:ln w="38100" cap="flat" cmpd="sng">
            <a:solidFill>
              <a:schemeClr val="dk2"/>
            </a:solidFill>
            <a:prstDash val="solid"/>
            <a:round/>
            <a:headEnd type="none" w="med" len="med"/>
            <a:tailEnd type="none" w="med" len="med"/>
          </a:ln>
        </p:spPr>
      </p:cxnSp>
      <p:cxnSp>
        <p:nvCxnSpPr>
          <p:cNvPr id="1095" name="Google Shape;1095;p47"/>
          <p:cNvCxnSpPr/>
          <p:nvPr/>
        </p:nvCxnSpPr>
        <p:spPr>
          <a:xfrm>
            <a:off x="4470075" y="2591775"/>
            <a:ext cx="3189000" cy="0"/>
          </a:xfrm>
          <a:prstGeom prst="straightConnector1">
            <a:avLst/>
          </a:prstGeom>
          <a:noFill/>
          <a:ln w="38100" cap="flat" cmpd="sng">
            <a:solidFill>
              <a:schemeClr val="dk2"/>
            </a:solidFill>
            <a:prstDash val="solid"/>
            <a:round/>
            <a:headEnd type="none" w="med" len="med"/>
            <a:tailEnd type="none" w="med" len="med"/>
          </a:ln>
        </p:spPr>
      </p:cxnSp>
      <p:sp>
        <p:nvSpPr>
          <p:cNvPr id="1096" name="Google Shape;1096;p47"/>
          <p:cNvSpPr txBox="1"/>
          <p:nvPr/>
        </p:nvSpPr>
        <p:spPr>
          <a:xfrm>
            <a:off x="3800375" y="5168975"/>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a:solidFill>
                  <a:srgbClr val="38761D"/>
                </a:solidFill>
                <a:latin typeface="Twentieth Century"/>
                <a:ea typeface="Twentieth Century"/>
                <a:cs typeface="Twentieth Century"/>
                <a:sym typeface="Twentieth Century"/>
              </a:rPr>
              <a:t>OFFLINE</a:t>
            </a:r>
            <a:endParaRPr sz="4200">
              <a:solidFill>
                <a:srgbClr val="38761D"/>
              </a:solidFill>
              <a:latin typeface="Twentieth Century"/>
              <a:ea typeface="Twentieth Century"/>
              <a:cs typeface="Twentieth Century"/>
              <a:sym typeface="Twentieth Century"/>
            </a:endParaRPr>
          </a:p>
        </p:txBody>
      </p:sp>
      <p:sp>
        <p:nvSpPr>
          <p:cNvPr id="1097" name="Google Shape;1097;p47"/>
          <p:cNvSpPr txBox="1"/>
          <p:nvPr/>
        </p:nvSpPr>
        <p:spPr>
          <a:xfrm>
            <a:off x="3800375" y="3941338"/>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a:solidFill>
                  <a:srgbClr val="FFFF00"/>
                </a:solidFill>
                <a:latin typeface="Twentieth Century"/>
                <a:ea typeface="Twentieth Century"/>
                <a:cs typeface="Twentieth Century"/>
                <a:sym typeface="Twentieth Century"/>
              </a:rPr>
              <a:t>BOOT TIME</a:t>
            </a:r>
            <a:endParaRPr sz="4200">
              <a:solidFill>
                <a:srgbClr val="FFFF00"/>
              </a:solidFill>
              <a:latin typeface="Twentieth Century"/>
              <a:ea typeface="Twentieth Century"/>
              <a:cs typeface="Twentieth Century"/>
              <a:sym typeface="Twentieth Century"/>
            </a:endParaRPr>
          </a:p>
        </p:txBody>
      </p:sp>
      <p:sp>
        <p:nvSpPr>
          <p:cNvPr id="1098" name="Google Shape;1098;p47"/>
          <p:cNvSpPr txBox="1"/>
          <p:nvPr/>
        </p:nvSpPr>
        <p:spPr>
          <a:xfrm>
            <a:off x="3800375" y="2761938"/>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a:solidFill>
                  <a:srgbClr val="FF9900"/>
                </a:solidFill>
                <a:latin typeface="Twentieth Century"/>
                <a:ea typeface="Twentieth Century"/>
                <a:cs typeface="Twentieth Century"/>
                <a:sym typeface="Twentieth Century"/>
              </a:rPr>
              <a:t>MAP LOAD</a:t>
            </a:r>
            <a:endParaRPr sz="4200">
              <a:solidFill>
                <a:srgbClr val="FF9900"/>
              </a:solidFill>
              <a:latin typeface="Twentieth Century"/>
              <a:ea typeface="Twentieth Century"/>
              <a:cs typeface="Twentieth Century"/>
              <a:sym typeface="Twentieth Century"/>
            </a:endParaRPr>
          </a:p>
        </p:txBody>
      </p:sp>
      <p:sp>
        <p:nvSpPr>
          <p:cNvPr id="1099" name="Google Shape;1099;p47"/>
          <p:cNvSpPr txBox="1"/>
          <p:nvPr/>
        </p:nvSpPr>
        <p:spPr>
          <a:xfrm>
            <a:off x="3800375" y="1698300"/>
            <a:ext cx="45867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solidFill>
                  <a:srgbClr val="FF0000"/>
                </a:solidFill>
                <a:latin typeface="Twentieth Century"/>
                <a:ea typeface="Twentieth Century"/>
                <a:cs typeface="Twentieth Century"/>
                <a:sym typeface="Twentieth Century"/>
              </a:rPr>
              <a:t>RUNTIME</a:t>
            </a:r>
            <a:endParaRPr sz="3500">
              <a:solidFill>
                <a:srgbClr val="FF0000"/>
              </a:solidFill>
              <a:latin typeface="Twentieth Century"/>
              <a:ea typeface="Twentieth Century"/>
              <a:cs typeface="Twentieth Century"/>
              <a:sym typeface="Twentieth Century"/>
            </a:endParaRPr>
          </a:p>
        </p:txBody>
      </p:sp>
      <p:sp>
        <p:nvSpPr>
          <p:cNvPr id="1100" name="Google Shape;1100;p47"/>
          <p:cNvSpPr txBox="1"/>
          <p:nvPr/>
        </p:nvSpPr>
        <p:spPr>
          <a:xfrm>
            <a:off x="975525" y="582425"/>
            <a:ext cx="3189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rgbClr val="FFFFFF"/>
                </a:solidFill>
                <a:latin typeface="Twentieth Century"/>
                <a:ea typeface="Twentieth Century"/>
                <a:cs typeface="Twentieth Century"/>
                <a:sym typeface="Twentieth Century"/>
              </a:rPr>
              <a:t>HIERARCHY OF PREFERRED CALCULATION TIME</a:t>
            </a:r>
            <a:endParaRPr sz="2800">
              <a:solidFill>
                <a:srgbClr val="FFFFFF"/>
              </a:solidFill>
              <a:latin typeface="Twentieth Century"/>
              <a:ea typeface="Twentieth Century"/>
              <a:cs typeface="Twentieth Century"/>
              <a:sym typeface="Twentieth Century"/>
            </a:endParaRPr>
          </a:p>
        </p:txBody>
      </p:sp>
      <p:sp>
        <p:nvSpPr>
          <p:cNvPr id="1101" name="Google Shape;1101;p4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7"/>
                                        </p:tgtEl>
                                        <p:attrNameLst>
                                          <p:attrName>style.visibility</p:attrName>
                                        </p:attrNameLst>
                                      </p:cBhvr>
                                      <p:to>
                                        <p:strVal val="visible"/>
                                      </p:to>
                                    </p:set>
                                    <p:animEffect transition="in" filter="fade">
                                      <p:cBhvr>
                                        <p:cTn id="12" dur="1000"/>
                                        <p:tgtEl>
                                          <p:spTgt spid="10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8"/>
                                        </p:tgtEl>
                                        <p:attrNameLst>
                                          <p:attrName>style.visibility</p:attrName>
                                        </p:attrNameLst>
                                      </p:cBhvr>
                                      <p:to>
                                        <p:strVal val="visible"/>
                                      </p:to>
                                    </p:set>
                                    <p:animEffect transition="in" filter="fade">
                                      <p:cBhvr>
                                        <p:cTn id="17" dur="1000"/>
                                        <p:tgtEl>
                                          <p:spTgt spid="1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9"/>
                                        </p:tgtEl>
                                        <p:attrNameLst>
                                          <p:attrName>style.visibility</p:attrName>
                                        </p:attrNameLst>
                                      </p:cBhvr>
                                      <p:to>
                                        <p:strVal val="visible"/>
                                      </p:to>
                                    </p:set>
                                    <p:animEffect transition="in" filter="fade">
                                      <p:cBhvr>
                                        <p:cTn id="22" dur="1000"/>
                                        <p:tgtEl>
                                          <p:spTgt spid="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6"/>
        <p:cNvGrpSpPr/>
        <p:nvPr/>
      </p:nvGrpSpPr>
      <p:grpSpPr>
        <a:xfrm>
          <a:off x="0" y="0"/>
          <a:ext cx="0" cy="0"/>
          <a:chOff x="0" y="0"/>
          <a:chExt cx="0" cy="0"/>
        </a:xfrm>
      </p:grpSpPr>
      <p:sp>
        <p:nvSpPr>
          <p:cNvPr id="1107" name="Google Shape;1107;p48"/>
          <p:cNvSpPr txBox="1"/>
          <p:nvPr/>
        </p:nvSpPr>
        <p:spPr>
          <a:xfrm>
            <a:off x="9858250" y="6356913"/>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grpSp>
        <p:nvGrpSpPr>
          <p:cNvPr id="1108" name="Google Shape;1108;p48"/>
          <p:cNvGrpSpPr/>
          <p:nvPr/>
        </p:nvGrpSpPr>
        <p:grpSpPr>
          <a:xfrm>
            <a:off x="6112859" y="661468"/>
            <a:ext cx="891129" cy="968739"/>
            <a:chOff x="2002575" y="1170875"/>
            <a:chExt cx="892200" cy="947700"/>
          </a:xfrm>
        </p:grpSpPr>
        <p:sp>
          <p:nvSpPr>
            <p:cNvPr id="1109" name="Google Shape;1109;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11" name="Google Shape;1111;p48"/>
          <p:cNvGrpSpPr/>
          <p:nvPr/>
        </p:nvGrpSpPr>
        <p:grpSpPr>
          <a:xfrm>
            <a:off x="7135252" y="661468"/>
            <a:ext cx="891129" cy="968739"/>
            <a:chOff x="2002575" y="1170875"/>
            <a:chExt cx="892200" cy="947700"/>
          </a:xfrm>
        </p:grpSpPr>
        <p:sp>
          <p:nvSpPr>
            <p:cNvPr id="1112" name="Google Shape;1112;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14" name="Google Shape;1114;p48"/>
          <p:cNvGrpSpPr/>
          <p:nvPr/>
        </p:nvGrpSpPr>
        <p:grpSpPr>
          <a:xfrm>
            <a:off x="8157644" y="661468"/>
            <a:ext cx="891129" cy="968739"/>
            <a:chOff x="2002575" y="1170875"/>
            <a:chExt cx="892200" cy="947700"/>
          </a:xfrm>
        </p:grpSpPr>
        <p:sp>
          <p:nvSpPr>
            <p:cNvPr id="1115" name="Google Shape;1115;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17" name="Google Shape;1117;p48"/>
          <p:cNvGrpSpPr/>
          <p:nvPr/>
        </p:nvGrpSpPr>
        <p:grpSpPr>
          <a:xfrm>
            <a:off x="9180037" y="661468"/>
            <a:ext cx="891129" cy="968739"/>
            <a:chOff x="2002575" y="1170875"/>
            <a:chExt cx="892200" cy="947700"/>
          </a:xfrm>
        </p:grpSpPr>
        <p:sp>
          <p:nvSpPr>
            <p:cNvPr id="1118" name="Google Shape;1118;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20" name="Google Shape;1120;p48"/>
          <p:cNvGrpSpPr/>
          <p:nvPr/>
        </p:nvGrpSpPr>
        <p:grpSpPr>
          <a:xfrm>
            <a:off x="2023284" y="661468"/>
            <a:ext cx="891129" cy="968739"/>
            <a:chOff x="2002575" y="1170875"/>
            <a:chExt cx="892200" cy="947700"/>
          </a:xfrm>
        </p:grpSpPr>
        <p:sp>
          <p:nvSpPr>
            <p:cNvPr id="1121" name="Google Shape;1121;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23" name="Google Shape;1123;p48"/>
          <p:cNvGrpSpPr/>
          <p:nvPr/>
        </p:nvGrpSpPr>
        <p:grpSpPr>
          <a:xfrm>
            <a:off x="3045677" y="661468"/>
            <a:ext cx="891129" cy="968739"/>
            <a:chOff x="2002575" y="1170875"/>
            <a:chExt cx="892200" cy="947700"/>
          </a:xfrm>
        </p:grpSpPr>
        <p:sp>
          <p:nvSpPr>
            <p:cNvPr id="1124" name="Google Shape;1124;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26" name="Google Shape;1126;p48"/>
          <p:cNvGrpSpPr/>
          <p:nvPr/>
        </p:nvGrpSpPr>
        <p:grpSpPr>
          <a:xfrm>
            <a:off x="4068069" y="661468"/>
            <a:ext cx="891129" cy="968739"/>
            <a:chOff x="2002575" y="1170875"/>
            <a:chExt cx="892200" cy="947700"/>
          </a:xfrm>
        </p:grpSpPr>
        <p:sp>
          <p:nvSpPr>
            <p:cNvPr id="1127" name="Google Shape;1127;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grpSp>
        <p:nvGrpSpPr>
          <p:cNvPr id="1129" name="Google Shape;1129;p48"/>
          <p:cNvGrpSpPr/>
          <p:nvPr/>
        </p:nvGrpSpPr>
        <p:grpSpPr>
          <a:xfrm>
            <a:off x="5090462" y="661468"/>
            <a:ext cx="891129" cy="968739"/>
            <a:chOff x="2002575" y="1170875"/>
            <a:chExt cx="892200" cy="947700"/>
          </a:xfrm>
        </p:grpSpPr>
        <p:sp>
          <p:nvSpPr>
            <p:cNvPr id="1130" name="Google Shape;1130;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Twentieth Century"/>
                  <a:ea typeface="Twentieth Century"/>
                  <a:cs typeface="Twentieth Century"/>
                  <a:sym typeface="Twentieth Century"/>
                </a:rPr>
                <a:t>SPU</a:t>
              </a:r>
              <a:endParaRPr sz="2000">
                <a:latin typeface="Twentieth Century"/>
                <a:ea typeface="Twentieth Century"/>
                <a:cs typeface="Twentieth Century"/>
                <a:sym typeface="Twentieth Century"/>
              </a:endParaRPr>
            </a:p>
          </p:txBody>
        </p:sp>
      </p:grpSp>
      <p:sp>
        <p:nvSpPr>
          <p:cNvPr id="1132" name="Google Shape;1132;p48"/>
          <p:cNvSpPr/>
          <p:nvPr/>
        </p:nvSpPr>
        <p:spPr>
          <a:xfrm>
            <a:off x="2037425" y="2153013"/>
            <a:ext cx="8033700" cy="2055900"/>
          </a:xfrm>
          <a:prstGeom prst="roundRect">
            <a:avLst>
              <a:gd name="adj" fmla="val 16667"/>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txBox="1"/>
          <p:nvPr/>
        </p:nvSpPr>
        <p:spPr>
          <a:xfrm>
            <a:off x="4716125" y="2842413"/>
            <a:ext cx="267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chemeClr val="lt1"/>
                </a:solidFill>
                <a:latin typeface="Twentieth Century"/>
                <a:ea typeface="Twentieth Century"/>
                <a:cs typeface="Twentieth Century"/>
                <a:sym typeface="Twentieth Century"/>
              </a:rPr>
              <a:t>EIB</a:t>
            </a:r>
            <a:endParaRPr sz="3200">
              <a:solidFill>
                <a:schemeClr val="lt1"/>
              </a:solidFill>
              <a:latin typeface="Twentieth Century"/>
              <a:ea typeface="Twentieth Century"/>
              <a:cs typeface="Twentieth Century"/>
              <a:sym typeface="Twentieth Century"/>
            </a:endParaRPr>
          </a:p>
        </p:txBody>
      </p:sp>
      <p:sp>
        <p:nvSpPr>
          <p:cNvPr id="1134" name="Google Shape;1134;p48"/>
          <p:cNvSpPr/>
          <p:nvPr/>
        </p:nvSpPr>
        <p:spPr>
          <a:xfrm>
            <a:off x="2406825" y="17766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a:off x="3425088" y="1787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a:off x="4443363" y="17766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a:off x="5461638" y="1787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a:off x="6479925" y="17818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a:off x="7498188" y="17922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a:off x="8516463" y="17818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8"/>
          <p:cNvSpPr/>
          <p:nvPr/>
        </p:nvSpPr>
        <p:spPr>
          <a:xfrm>
            <a:off x="9534738" y="17922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48"/>
          <p:cNvGrpSpPr/>
          <p:nvPr/>
        </p:nvGrpSpPr>
        <p:grpSpPr>
          <a:xfrm>
            <a:off x="2051375" y="4620313"/>
            <a:ext cx="3930300" cy="1453900"/>
            <a:chOff x="2100150" y="5045925"/>
            <a:chExt cx="3930300" cy="1453900"/>
          </a:xfrm>
        </p:grpSpPr>
        <p:sp>
          <p:nvSpPr>
            <p:cNvPr id="1143" name="Google Shape;1143;p48"/>
            <p:cNvSpPr/>
            <p:nvPr/>
          </p:nvSpPr>
          <p:spPr>
            <a:xfrm>
              <a:off x="2100150" y="5045925"/>
              <a:ext cx="3930300" cy="1414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a:off x="2239525" y="5185325"/>
              <a:ext cx="1784100" cy="738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a:off x="4116850" y="5185325"/>
              <a:ext cx="1784100" cy="738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8"/>
            <p:cNvSpPr txBox="1"/>
            <p:nvPr/>
          </p:nvSpPr>
          <p:spPr>
            <a:xfrm>
              <a:off x="3514975" y="5853325"/>
              <a:ext cx="119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Twentieth Century"/>
                  <a:ea typeface="Twentieth Century"/>
                  <a:cs typeface="Twentieth Century"/>
                  <a:sym typeface="Twentieth Century"/>
                </a:rPr>
                <a:t>PPU</a:t>
              </a:r>
              <a:endParaRPr sz="3000">
                <a:latin typeface="Twentieth Century"/>
                <a:ea typeface="Twentieth Century"/>
                <a:cs typeface="Twentieth Century"/>
                <a:sym typeface="Twentieth Century"/>
              </a:endParaRPr>
            </a:p>
          </p:txBody>
        </p:sp>
        <p:sp>
          <p:nvSpPr>
            <p:cNvPr id="1147" name="Google Shape;1147;p48"/>
            <p:cNvSpPr txBox="1"/>
            <p:nvPr/>
          </p:nvSpPr>
          <p:spPr>
            <a:xfrm>
              <a:off x="2532175" y="5354675"/>
              <a:ext cx="119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CORE</a:t>
              </a:r>
              <a:endParaRPr>
                <a:latin typeface="Twentieth Century"/>
                <a:ea typeface="Twentieth Century"/>
                <a:cs typeface="Twentieth Century"/>
                <a:sym typeface="Twentieth Century"/>
              </a:endParaRPr>
            </a:p>
          </p:txBody>
        </p:sp>
        <p:sp>
          <p:nvSpPr>
            <p:cNvPr id="1148" name="Google Shape;1148;p48"/>
            <p:cNvSpPr txBox="1"/>
            <p:nvPr/>
          </p:nvSpPr>
          <p:spPr>
            <a:xfrm>
              <a:off x="4409500" y="5354675"/>
              <a:ext cx="119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CORE</a:t>
              </a:r>
              <a:endParaRPr>
                <a:latin typeface="Twentieth Century"/>
                <a:ea typeface="Twentieth Century"/>
                <a:cs typeface="Twentieth Century"/>
                <a:sym typeface="Twentieth Century"/>
              </a:endParaRPr>
            </a:p>
          </p:txBody>
        </p:sp>
      </p:grpSp>
      <p:sp>
        <p:nvSpPr>
          <p:cNvPr id="1149" name="Google Shape;1149;p48"/>
          <p:cNvSpPr/>
          <p:nvPr/>
        </p:nvSpPr>
        <p:spPr>
          <a:xfrm>
            <a:off x="3950375" y="4310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0" name="Google Shape;1150;p48"/>
          <p:cNvGrpSpPr/>
          <p:nvPr/>
        </p:nvGrpSpPr>
        <p:grpSpPr>
          <a:xfrm>
            <a:off x="6112850" y="4620313"/>
            <a:ext cx="3930300" cy="1414800"/>
            <a:chOff x="2100150" y="5045925"/>
            <a:chExt cx="3930300" cy="1414800"/>
          </a:xfrm>
        </p:grpSpPr>
        <p:sp>
          <p:nvSpPr>
            <p:cNvPr id="1151" name="Google Shape;1151;p48"/>
            <p:cNvSpPr/>
            <p:nvPr/>
          </p:nvSpPr>
          <p:spPr>
            <a:xfrm>
              <a:off x="2100150" y="5045925"/>
              <a:ext cx="3930300" cy="14148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txBox="1"/>
            <p:nvPr/>
          </p:nvSpPr>
          <p:spPr>
            <a:xfrm>
              <a:off x="3465900" y="5449625"/>
              <a:ext cx="1198800" cy="6465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Twentieth Century"/>
                  <a:ea typeface="Twentieth Century"/>
                  <a:cs typeface="Twentieth Century"/>
                  <a:sym typeface="Twentieth Century"/>
                </a:rPr>
                <a:t>RAM</a:t>
              </a:r>
              <a:endParaRPr sz="3000">
                <a:latin typeface="Twentieth Century"/>
                <a:ea typeface="Twentieth Century"/>
                <a:cs typeface="Twentieth Century"/>
                <a:sym typeface="Twentieth Century"/>
              </a:endParaRPr>
            </a:p>
          </p:txBody>
        </p:sp>
      </p:grpSp>
      <p:sp>
        <p:nvSpPr>
          <p:cNvPr id="1153" name="Google Shape;1153;p48"/>
          <p:cNvSpPr/>
          <p:nvPr/>
        </p:nvSpPr>
        <p:spPr>
          <a:xfrm>
            <a:off x="8011850" y="4310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49"/>
          <p:cNvPicPr preferRelativeResize="0"/>
          <p:nvPr/>
        </p:nvPicPr>
        <p:blipFill rotWithShape="1">
          <a:blip r:embed="rId3">
            <a:alphaModFix/>
          </a:blip>
          <a:srcRect b="15354"/>
          <a:stretch/>
        </p:blipFill>
        <p:spPr>
          <a:xfrm>
            <a:off x="0" y="0"/>
            <a:ext cx="12192000" cy="6858001"/>
          </a:xfrm>
          <a:prstGeom prst="rect">
            <a:avLst/>
          </a:prstGeom>
          <a:noFill/>
          <a:ln>
            <a:noFill/>
          </a:ln>
        </p:spPr>
      </p:pic>
      <p:sp>
        <p:nvSpPr>
          <p:cNvPr id="1160" name="Google Shape;1160;p49"/>
          <p:cNvSpPr/>
          <p:nvPr/>
        </p:nvSpPr>
        <p:spPr>
          <a:xfrm>
            <a:off x="6850425" y="265900"/>
            <a:ext cx="5074500" cy="729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9"/>
          <p:cNvSpPr txBox="1"/>
          <p:nvPr/>
        </p:nvSpPr>
        <p:spPr>
          <a:xfrm>
            <a:off x="6984075" y="353650"/>
            <a:ext cx="480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Twentieth Century"/>
                <a:ea typeface="Twentieth Century"/>
                <a:cs typeface="Twentieth Century"/>
                <a:sym typeface="Twentieth Century"/>
              </a:rPr>
              <a:t>“Arrakis makes us moral and ethical.”</a:t>
            </a:r>
            <a:endParaRPr sz="2400">
              <a:solidFill>
                <a:schemeClr val="lt1"/>
              </a:solidFill>
              <a:latin typeface="Twentieth Century"/>
              <a:ea typeface="Twentieth Century"/>
              <a:cs typeface="Twentieth Century"/>
              <a:sym typeface="Twentieth Century"/>
            </a:endParaRPr>
          </a:p>
        </p:txBody>
      </p:sp>
      <p:sp>
        <p:nvSpPr>
          <p:cNvPr id="1162" name="Google Shape;1162;p49"/>
          <p:cNvSpPr txBox="1"/>
          <p:nvPr/>
        </p:nvSpPr>
        <p:spPr>
          <a:xfrm>
            <a:off x="6984075" y="353650"/>
            <a:ext cx="480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Twentieth Century"/>
                <a:ea typeface="Twentieth Century"/>
                <a:cs typeface="Twentieth Century"/>
                <a:sym typeface="Twentieth Century"/>
              </a:rPr>
              <a:t>“Cell makes us moral and ethical.”</a:t>
            </a:r>
            <a:endParaRPr sz="2400">
              <a:solidFill>
                <a:schemeClr val="lt1"/>
              </a:solidFill>
              <a:latin typeface="Twentieth Century"/>
              <a:ea typeface="Twentieth Century"/>
              <a:cs typeface="Twentieth Century"/>
              <a:sym typeface="Twentieth Century"/>
            </a:endParaRPr>
          </a:p>
        </p:txBody>
      </p:sp>
      <p:sp>
        <p:nvSpPr>
          <p:cNvPr id="1163" name="Google Shape;1163;p4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61"/>
                                        </p:tgtEl>
                                      </p:cBhvr>
                                    </p:animEffect>
                                    <p:set>
                                      <p:cBhvr>
                                        <p:cTn id="7" dur="1" fill="hold">
                                          <p:stCondLst>
                                            <p:cond delay="1000"/>
                                          </p:stCondLst>
                                        </p:cTn>
                                        <p:tgtEl>
                                          <p:spTgt spid="11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2"/>
                                        </p:tgtEl>
                                        <p:attrNameLst>
                                          <p:attrName>style.visibility</p:attrName>
                                        </p:attrNameLst>
                                      </p:cBhvr>
                                      <p:to>
                                        <p:strVal val="visible"/>
                                      </p:to>
                                    </p:set>
                                    <p:animEffect transition="in" filter="fade">
                                      <p:cBhvr>
                                        <p:cTn id="12" dur="10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Shape 1168"/>
        <p:cNvGrpSpPr/>
        <p:nvPr/>
      </p:nvGrpSpPr>
      <p:grpSpPr>
        <a:xfrm>
          <a:off x="0" y="0"/>
          <a:ext cx="0" cy="0"/>
          <a:chOff x="0" y="0"/>
          <a:chExt cx="0" cy="0"/>
        </a:xfrm>
      </p:grpSpPr>
      <p:sp>
        <p:nvSpPr>
          <p:cNvPr id="1169" name="Google Shape;1169;p50"/>
          <p:cNvSpPr/>
          <p:nvPr/>
        </p:nvSpPr>
        <p:spPr>
          <a:xfrm>
            <a:off x="0" y="-50"/>
            <a:ext cx="12192000" cy="6858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0"/>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
        <p:nvSpPr>
          <p:cNvPr id="1171" name="Google Shape;1171;p50"/>
          <p:cNvSpPr txBox="1"/>
          <p:nvPr/>
        </p:nvSpPr>
        <p:spPr>
          <a:xfrm>
            <a:off x="2372175" y="2396925"/>
            <a:ext cx="7916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200">
                <a:solidFill>
                  <a:schemeClr val="lt1"/>
                </a:solidFill>
                <a:latin typeface="Pacifico"/>
                <a:ea typeface="Pacifico"/>
                <a:cs typeface="Pacifico"/>
                <a:sym typeface="Pacifico"/>
              </a:rPr>
              <a:t>Intermission</a:t>
            </a:r>
            <a:endParaRPr sz="7200">
              <a:solidFill>
                <a:schemeClr val="lt1"/>
              </a:solidFill>
              <a:latin typeface="Pacifico"/>
              <a:ea typeface="Pacifico"/>
              <a:cs typeface="Pacifico"/>
              <a:sym typeface="Pacifico"/>
            </a:endParaRPr>
          </a:p>
        </p:txBody>
      </p:sp>
      <p:sp>
        <p:nvSpPr>
          <p:cNvPr id="1172" name="Google Shape;1172;p50"/>
          <p:cNvSpPr txBox="1"/>
          <p:nvPr/>
        </p:nvSpPr>
        <p:spPr>
          <a:xfrm>
            <a:off x="2372175" y="3689925"/>
            <a:ext cx="7916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chemeClr val="lt1"/>
                </a:solidFill>
                <a:latin typeface="Pacifico"/>
                <a:ea typeface="Pacifico"/>
                <a:cs typeface="Pacifico"/>
                <a:sym typeface="Pacifico"/>
              </a:rPr>
              <a:t>Please enjoy refreshments in the lobby!</a:t>
            </a:r>
            <a:endParaRPr sz="3200">
              <a:solidFill>
                <a:schemeClr val="lt1"/>
              </a:solidFill>
              <a:latin typeface="Pacifico"/>
              <a:ea typeface="Pacifico"/>
              <a:cs typeface="Pacifico"/>
              <a:sym typeface="Pacifico"/>
            </a:endParaRPr>
          </a:p>
        </p:txBody>
      </p:sp>
      <p:sp>
        <p:nvSpPr>
          <p:cNvPr id="1173" name="Google Shape;1173;p50"/>
          <p:cNvSpPr/>
          <p:nvPr/>
        </p:nvSpPr>
        <p:spPr>
          <a:xfrm>
            <a:off x="1731825" y="1655950"/>
            <a:ext cx="9197400" cy="3546000"/>
          </a:xfrm>
          <a:prstGeom prst="plus">
            <a:avLst>
              <a:gd name="adj" fmla="val 12500"/>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5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1180" name="Google Shape;1180;p5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scene graph traversal</a:t>
            </a:r>
            <a:endParaRPr/>
          </a:p>
          <a:p>
            <a:pPr marL="0" lvl="0" indent="0" algn="l" rtl="0">
              <a:spcBef>
                <a:spcPts val="1200"/>
              </a:spcBef>
              <a:spcAft>
                <a:spcPts val="0"/>
              </a:spcAft>
              <a:buNone/>
            </a:pPr>
            <a:r>
              <a:rPr lang="en-US"/>
              <a:t>frame splits, granularity</a:t>
            </a:r>
            <a:endParaRPr/>
          </a:p>
          <a:p>
            <a:pPr marL="0" lvl="0" indent="0" algn="l" rtl="0">
              <a:spcBef>
                <a:spcPts val="1200"/>
              </a:spcBef>
              <a:spcAft>
                <a:spcPts val="0"/>
              </a:spcAft>
              <a:buNone/>
            </a:pPr>
            <a:endParaRPr/>
          </a:p>
          <a:p>
            <a:pPr marL="0" lvl="0" indent="0" algn="l" rtl="0">
              <a:spcBef>
                <a:spcPts val="1200"/>
              </a:spcBef>
              <a:spcAft>
                <a:spcPts val="200"/>
              </a:spcAft>
              <a:buNone/>
            </a:pPr>
            <a:endParaRPr/>
          </a:p>
        </p:txBody>
      </p:sp>
      <p:pic>
        <p:nvPicPr>
          <p:cNvPr id="1181" name="Google Shape;1181;p51"/>
          <p:cNvPicPr preferRelativeResize="0"/>
          <p:nvPr/>
        </p:nvPicPr>
        <p:blipFill rotWithShape="1">
          <a:blip r:embed="rId3">
            <a:alphaModFix/>
          </a:blip>
          <a:srcRect r="2780"/>
          <a:stretch/>
        </p:blipFill>
        <p:spPr>
          <a:xfrm>
            <a:off x="0" y="0"/>
            <a:ext cx="12192001" cy="6857999"/>
          </a:xfrm>
          <a:prstGeom prst="rect">
            <a:avLst/>
          </a:prstGeom>
          <a:noFill/>
          <a:ln>
            <a:noFill/>
          </a:ln>
        </p:spPr>
      </p:pic>
      <p:sp>
        <p:nvSpPr>
          <p:cNvPr id="1182" name="Google Shape;1182;p51"/>
          <p:cNvSpPr/>
          <p:nvPr/>
        </p:nvSpPr>
        <p:spPr>
          <a:xfrm>
            <a:off x="648575" y="4601375"/>
            <a:ext cx="7489500" cy="1094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648650" y="2084925"/>
            <a:ext cx="7489500" cy="1378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1185" name="Google Shape;1185;p51"/>
          <p:cNvPicPr preferRelativeResize="0"/>
          <p:nvPr/>
        </p:nvPicPr>
        <p:blipFill>
          <a:blip r:embed="rId4">
            <a:alphaModFix amt="84000"/>
          </a:blip>
          <a:stretch>
            <a:fillRect/>
          </a:stretch>
        </p:blipFill>
        <p:spPr>
          <a:xfrm>
            <a:off x="3168350" y="1258100"/>
            <a:ext cx="633900" cy="229200"/>
          </a:xfrm>
          <a:prstGeom prst="roundRect">
            <a:avLst>
              <a:gd name="adj" fmla="val 16667"/>
            </a:avLst>
          </a:prstGeom>
          <a:noFill/>
          <a:ln>
            <a:noFill/>
          </a:ln>
        </p:spPr>
      </p:pic>
      <p:pic>
        <p:nvPicPr>
          <p:cNvPr id="1186" name="Google Shape;1186;p51"/>
          <p:cNvPicPr preferRelativeResize="0"/>
          <p:nvPr/>
        </p:nvPicPr>
        <p:blipFill>
          <a:blip r:embed="rId4">
            <a:alphaModFix amt="84000"/>
          </a:blip>
          <a:stretch>
            <a:fillRect/>
          </a:stretch>
        </p:blipFill>
        <p:spPr>
          <a:xfrm>
            <a:off x="5567175" y="1258100"/>
            <a:ext cx="633900" cy="229200"/>
          </a:xfrm>
          <a:prstGeom prst="roundRect">
            <a:avLst>
              <a:gd name="adj" fmla="val 16667"/>
            </a:avLst>
          </a:prstGeom>
          <a:noFill/>
          <a:ln>
            <a:noFill/>
          </a:ln>
        </p:spPr>
      </p:pic>
      <p:pic>
        <p:nvPicPr>
          <p:cNvPr id="1187" name="Google Shape;1187;p51"/>
          <p:cNvPicPr preferRelativeResize="0"/>
          <p:nvPr/>
        </p:nvPicPr>
        <p:blipFill>
          <a:blip r:embed="rId4">
            <a:alphaModFix amt="84000"/>
          </a:blip>
          <a:stretch>
            <a:fillRect/>
          </a:stretch>
        </p:blipFill>
        <p:spPr>
          <a:xfrm>
            <a:off x="6134100" y="1432325"/>
            <a:ext cx="633900" cy="229200"/>
          </a:xfrm>
          <a:prstGeom prst="roundRect">
            <a:avLst>
              <a:gd name="adj" fmla="val 16667"/>
            </a:avLst>
          </a:prstGeom>
          <a:noFill/>
          <a:ln>
            <a:noFill/>
          </a:ln>
        </p:spPr>
      </p:pic>
      <p:pic>
        <p:nvPicPr>
          <p:cNvPr id="1188" name="Google Shape;1188;p51"/>
          <p:cNvPicPr preferRelativeResize="0"/>
          <p:nvPr/>
        </p:nvPicPr>
        <p:blipFill>
          <a:blip r:embed="rId4">
            <a:alphaModFix amt="84000"/>
          </a:blip>
          <a:stretch>
            <a:fillRect/>
          </a:stretch>
        </p:blipFill>
        <p:spPr>
          <a:xfrm>
            <a:off x="6768000" y="1432325"/>
            <a:ext cx="633900" cy="229200"/>
          </a:xfrm>
          <a:prstGeom prst="roundRect">
            <a:avLst>
              <a:gd name="adj" fmla="val 16667"/>
            </a:avLst>
          </a:prstGeom>
          <a:noFill/>
          <a:ln>
            <a:noFill/>
          </a:ln>
        </p:spPr>
      </p:pic>
      <p:pic>
        <p:nvPicPr>
          <p:cNvPr id="1189" name="Google Shape;1189;p51"/>
          <p:cNvPicPr preferRelativeResize="0"/>
          <p:nvPr/>
        </p:nvPicPr>
        <p:blipFill>
          <a:blip r:embed="rId4">
            <a:alphaModFix amt="84000"/>
          </a:blip>
          <a:stretch>
            <a:fillRect/>
          </a:stretch>
        </p:blipFill>
        <p:spPr>
          <a:xfrm>
            <a:off x="9209450" y="1258100"/>
            <a:ext cx="683700" cy="229200"/>
          </a:xfrm>
          <a:prstGeom prst="roundRect">
            <a:avLst>
              <a:gd name="adj" fmla="val 16667"/>
            </a:avLst>
          </a:prstGeom>
          <a:noFill/>
          <a:ln>
            <a:noFill/>
          </a:ln>
        </p:spPr>
      </p:pic>
      <p:pic>
        <p:nvPicPr>
          <p:cNvPr id="1190" name="Google Shape;1190;p51"/>
          <p:cNvPicPr preferRelativeResize="0"/>
          <p:nvPr/>
        </p:nvPicPr>
        <p:blipFill>
          <a:blip r:embed="rId4">
            <a:alphaModFix amt="84000"/>
          </a:blip>
          <a:stretch>
            <a:fillRect/>
          </a:stretch>
        </p:blipFill>
        <p:spPr>
          <a:xfrm>
            <a:off x="7401900" y="143232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2"/>
                                        </p:tgtEl>
                                        <p:attrNameLst>
                                          <p:attrName>style.visibility</p:attrName>
                                        </p:attrNameLst>
                                      </p:cBhvr>
                                      <p:to>
                                        <p:strVal val="visible"/>
                                      </p:to>
                                    </p:set>
                                    <p:animEffect transition="in" filter="fade">
                                      <p:cBhvr>
                                        <p:cTn id="7" dur="1000"/>
                                        <p:tgtEl>
                                          <p:spTgt spid="1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182"/>
                                        </p:tgtEl>
                                      </p:cBhvr>
                                    </p:animEffect>
                                    <p:set>
                                      <p:cBhvr>
                                        <p:cTn id="12" dur="1" fill="hold">
                                          <p:stCondLst>
                                            <p:cond delay="1000"/>
                                          </p:stCondLst>
                                        </p:cTn>
                                        <p:tgtEl>
                                          <p:spTgt spid="118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3"/>
                                        </p:tgtEl>
                                        <p:attrNameLst>
                                          <p:attrName>style.visibility</p:attrName>
                                        </p:attrNameLst>
                                      </p:cBhvr>
                                      <p:to>
                                        <p:strVal val="visible"/>
                                      </p:to>
                                    </p:set>
                                    <p:animEffect transition="in" filter="fade">
                                      <p:cBhvr>
                                        <p:cTn id="17" dur="10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6"/>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frontend vs backend pipelining</a:t>
            </a:r>
            <a:endParaRPr/>
          </a:p>
          <a:p>
            <a:pPr marL="0" lvl="0" indent="0" algn="l" rtl="0">
              <a:spcBef>
                <a:spcPts val="1200"/>
              </a:spcBef>
              <a:spcAft>
                <a:spcPts val="0"/>
              </a:spcAft>
              <a:buNone/>
            </a:pPr>
            <a:r>
              <a:rPr lang="en-US"/>
              <a:t>three main threads</a:t>
            </a:r>
            <a:endParaRPr/>
          </a:p>
          <a:p>
            <a:pPr marL="0" lvl="0" indent="0" algn="l" rtl="0">
              <a:spcBef>
                <a:spcPts val="1200"/>
              </a:spcBef>
              <a:spcAft>
                <a:spcPts val="0"/>
              </a:spcAft>
              <a:buNone/>
            </a:pPr>
            <a:r>
              <a:rPr lang="en-US"/>
              <a:t>worker threads</a:t>
            </a:r>
            <a:endParaRPr/>
          </a:p>
          <a:p>
            <a:pPr marL="0" lvl="0" indent="0" algn="l" rtl="0">
              <a:spcBef>
                <a:spcPts val="1200"/>
              </a:spcBef>
              <a:spcAft>
                <a:spcPts val="0"/>
              </a:spcAft>
              <a:buNone/>
            </a:pPr>
            <a:r>
              <a:rPr lang="en-US"/>
              <a:t>fork/join</a:t>
            </a:r>
            <a:endParaRPr/>
          </a:p>
          <a:p>
            <a:pPr marL="0" lvl="0" indent="0" algn="l" rtl="0">
              <a:spcBef>
                <a:spcPts val="1200"/>
              </a:spcBef>
              <a:spcAft>
                <a:spcPts val="200"/>
              </a:spcAft>
              <a:buNone/>
            </a:pPr>
            <a:endParaRPr/>
          </a:p>
        </p:txBody>
      </p:sp>
      <p:sp>
        <p:nvSpPr>
          <p:cNvPr id="167" name="Google Shape;167;p16"/>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pic>
        <p:nvPicPr>
          <p:cNvPr id="168" name="Google Shape;168;p16"/>
          <p:cNvPicPr preferRelativeResize="0"/>
          <p:nvPr/>
        </p:nvPicPr>
        <p:blipFill rotWithShape="1">
          <a:blip r:embed="rId3">
            <a:alphaModFix/>
          </a:blip>
          <a:srcRect b="14310"/>
          <a:stretch/>
        </p:blipFill>
        <p:spPr>
          <a:xfrm>
            <a:off x="0" y="0"/>
            <a:ext cx="12191999" cy="6858001"/>
          </a:xfrm>
          <a:prstGeom prst="rect">
            <a:avLst/>
          </a:prstGeom>
          <a:noFill/>
          <a:ln>
            <a:noFill/>
          </a:ln>
        </p:spPr>
      </p:pic>
      <p:sp>
        <p:nvSpPr>
          <p:cNvPr id="169" name="Google Shape;169;p16"/>
          <p:cNvSpPr/>
          <p:nvPr/>
        </p:nvSpPr>
        <p:spPr>
          <a:xfrm>
            <a:off x="84075" y="1637525"/>
            <a:ext cx="11980200" cy="1210800"/>
          </a:xfrm>
          <a:prstGeom prst="roundRect">
            <a:avLst>
              <a:gd name="adj" fmla="val 11356"/>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84075" y="2785200"/>
            <a:ext cx="12008400" cy="1532700"/>
          </a:xfrm>
          <a:prstGeom prst="roundRect">
            <a:avLst>
              <a:gd name="adj" fmla="val 10558"/>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74250" y="6438125"/>
            <a:ext cx="12043500" cy="37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73525" y="4274200"/>
            <a:ext cx="12008400" cy="2121900"/>
          </a:xfrm>
          <a:prstGeom prst="roundRect">
            <a:avLst>
              <a:gd name="adj" fmla="val 621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174" name="Google Shape;174;p16"/>
          <p:cNvPicPr preferRelativeResize="0"/>
          <p:nvPr/>
        </p:nvPicPr>
        <p:blipFill>
          <a:blip r:embed="rId4">
            <a:alphaModFix amt="85000"/>
          </a:blip>
          <a:stretch>
            <a:fillRect/>
          </a:stretch>
        </p:blipFill>
        <p:spPr>
          <a:xfrm>
            <a:off x="1725025" y="1225389"/>
            <a:ext cx="555900" cy="229200"/>
          </a:xfrm>
          <a:prstGeom prst="roundRect">
            <a:avLst>
              <a:gd name="adj" fmla="val 16667"/>
            </a:avLst>
          </a:prstGeom>
          <a:noFill/>
          <a:ln>
            <a:noFill/>
          </a:ln>
        </p:spPr>
      </p:pic>
      <p:pic>
        <p:nvPicPr>
          <p:cNvPr id="175" name="Google Shape;175;p16"/>
          <p:cNvPicPr preferRelativeResize="0"/>
          <p:nvPr/>
        </p:nvPicPr>
        <p:blipFill>
          <a:blip r:embed="rId4">
            <a:alphaModFix amt="85000"/>
          </a:blip>
          <a:stretch>
            <a:fillRect/>
          </a:stretch>
        </p:blipFill>
        <p:spPr>
          <a:xfrm>
            <a:off x="5302775" y="1220464"/>
            <a:ext cx="555900" cy="229200"/>
          </a:xfrm>
          <a:prstGeom prst="roundRect">
            <a:avLst>
              <a:gd name="adj" fmla="val 16667"/>
            </a:avLst>
          </a:prstGeom>
          <a:noFill/>
          <a:ln>
            <a:noFill/>
          </a:ln>
        </p:spPr>
      </p:pic>
      <p:pic>
        <p:nvPicPr>
          <p:cNvPr id="176" name="Google Shape;176;p16"/>
          <p:cNvPicPr preferRelativeResize="0"/>
          <p:nvPr/>
        </p:nvPicPr>
        <p:blipFill>
          <a:blip r:embed="rId4">
            <a:alphaModFix amt="85000"/>
          </a:blip>
          <a:stretch>
            <a:fillRect/>
          </a:stretch>
        </p:blipFill>
        <p:spPr>
          <a:xfrm>
            <a:off x="6066075" y="1220464"/>
            <a:ext cx="555900" cy="229200"/>
          </a:xfrm>
          <a:prstGeom prst="roundRect">
            <a:avLst>
              <a:gd name="adj" fmla="val 16667"/>
            </a:avLst>
          </a:prstGeom>
          <a:noFill/>
          <a:ln>
            <a:noFill/>
          </a:ln>
        </p:spPr>
      </p:pic>
      <p:pic>
        <p:nvPicPr>
          <p:cNvPr id="177" name="Google Shape;177;p16"/>
          <p:cNvPicPr preferRelativeResize="0"/>
          <p:nvPr/>
        </p:nvPicPr>
        <p:blipFill>
          <a:blip r:embed="rId4">
            <a:alphaModFix amt="85000"/>
          </a:blip>
          <a:stretch>
            <a:fillRect/>
          </a:stretch>
        </p:blipFill>
        <p:spPr>
          <a:xfrm>
            <a:off x="6574850" y="1220464"/>
            <a:ext cx="555900" cy="229200"/>
          </a:xfrm>
          <a:prstGeom prst="roundRect">
            <a:avLst>
              <a:gd name="adj" fmla="val 16667"/>
            </a:avLst>
          </a:prstGeom>
          <a:noFill/>
          <a:ln>
            <a:noFill/>
          </a:ln>
        </p:spPr>
      </p:pic>
      <p:pic>
        <p:nvPicPr>
          <p:cNvPr id="178" name="Google Shape;178;p16"/>
          <p:cNvPicPr preferRelativeResize="0"/>
          <p:nvPr/>
        </p:nvPicPr>
        <p:blipFill>
          <a:blip r:embed="rId4">
            <a:alphaModFix amt="85000"/>
          </a:blip>
          <a:stretch>
            <a:fillRect/>
          </a:stretch>
        </p:blipFill>
        <p:spPr>
          <a:xfrm>
            <a:off x="8880525" y="1225389"/>
            <a:ext cx="555900" cy="229200"/>
          </a:xfrm>
          <a:prstGeom prst="roundRect">
            <a:avLst>
              <a:gd name="adj" fmla="val 16667"/>
            </a:avLst>
          </a:prstGeom>
          <a:noFill/>
          <a:ln>
            <a:noFill/>
          </a:ln>
        </p:spPr>
      </p:pic>
      <p:pic>
        <p:nvPicPr>
          <p:cNvPr id="179" name="Google Shape;179;p16"/>
          <p:cNvPicPr preferRelativeResize="0"/>
          <p:nvPr/>
        </p:nvPicPr>
        <p:blipFill>
          <a:blip r:embed="rId4">
            <a:alphaModFix amt="85000"/>
          </a:blip>
          <a:stretch>
            <a:fillRect/>
          </a:stretch>
        </p:blipFill>
        <p:spPr>
          <a:xfrm>
            <a:off x="670175" y="5719500"/>
            <a:ext cx="633900" cy="229200"/>
          </a:xfrm>
          <a:prstGeom prst="roundRect">
            <a:avLst>
              <a:gd name="adj" fmla="val 16667"/>
            </a:avLst>
          </a:prstGeom>
          <a:noFill/>
          <a:ln>
            <a:noFill/>
          </a:ln>
        </p:spPr>
      </p:pic>
      <p:pic>
        <p:nvPicPr>
          <p:cNvPr id="180" name="Google Shape;180;p16"/>
          <p:cNvPicPr preferRelativeResize="0"/>
          <p:nvPr/>
        </p:nvPicPr>
        <p:blipFill>
          <a:blip r:embed="rId4">
            <a:alphaModFix amt="85000"/>
          </a:blip>
          <a:stretch>
            <a:fillRect/>
          </a:stretch>
        </p:blipFill>
        <p:spPr>
          <a:xfrm>
            <a:off x="670175" y="6111900"/>
            <a:ext cx="633900" cy="229200"/>
          </a:xfrm>
          <a:prstGeom prst="roundRect">
            <a:avLst>
              <a:gd name="adj" fmla="val 16667"/>
            </a:avLst>
          </a:prstGeom>
          <a:noFill/>
          <a:ln>
            <a:noFill/>
          </a:ln>
        </p:spPr>
      </p:pic>
      <p:pic>
        <p:nvPicPr>
          <p:cNvPr id="181" name="Google Shape;181;p16"/>
          <p:cNvPicPr preferRelativeResize="0"/>
          <p:nvPr/>
        </p:nvPicPr>
        <p:blipFill>
          <a:blip r:embed="rId4">
            <a:alphaModFix amt="85000"/>
          </a:blip>
          <a:stretch>
            <a:fillRect/>
          </a:stretch>
        </p:blipFill>
        <p:spPr>
          <a:xfrm>
            <a:off x="5606175" y="1372864"/>
            <a:ext cx="555900" cy="229200"/>
          </a:xfrm>
          <a:prstGeom prst="roundRect">
            <a:avLst>
              <a:gd name="adj" fmla="val 16667"/>
            </a:avLst>
          </a:prstGeom>
          <a:noFill/>
          <a:ln>
            <a:noFill/>
          </a:ln>
        </p:spPr>
      </p:pic>
      <p:pic>
        <p:nvPicPr>
          <p:cNvPr id="182" name="Google Shape;182;p16"/>
          <p:cNvPicPr preferRelativeResize="0"/>
          <p:nvPr/>
        </p:nvPicPr>
        <p:blipFill>
          <a:blip r:embed="rId4">
            <a:alphaModFix amt="85000"/>
          </a:blip>
          <a:stretch>
            <a:fillRect/>
          </a:stretch>
        </p:blipFill>
        <p:spPr>
          <a:xfrm>
            <a:off x="6362200" y="1372864"/>
            <a:ext cx="555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69"/>
                                        </p:tgtEl>
                                      </p:cBhvr>
                                    </p:animEffect>
                                    <p:set>
                                      <p:cBhvr>
                                        <p:cTn id="12" dur="1" fill="hold">
                                          <p:stCondLst>
                                            <p:cond delay="1000"/>
                                          </p:stCondLst>
                                        </p:cTn>
                                        <p:tgtEl>
                                          <p:spTgt spid="1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1000"/>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70"/>
                                        </p:tgtEl>
                                      </p:cBhvr>
                                    </p:animEffect>
                                    <p:set>
                                      <p:cBhvr>
                                        <p:cTn id="22" dur="1" fill="hold">
                                          <p:stCondLst>
                                            <p:cond delay="1000"/>
                                          </p:stCondLst>
                                        </p:cTn>
                                        <p:tgtEl>
                                          <p:spTgt spid="1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72"/>
                                        </p:tgtEl>
                                      </p:cBhvr>
                                    </p:animEffect>
                                    <p:set>
                                      <p:cBhvr>
                                        <p:cTn id="32" dur="1" fill="hold">
                                          <p:stCondLst>
                                            <p:cond delay="1000"/>
                                          </p:stCondLst>
                                        </p:cTn>
                                        <p:tgtEl>
                                          <p:spTgt spid="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1000"/>
                                        <p:tgtEl>
                                          <p:spTgt spid="1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71"/>
                                        </p:tgtEl>
                                      </p:cBhvr>
                                    </p:animEffect>
                                    <p:set>
                                      <p:cBhvr>
                                        <p:cTn id="42" dur="1" fill="hold">
                                          <p:stCondLst>
                                            <p:cond delay="1000"/>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Google Shape;1196;p52"/>
          <p:cNvPicPr preferRelativeResize="0"/>
          <p:nvPr/>
        </p:nvPicPr>
        <p:blipFill rotWithShape="1">
          <a:blip r:embed="rId3">
            <a:alphaModFix/>
          </a:blip>
          <a:srcRect r="2075"/>
          <a:stretch/>
        </p:blipFill>
        <p:spPr>
          <a:xfrm>
            <a:off x="0" y="0"/>
            <a:ext cx="12192000" cy="6858000"/>
          </a:xfrm>
          <a:prstGeom prst="rect">
            <a:avLst/>
          </a:prstGeom>
          <a:noFill/>
          <a:ln>
            <a:noFill/>
          </a:ln>
        </p:spPr>
      </p:pic>
      <p:grpSp>
        <p:nvGrpSpPr>
          <p:cNvPr id="1197" name="Google Shape;1197;p52"/>
          <p:cNvGrpSpPr/>
          <p:nvPr/>
        </p:nvGrpSpPr>
        <p:grpSpPr>
          <a:xfrm>
            <a:off x="1834750" y="267225"/>
            <a:ext cx="9304450" cy="2083900"/>
            <a:chOff x="1834750" y="267225"/>
            <a:chExt cx="9304450" cy="2083900"/>
          </a:xfrm>
        </p:grpSpPr>
        <p:sp>
          <p:nvSpPr>
            <p:cNvPr id="1198" name="Google Shape;1198;p52"/>
            <p:cNvSpPr/>
            <p:nvPr/>
          </p:nvSpPr>
          <p:spPr>
            <a:xfrm>
              <a:off x="1834750" y="1929325"/>
              <a:ext cx="437700" cy="421800"/>
            </a:xfrm>
            <a:prstGeom prst="roundRect">
              <a:avLst>
                <a:gd name="adj" fmla="val 16667"/>
              </a:avLst>
            </a:prstGeom>
            <a:no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2"/>
            <p:cNvSpPr/>
            <p:nvPr/>
          </p:nvSpPr>
          <p:spPr>
            <a:xfrm>
              <a:off x="10701500" y="267225"/>
              <a:ext cx="437700" cy="421800"/>
            </a:xfrm>
            <a:prstGeom prst="roundRect">
              <a:avLst>
                <a:gd name="adj" fmla="val 16667"/>
              </a:avLst>
            </a:prstGeom>
            <a:no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0" name="Google Shape;1200;p52"/>
            <p:cNvCxnSpPr/>
            <p:nvPr/>
          </p:nvCxnSpPr>
          <p:spPr>
            <a:xfrm rot="10800000" flipH="1">
              <a:off x="2426500" y="478400"/>
              <a:ext cx="8163300" cy="1669800"/>
            </a:xfrm>
            <a:prstGeom prst="curvedConnector3">
              <a:avLst>
                <a:gd name="adj1" fmla="val 50000"/>
              </a:avLst>
            </a:prstGeom>
            <a:noFill/>
            <a:ln w="38100" cap="flat" cmpd="sng">
              <a:solidFill>
                <a:srgbClr val="C33C3C"/>
              </a:solidFill>
              <a:prstDash val="solid"/>
              <a:round/>
              <a:headEnd type="none" w="med" len="med"/>
              <a:tailEnd type="stealth" w="med" len="med"/>
            </a:ln>
          </p:spPr>
        </p:cxnSp>
      </p:grpSp>
      <p:grpSp>
        <p:nvGrpSpPr>
          <p:cNvPr id="1201" name="Google Shape;1201;p52"/>
          <p:cNvGrpSpPr/>
          <p:nvPr/>
        </p:nvGrpSpPr>
        <p:grpSpPr>
          <a:xfrm>
            <a:off x="2335725" y="2196825"/>
            <a:ext cx="3986775" cy="3680425"/>
            <a:chOff x="2335725" y="2196825"/>
            <a:chExt cx="3986775" cy="3680425"/>
          </a:xfrm>
        </p:grpSpPr>
        <p:sp>
          <p:nvSpPr>
            <p:cNvPr id="1202" name="Google Shape;1202;p52"/>
            <p:cNvSpPr/>
            <p:nvPr/>
          </p:nvSpPr>
          <p:spPr>
            <a:xfrm>
              <a:off x="2815625" y="2196825"/>
              <a:ext cx="3380400" cy="5676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2335725" y="3654375"/>
              <a:ext cx="3706200" cy="7230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2"/>
            <p:cNvSpPr/>
            <p:nvPr/>
          </p:nvSpPr>
          <p:spPr>
            <a:xfrm>
              <a:off x="2942100" y="5192950"/>
              <a:ext cx="3380400" cy="6843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52"/>
          <p:cNvSpPr/>
          <p:nvPr/>
        </p:nvSpPr>
        <p:spPr>
          <a:xfrm>
            <a:off x="11217675" y="434500"/>
            <a:ext cx="974400" cy="8706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1000"/>
                                        <p:tgtEl>
                                          <p:spTgt spid="1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1"/>
                                        </p:tgtEl>
                                        <p:attrNameLst>
                                          <p:attrName>style.visibility</p:attrName>
                                        </p:attrNameLst>
                                      </p:cBhvr>
                                      <p:to>
                                        <p:strVal val="visible"/>
                                      </p:to>
                                    </p:set>
                                    <p:animEffect transition="in" filter="fade">
                                      <p:cBhvr>
                                        <p:cTn id="12" dur="1000"/>
                                        <p:tgtEl>
                                          <p:spTgt spid="1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5"/>
                                        </p:tgtEl>
                                        <p:attrNameLst>
                                          <p:attrName>style.visibility</p:attrName>
                                        </p:attrNameLst>
                                      </p:cBhvr>
                                      <p:to>
                                        <p:strVal val="visible"/>
                                      </p:to>
                                    </p:set>
                                    <p:animEffect transition="in" filter="fade">
                                      <p:cBhvr>
                                        <p:cTn id="17" dur="10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p53"/>
          <p:cNvPicPr preferRelativeResize="0"/>
          <p:nvPr/>
        </p:nvPicPr>
        <p:blipFill rotWithShape="1">
          <a:blip r:embed="rId3">
            <a:alphaModFix/>
          </a:blip>
          <a:srcRect b="3278"/>
          <a:stretch/>
        </p:blipFill>
        <p:spPr>
          <a:xfrm>
            <a:off x="0" y="0"/>
            <a:ext cx="12192000" cy="6858001"/>
          </a:xfrm>
          <a:prstGeom prst="rect">
            <a:avLst/>
          </a:prstGeom>
          <a:noFill/>
          <a:ln>
            <a:noFill/>
          </a:ln>
        </p:spPr>
      </p:pic>
      <p:sp>
        <p:nvSpPr>
          <p:cNvPr id="1213" name="Google Shape;1213;p53"/>
          <p:cNvSpPr/>
          <p:nvPr/>
        </p:nvSpPr>
        <p:spPr>
          <a:xfrm>
            <a:off x="2148325" y="2547000"/>
            <a:ext cx="4161300" cy="752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6098700" y="1297025"/>
            <a:ext cx="308100" cy="32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6406800" y="1297025"/>
            <a:ext cx="2910000" cy="32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3"/>
                                        </p:tgtEl>
                                        <p:attrNameLst>
                                          <p:attrName>style.visibility</p:attrName>
                                        </p:attrNameLst>
                                      </p:cBhvr>
                                      <p:to>
                                        <p:strVal val="visible"/>
                                      </p:to>
                                    </p:set>
                                    <p:animEffect transition="in" filter="fade">
                                      <p:cBhvr>
                                        <p:cTn id="7" dur="1000"/>
                                        <p:tgtEl>
                                          <p:spTgt spid="1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4"/>
                                        </p:tgtEl>
                                        <p:attrNameLst>
                                          <p:attrName>style.visibility</p:attrName>
                                        </p:attrNameLst>
                                      </p:cBhvr>
                                      <p:to>
                                        <p:strVal val="visible"/>
                                      </p:to>
                                    </p:set>
                                    <p:animEffect transition="in" filter="fade">
                                      <p:cBhvr>
                                        <p:cTn id="12" dur="1000"/>
                                        <p:tgtEl>
                                          <p:spTgt spid="1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5"/>
                                        </p:tgtEl>
                                        <p:attrNameLst>
                                          <p:attrName>style.visibility</p:attrName>
                                        </p:attrNameLst>
                                      </p:cBhvr>
                                      <p:to>
                                        <p:strVal val="visible"/>
                                      </p:to>
                                    </p:set>
                                    <p:animEffect transition="in" filter="fade">
                                      <p:cBhvr>
                                        <p:cTn id="17" dur="1000"/>
                                        <p:tgtEl>
                                          <p:spTgt spid="1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54"/>
          <p:cNvPicPr preferRelativeResize="0"/>
          <p:nvPr/>
        </p:nvPicPr>
        <p:blipFill rotWithShape="1">
          <a:blip r:embed="rId3">
            <a:alphaModFix/>
          </a:blip>
          <a:srcRect r="783"/>
          <a:stretch/>
        </p:blipFill>
        <p:spPr>
          <a:xfrm>
            <a:off x="0" y="0"/>
            <a:ext cx="12192000" cy="6858000"/>
          </a:xfrm>
          <a:prstGeom prst="rect">
            <a:avLst/>
          </a:prstGeom>
          <a:noFill/>
          <a:ln>
            <a:noFill/>
          </a:ln>
        </p:spPr>
      </p:pic>
      <p:sp>
        <p:nvSpPr>
          <p:cNvPr id="1223" name="Google Shape;1223;p54"/>
          <p:cNvSpPr/>
          <p:nvPr/>
        </p:nvSpPr>
        <p:spPr>
          <a:xfrm>
            <a:off x="2910325" y="731175"/>
            <a:ext cx="3204600" cy="12954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4"/>
          <p:cNvSpPr/>
          <p:nvPr/>
        </p:nvSpPr>
        <p:spPr>
          <a:xfrm>
            <a:off x="630825" y="5779850"/>
            <a:ext cx="7632300" cy="10278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4"/>
          <p:cNvSpPr/>
          <p:nvPr/>
        </p:nvSpPr>
        <p:spPr>
          <a:xfrm>
            <a:off x="6313400" y="972750"/>
            <a:ext cx="3271200" cy="8592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4"/>
          <p:cNvSpPr/>
          <p:nvPr/>
        </p:nvSpPr>
        <p:spPr>
          <a:xfrm>
            <a:off x="6465800" y="1960100"/>
            <a:ext cx="3271200" cy="7881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3"/>
                                        </p:tgtEl>
                                        <p:attrNameLst>
                                          <p:attrName>style.visibility</p:attrName>
                                        </p:attrNameLst>
                                      </p:cBhvr>
                                      <p:to>
                                        <p:strVal val="visible"/>
                                      </p:to>
                                    </p:set>
                                    <p:animEffect transition="in" filter="fade">
                                      <p:cBhvr>
                                        <p:cTn id="7" dur="1000"/>
                                        <p:tgtEl>
                                          <p:spTgt spid="1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5"/>
                                        </p:tgtEl>
                                        <p:attrNameLst>
                                          <p:attrName>style.visibility</p:attrName>
                                        </p:attrNameLst>
                                      </p:cBhvr>
                                      <p:to>
                                        <p:strVal val="visible"/>
                                      </p:to>
                                    </p:set>
                                    <p:animEffect transition="in" filter="fade">
                                      <p:cBhvr>
                                        <p:cTn id="12" dur="1000"/>
                                        <p:tgtEl>
                                          <p:spTgt spid="1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4"/>
                                        </p:tgtEl>
                                        <p:attrNameLst>
                                          <p:attrName>style.visibility</p:attrName>
                                        </p:attrNameLst>
                                      </p:cBhvr>
                                      <p:to>
                                        <p:strVal val="visible"/>
                                      </p:to>
                                    </p:set>
                                    <p:animEffect transition="in" filter="fade">
                                      <p:cBhvr>
                                        <p:cTn id="17" dur="1000"/>
                                        <p:tgtEl>
                                          <p:spTgt spid="12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6"/>
                                        </p:tgtEl>
                                        <p:attrNameLst>
                                          <p:attrName>style.visibility</p:attrName>
                                        </p:attrNameLst>
                                      </p:cBhvr>
                                      <p:to>
                                        <p:strVal val="visible"/>
                                      </p:to>
                                    </p:set>
                                    <p:animEffect transition="in" filter="fade">
                                      <p:cBhvr>
                                        <p:cTn id="22" dur="10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55"/>
          <p:cNvPicPr preferRelativeResize="0"/>
          <p:nvPr/>
        </p:nvPicPr>
        <p:blipFill rotWithShape="1">
          <a:blip r:embed="rId3">
            <a:alphaModFix/>
          </a:blip>
          <a:srcRect r="2257"/>
          <a:stretch/>
        </p:blipFill>
        <p:spPr>
          <a:xfrm>
            <a:off x="0" y="0"/>
            <a:ext cx="12192000" cy="6857999"/>
          </a:xfrm>
          <a:prstGeom prst="rect">
            <a:avLst/>
          </a:prstGeom>
          <a:noFill/>
          <a:ln>
            <a:noFill/>
          </a:ln>
        </p:spPr>
      </p:pic>
      <p:grpSp>
        <p:nvGrpSpPr>
          <p:cNvPr id="1234" name="Google Shape;1234;p55"/>
          <p:cNvGrpSpPr/>
          <p:nvPr/>
        </p:nvGrpSpPr>
        <p:grpSpPr>
          <a:xfrm>
            <a:off x="67550" y="405325"/>
            <a:ext cx="6055500" cy="2950800"/>
            <a:chOff x="67550" y="405325"/>
            <a:chExt cx="6055500" cy="2950800"/>
          </a:xfrm>
        </p:grpSpPr>
        <p:sp>
          <p:nvSpPr>
            <p:cNvPr id="1235" name="Google Shape;1235;p55"/>
            <p:cNvSpPr/>
            <p:nvPr/>
          </p:nvSpPr>
          <p:spPr>
            <a:xfrm>
              <a:off x="67550" y="405325"/>
              <a:ext cx="6055500" cy="2950800"/>
            </a:xfrm>
            <a:prstGeom prst="roundRect">
              <a:avLst>
                <a:gd name="adj" fmla="val 8242"/>
              </a:avLst>
            </a:prstGeom>
            <a:solidFill>
              <a:srgbClr val="5BA2C6">
                <a:alpha val="769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5"/>
            <p:cNvSpPr txBox="1"/>
            <p:nvPr/>
          </p:nvSpPr>
          <p:spPr>
            <a:xfrm>
              <a:off x="1636100" y="1402525"/>
              <a:ext cx="2918400" cy="95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wentieth Century"/>
                  <a:ea typeface="Twentieth Century"/>
                  <a:cs typeface="Twentieth Century"/>
                  <a:sym typeface="Twentieth Century"/>
                </a:rPr>
                <a:t>COMMAND BUFFER</a:t>
              </a:r>
              <a:endParaRPr sz="2400">
                <a:latin typeface="Twentieth Century"/>
                <a:ea typeface="Twentieth Century"/>
                <a:cs typeface="Twentieth Century"/>
                <a:sym typeface="Twentieth Century"/>
              </a:endParaRPr>
            </a:p>
            <a:p>
              <a:pPr marL="0" lvl="0" indent="0" algn="ctr" rtl="0">
                <a:spcBef>
                  <a:spcPts val="0"/>
                </a:spcBef>
                <a:spcAft>
                  <a:spcPts val="0"/>
                </a:spcAft>
                <a:buNone/>
              </a:pPr>
              <a:r>
                <a:rPr lang="en-US" sz="2400">
                  <a:latin typeface="Twentieth Century"/>
                  <a:ea typeface="Twentieth Century"/>
                  <a:cs typeface="Twentieth Century"/>
                  <a:sym typeface="Twentieth Century"/>
                </a:rPr>
                <a:t>EVENT TIMELINE</a:t>
              </a:r>
              <a:endParaRPr sz="2400">
                <a:latin typeface="Twentieth Century"/>
                <a:ea typeface="Twentieth Century"/>
                <a:cs typeface="Twentieth Century"/>
                <a:sym typeface="Twentieth Century"/>
              </a:endParaRPr>
            </a:p>
          </p:txBody>
        </p:sp>
      </p:grpSp>
      <p:grpSp>
        <p:nvGrpSpPr>
          <p:cNvPr id="1237" name="Google Shape;1237;p55"/>
          <p:cNvGrpSpPr/>
          <p:nvPr/>
        </p:nvGrpSpPr>
        <p:grpSpPr>
          <a:xfrm>
            <a:off x="6277052" y="405325"/>
            <a:ext cx="5820547" cy="2950800"/>
            <a:chOff x="67550" y="405325"/>
            <a:chExt cx="6055500" cy="2950800"/>
          </a:xfrm>
        </p:grpSpPr>
        <p:sp>
          <p:nvSpPr>
            <p:cNvPr id="1238" name="Google Shape;1238;p55"/>
            <p:cNvSpPr/>
            <p:nvPr/>
          </p:nvSpPr>
          <p:spPr>
            <a:xfrm>
              <a:off x="67550" y="405325"/>
              <a:ext cx="6055500" cy="2950800"/>
            </a:xfrm>
            <a:prstGeom prst="roundRect">
              <a:avLst>
                <a:gd name="adj" fmla="val 8242"/>
              </a:avLst>
            </a:prstGeom>
            <a:solidFill>
              <a:srgbClr val="E7A962">
                <a:alpha val="64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5"/>
            <p:cNvSpPr txBox="1"/>
            <p:nvPr/>
          </p:nvSpPr>
          <p:spPr>
            <a:xfrm>
              <a:off x="1636092" y="1680625"/>
              <a:ext cx="291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wentieth Century"/>
                  <a:ea typeface="Twentieth Century"/>
                  <a:cs typeface="Twentieth Century"/>
                  <a:sym typeface="Twentieth Century"/>
                </a:rPr>
                <a:t>EVENT DETAILS</a:t>
              </a:r>
              <a:endParaRPr sz="2400">
                <a:latin typeface="Twentieth Century"/>
                <a:ea typeface="Twentieth Century"/>
                <a:cs typeface="Twentieth Century"/>
                <a:sym typeface="Twentieth Century"/>
              </a:endParaRPr>
            </a:p>
          </p:txBody>
        </p:sp>
      </p:grpSp>
      <p:grpSp>
        <p:nvGrpSpPr>
          <p:cNvPr id="1240" name="Google Shape;1240;p55"/>
          <p:cNvGrpSpPr/>
          <p:nvPr/>
        </p:nvGrpSpPr>
        <p:grpSpPr>
          <a:xfrm>
            <a:off x="67549" y="3516540"/>
            <a:ext cx="1742773" cy="3227880"/>
            <a:chOff x="67550" y="405325"/>
            <a:chExt cx="6055500" cy="2950800"/>
          </a:xfrm>
        </p:grpSpPr>
        <p:sp>
          <p:nvSpPr>
            <p:cNvPr id="1241" name="Google Shape;1241;p55"/>
            <p:cNvSpPr/>
            <p:nvPr/>
          </p:nvSpPr>
          <p:spPr>
            <a:xfrm>
              <a:off x="67550" y="405325"/>
              <a:ext cx="6055500" cy="2950800"/>
            </a:xfrm>
            <a:prstGeom prst="roundRect">
              <a:avLst>
                <a:gd name="adj" fmla="val 8242"/>
              </a:avLst>
            </a:prstGeom>
            <a:solidFill>
              <a:srgbClr val="E7D452">
                <a:alpha val="691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5"/>
            <p:cNvSpPr txBox="1"/>
            <p:nvPr/>
          </p:nvSpPr>
          <p:spPr>
            <a:xfrm>
              <a:off x="602601" y="1680633"/>
              <a:ext cx="498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wentieth Century"/>
                  <a:ea typeface="Twentieth Century"/>
                  <a:cs typeface="Twentieth Century"/>
                  <a:sym typeface="Twentieth Century"/>
                </a:rPr>
                <a:t>BOUND STATE</a:t>
              </a:r>
              <a:endParaRPr sz="2400">
                <a:latin typeface="Twentieth Century"/>
                <a:ea typeface="Twentieth Century"/>
                <a:cs typeface="Twentieth Century"/>
                <a:sym typeface="Twentieth Century"/>
              </a:endParaRPr>
            </a:p>
          </p:txBody>
        </p:sp>
      </p:grpSp>
      <p:grpSp>
        <p:nvGrpSpPr>
          <p:cNvPr id="1243" name="Google Shape;1243;p55"/>
          <p:cNvGrpSpPr/>
          <p:nvPr/>
        </p:nvGrpSpPr>
        <p:grpSpPr>
          <a:xfrm>
            <a:off x="1896350" y="3516501"/>
            <a:ext cx="10249539" cy="3227880"/>
            <a:chOff x="67550" y="405325"/>
            <a:chExt cx="6055500" cy="2950800"/>
          </a:xfrm>
        </p:grpSpPr>
        <p:sp>
          <p:nvSpPr>
            <p:cNvPr id="1244" name="Google Shape;1244;p55"/>
            <p:cNvSpPr/>
            <p:nvPr/>
          </p:nvSpPr>
          <p:spPr>
            <a:xfrm>
              <a:off x="67550" y="405325"/>
              <a:ext cx="6055500" cy="2950800"/>
            </a:xfrm>
            <a:prstGeom prst="roundRect">
              <a:avLst>
                <a:gd name="adj" fmla="val 8242"/>
              </a:avLst>
            </a:prstGeom>
            <a:solidFill>
              <a:srgbClr val="6AA84F">
                <a:alpha val="769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5"/>
            <p:cNvSpPr txBox="1"/>
            <p:nvPr/>
          </p:nvSpPr>
          <p:spPr>
            <a:xfrm>
              <a:off x="1636094" y="1680622"/>
              <a:ext cx="291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wentieth Century"/>
                  <a:ea typeface="Twentieth Century"/>
                  <a:cs typeface="Twentieth Century"/>
                  <a:sym typeface="Twentieth Century"/>
                </a:rPr>
                <a:t>SHADER MICROCODE</a:t>
              </a:r>
              <a:endParaRPr sz="2400">
                <a:latin typeface="Twentieth Century"/>
                <a:ea typeface="Twentieth Century"/>
                <a:cs typeface="Twentieth Century"/>
                <a:sym typeface="Twentieth Century"/>
              </a:endParaRPr>
            </a:p>
          </p:txBody>
        </p:sp>
      </p:grpSp>
      <p:sp>
        <p:nvSpPr>
          <p:cNvPr id="1246" name="Google Shape;1246;p5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4"/>
                                        </p:tgtEl>
                                        <p:attrNameLst>
                                          <p:attrName>style.visibility</p:attrName>
                                        </p:attrNameLst>
                                      </p:cBhvr>
                                      <p:to>
                                        <p:strVal val="visible"/>
                                      </p:to>
                                    </p:set>
                                    <p:animEffect transition="in" filter="fade">
                                      <p:cBhvr>
                                        <p:cTn id="7" dur="1000"/>
                                        <p:tgtEl>
                                          <p:spTgt spid="1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7"/>
                                        </p:tgtEl>
                                        <p:attrNameLst>
                                          <p:attrName>style.visibility</p:attrName>
                                        </p:attrNameLst>
                                      </p:cBhvr>
                                      <p:to>
                                        <p:strVal val="visible"/>
                                      </p:to>
                                    </p:set>
                                    <p:animEffect transition="in" filter="fade">
                                      <p:cBhvr>
                                        <p:cTn id="12" dur="1000"/>
                                        <p:tgtEl>
                                          <p:spTgt spid="1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0"/>
                                        </p:tgtEl>
                                        <p:attrNameLst>
                                          <p:attrName>style.visibility</p:attrName>
                                        </p:attrNameLst>
                                      </p:cBhvr>
                                      <p:to>
                                        <p:strVal val="visible"/>
                                      </p:to>
                                    </p:set>
                                    <p:animEffect transition="in" filter="fade">
                                      <p:cBhvr>
                                        <p:cTn id="17" dur="1000"/>
                                        <p:tgtEl>
                                          <p:spTgt spid="12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3"/>
                                        </p:tgtEl>
                                        <p:attrNameLst>
                                          <p:attrName>style.visibility</p:attrName>
                                        </p:attrNameLst>
                                      </p:cBhvr>
                                      <p:to>
                                        <p:strVal val="visible"/>
                                      </p:to>
                                    </p:set>
                                    <p:animEffect transition="in" filter="fade">
                                      <p:cBhvr>
                                        <p:cTn id="22" dur="10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56"/>
          <p:cNvPicPr preferRelativeResize="0"/>
          <p:nvPr/>
        </p:nvPicPr>
        <p:blipFill rotWithShape="1">
          <a:blip r:embed="rId3">
            <a:alphaModFix/>
          </a:blip>
          <a:srcRect r="13329" b="11323"/>
          <a:stretch/>
        </p:blipFill>
        <p:spPr>
          <a:xfrm>
            <a:off x="0" y="0"/>
            <a:ext cx="12192000" cy="6857999"/>
          </a:xfrm>
          <a:prstGeom prst="rect">
            <a:avLst/>
          </a:prstGeom>
          <a:noFill/>
          <a:ln>
            <a:noFill/>
          </a:ln>
        </p:spPr>
      </p:pic>
      <p:sp>
        <p:nvSpPr>
          <p:cNvPr id="1253" name="Google Shape;1253;p56"/>
          <p:cNvSpPr/>
          <p:nvPr/>
        </p:nvSpPr>
        <p:spPr>
          <a:xfrm>
            <a:off x="340600" y="1394300"/>
            <a:ext cx="5409600" cy="19455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4" name="Google Shape;1254;p56"/>
          <p:cNvGrpSpPr/>
          <p:nvPr/>
        </p:nvGrpSpPr>
        <p:grpSpPr>
          <a:xfrm>
            <a:off x="410800" y="2123875"/>
            <a:ext cx="5269200" cy="1074950"/>
            <a:chOff x="424225" y="1872575"/>
            <a:chExt cx="5269200" cy="1074950"/>
          </a:xfrm>
        </p:grpSpPr>
        <p:sp>
          <p:nvSpPr>
            <p:cNvPr id="1255" name="Google Shape;1255;p56"/>
            <p:cNvSpPr/>
            <p:nvPr/>
          </p:nvSpPr>
          <p:spPr>
            <a:xfrm>
              <a:off x="424225" y="1872575"/>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424225" y="2284350"/>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424225" y="2696125"/>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8" name="Google Shape;1258;p5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gtEl>
                                        <p:attrNameLst>
                                          <p:attrName>style.visibility</p:attrName>
                                        </p:attrNameLst>
                                      </p:cBhvr>
                                      <p:to>
                                        <p:strVal val="visible"/>
                                      </p:to>
                                    </p:set>
                                    <p:animEffect transition="in" filter="fade">
                                      <p:cBhvr>
                                        <p:cTn id="7" dur="1000"/>
                                        <p:tgtEl>
                                          <p:spTgt spid="1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4"/>
                                        </p:tgtEl>
                                        <p:attrNameLst>
                                          <p:attrName>style.visibility</p:attrName>
                                        </p:attrNameLst>
                                      </p:cBhvr>
                                      <p:to>
                                        <p:strVal val="visible"/>
                                      </p:to>
                                    </p:set>
                                    <p:animEffect transition="in" filter="fade">
                                      <p:cBhvr>
                                        <p:cTn id="12" dur="10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57"/>
          <p:cNvPicPr preferRelativeResize="0"/>
          <p:nvPr/>
        </p:nvPicPr>
        <p:blipFill rotWithShape="1">
          <a:blip r:embed="rId3">
            <a:alphaModFix/>
          </a:blip>
          <a:srcRect r="13322" b="11323"/>
          <a:stretch/>
        </p:blipFill>
        <p:spPr>
          <a:xfrm>
            <a:off x="0" y="0"/>
            <a:ext cx="12192000" cy="6857999"/>
          </a:xfrm>
          <a:prstGeom prst="rect">
            <a:avLst/>
          </a:prstGeom>
          <a:noFill/>
          <a:ln>
            <a:noFill/>
          </a:ln>
        </p:spPr>
      </p:pic>
      <p:sp>
        <p:nvSpPr>
          <p:cNvPr id="1265" name="Google Shape;1265;p57"/>
          <p:cNvSpPr/>
          <p:nvPr/>
        </p:nvSpPr>
        <p:spPr>
          <a:xfrm>
            <a:off x="489075" y="2140100"/>
            <a:ext cx="5561100" cy="16131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1000"/>
                                        <p:tgtEl>
                                          <p:spTgt spid="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58"/>
          <p:cNvPicPr preferRelativeResize="0"/>
          <p:nvPr/>
        </p:nvPicPr>
        <p:blipFill rotWithShape="1">
          <a:blip r:embed="rId3">
            <a:alphaModFix/>
          </a:blip>
          <a:srcRect r="2257"/>
          <a:stretch/>
        </p:blipFill>
        <p:spPr>
          <a:xfrm>
            <a:off x="0" y="0"/>
            <a:ext cx="12192000" cy="6857999"/>
          </a:xfrm>
          <a:prstGeom prst="rect">
            <a:avLst/>
          </a:prstGeom>
          <a:noFill/>
          <a:ln>
            <a:noFill/>
          </a:ln>
        </p:spPr>
      </p:pic>
      <p:sp>
        <p:nvSpPr>
          <p:cNvPr id="1273" name="Google Shape;1273;p58"/>
          <p:cNvSpPr/>
          <p:nvPr/>
        </p:nvSpPr>
        <p:spPr>
          <a:xfrm>
            <a:off x="302625" y="1767200"/>
            <a:ext cx="5082600" cy="22212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3"/>
                                        </p:tgtEl>
                                        <p:attrNameLst>
                                          <p:attrName>style.visibility</p:attrName>
                                        </p:attrNameLst>
                                      </p:cBhvr>
                                      <p:to>
                                        <p:strVal val="visible"/>
                                      </p:to>
                                    </p:set>
                                    <p:animEffect transition="in" filter="fade">
                                      <p:cBhvr>
                                        <p:cTn id="7" dur="10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59"/>
          <p:cNvSpPr/>
          <p:nvPr/>
        </p:nvSpPr>
        <p:spPr>
          <a:xfrm>
            <a:off x="805000" y="960988"/>
            <a:ext cx="10610400" cy="79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9"/>
          <p:cNvSpPr txBox="1"/>
          <p:nvPr/>
        </p:nvSpPr>
        <p:spPr>
          <a:xfrm>
            <a:off x="330550" y="385888"/>
            <a:ext cx="609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4"/>
                </a:solidFill>
                <a:latin typeface="Twentieth Century"/>
                <a:ea typeface="Twentieth Century"/>
                <a:cs typeface="Twentieth Century"/>
                <a:sym typeface="Twentieth Century"/>
              </a:rPr>
              <a:t>PRIMARY / RING ALLOCATOR, OWNED BY BACKEND THREAD</a:t>
            </a:r>
            <a:endParaRPr sz="1800">
              <a:solidFill>
                <a:schemeClr val="accent4"/>
              </a:solidFill>
              <a:latin typeface="Twentieth Century"/>
              <a:ea typeface="Twentieth Century"/>
              <a:cs typeface="Twentieth Century"/>
              <a:sym typeface="Twentieth Century"/>
            </a:endParaRPr>
          </a:p>
        </p:txBody>
      </p:sp>
      <p:grpSp>
        <p:nvGrpSpPr>
          <p:cNvPr id="1282" name="Google Shape;1282;p59"/>
          <p:cNvGrpSpPr/>
          <p:nvPr/>
        </p:nvGrpSpPr>
        <p:grpSpPr>
          <a:xfrm>
            <a:off x="876900" y="1047263"/>
            <a:ext cx="1236600" cy="618300"/>
            <a:chOff x="905775" y="1020800"/>
            <a:chExt cx="1236600" cy="618300"/>
          </a:xfrm>
        </p:grpSpPr>
        <p:sp>
          <p:nvSpPr>
            <p:cNvPr id="1283" name="Google Shape;128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0</a:t>
              </a:r>
              <a:endParaRPr>
                <a:latin typeface="Twentieth Century"/>
                <a:ea typeface="Twentieth Century"/>
                <a:cs typeface="Twentieth Century"/>
                <a:sym typeface="Twentieth Century"/>
              </a:endParaRPr>
            </a:p>
          </p:txBody>
        </p:sp>
      </p:grpSp>
      <p:grpSp>
        <p:nvGrpSpPr>
          <p:cNvPr id="1285" name="Google Shape;1285;p59"/>
          <p:cNvGrpSpPr/>
          <p:nvPr/>
        </p:nvGrpSpPr>
        <p:grpSpPr>
          <a:xfrm>
            <a:off x="2208250" y="1047238"/>
            <a:ext cx="1236600" cy="618300"/>
            <a:chOff x="905775" y="1020800"/>
            <a:chExt cx="1236600" cy="618300"/>
          </a:xfrm>
        </p:grpSpPr>
        <p:sp>
          <p:nvSpPr>
            <p:cNvPr id="1286" name="Google Shape;1286;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1</a:t>
              </a:r>
              <a:endParaRPr>
                <a:latin typeface="Twentieth Century"/>
                <a:ea typeface="Twentieth Century"/>
                <a:cs typeface="Twentieth Century"/>
                <a:sym typeface="Twentieth Century"/>
              </a:endParaRPr>
            </a:p>
          </p:txBody>
        </p:sp>
      </p:grpSp>
      <p:grpSp>
        <p:nvGrpSpPr>
          <p:cNvPr id="1288" name="Google Shape;1288;p59"/>
          <p:cNvGrpSpPr/>
          <p:nvPr/>
        </p:nvGrpSpPr>
        <p:grpSpPr>
          <a:xfrm>
            <a:off x="3539600" y="1047238"/>
            <a:ext cx="1236600" cy="618300"/>
            <a:chOff x="905775" y="1020800"/>
            <a:chExt cx="1236600" cy="618300"/>
          </a:xfrm>
        </p:grpSpPr>
        <p:sp>
          <p:nvSpPr>
            <p:cNvPr id="1289" name="Google Shape;128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2</a:t>
              </a:r>
              <a:endParaRPr>
                <a:latin typeface="Twentieth Century"/>
                <a:ea typeface="Twentieth Century"/>
                <a:cs typeface="Twentieth Century"/>
                <a:sym typeface="Twentieth Century"/>
              </a:endParaRPr>
            </a:p>
          </p:txBody>
        </p:sp>
      </p:grpSp>
      <p:grpSp>
        <p:nvGrpSpPr>
          <p:cNvPr id="1291" name="Google Shape;1291;p59"/>
          <p:cNvGrpSpPr/>
          <p:nvPr/>
        </p:nvGrpSpPr>
        <p:grpSpPr>
          <a:xfrm>
            <a:off x="4870950" y="1047238"/>
            <a:ext cx="1236600" cy="618300"/>
            <a:chOff x="905775" y="1020800"/>
            <a:chExt cx="1236600" cy="618300"/>
          </a:xfrm>
        </p:grpSpPr>
        <p:sp>
          <p:nvSpPr>
            <p:cNvPr id="1292" name="Google Shape;1292;p59"/>
            <p:cNvSpPr/>
            <p:nvPr/>
          </p:nvSpPr>
          <p:spPr>
            <a:xfrm>
              <a:off x="905775" y="1020800"/>
              <a:ext cx="1236600" cy="6183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p:nvPr/>
          </p:nvSpPr>
          <p:spPr>
            <a:xfrm>
              <a:off x="984850" y="1128625"/>
              <a:ext cx="1063800" cy="400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FENCE 0</a:t>
              </a:r>
              <a:endParaRPr>
                <a:latin typeface="Twentieth Century"/>
                <a:ea typeface="Twentieth Century"/>
                <a:cs typeface="Twentieth Century"/>
                <a:sym typeface="Twentieth Century"/>
              </a:endParaRPr>
            </a:p>
          </p:txBody>
        </p:sp>
      </p:grpSp>
      <p:grpSp>
        <p:nvGrpSpPr>
          <p:cNvPr id="1294" name="Google Shape;1294;p59"/>
          <p:cNvGrpSpPr/>
          <p:nvPr/>
        </p:nvGrpSpPr>
        <p:grpSpPr>
          <a:xfrm>
            <a:off x="6202300" y="1047250"/>
            <a:ext cx="1236600" cy="618300"/>
            <a:chOff x="905775" y="1020800"/>
            <a:chExt cx="1236600" cy="618300"/>
          </a:xfrm>
        </p:grpSpPr>
        <p:sp>
          <p:nvSpPr>
            <p:cNvPr id="1295" name="Google Shape;129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3</a:t>
              </a:r>
              <a:endParaRPr>
                <a:latin typeface="Twentieth Century"/>
                <a:ea typeface="Twentieth Century"/>
                <a:cs typeface="Twentieth Century"/>
                <a:sym typeface="Twentieth Century"/>
              </a:endParaRPr>
            </a:p>
          </p:txBody>
        </p:sp>
      </p:grpSp>
      <p:grpSp>
        <p:nvGrpSpPr>
          <p:cNvPr id="1297" name="Google Shape;1297;p59"/>
          <p:cNvGrpSpPr/>
          <p:nvPr/>
        </p:nvGrpSpPr>
        <p:grpSpPr>
          <a:xfrm>
            <a:off x="7533650" y="1047225"/>
            <a:ext cx="1236600" cy="618300"/>
            <a:chOff x="905775" y="1020800"/>
            <a:chExt cx="1236600" cy="618300"/>
          </a:xfrm>
        </p:grpSpPr>
        <p:sp>
          <p:nvSpPr>
            <p:cNvPr id="1298" name="Google Shape;1298;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4</a:t>
              </a:r>
              <a:endParaRPr>
                <a:latin typeface="Twentieth Century"/>
                <a:ea typeface="Twentieth Century"/>
                <a:cs typeface="Twentieth Century"/>
                <a:sym typeface="Twentieth Century"/>
              </a:endParaRPr>
            </a:p>
          </p:txBody>
        </p:sp>
      </p:grpSp>
      <p:grpSp>
        <p:nvGrpSpPr>
          <p:cNvPr id="1300" name="Google Shape;1300;p59"/>
          <p:cNvGrpSpPr/>
          <p:nvPr/>
        </p:nvGrpSpPr>
        <p:grpSpPr>
          <a:xfrm>
            <a:off x="8865000" y="1047225"/>
            <a:ext cx="1236600" cy="618300"/>
            <a:chOff x="905775" y="1020800"/>
            <a:chExt cx="1236600" cy="618300"/>
          </a:xfrm>
        </p:grpSpPr>
        <p:sp>
          <p:nvSpPr>
            <p:cNvPr id="1301" name="Google Shape;1301;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5</a:t>
              </a:r>
              <a:endParaRPr>
                <a:latin typeface="Twentieth Century"/>
                <a:ea typeface="Twentieth Century"/>
                <a:cs typeface="Twentieth Century"/>
                <a:sym typeface="Twentieth Century"/>
              </a:endParaRPr>
            </a:p>
          </p:txBody>
        </p:sp>
      </p:grpSp>
      <p:grpSp>
        <p:nvGrpSpPr>
          <p:cNvPr id="1303" name="Google Shape;1303;p59"/>
          <p:cNvGrpSpPr/>
          <p:nvPr/>
        </p:nvGrpSpPr>
        <p:grpSpPr>
          <a:xfrm>
            <a:off x="10196367" y="1047263"/>
            <a:ext cx="1132973" cy="618300"/>
            <a:chOff x="905775" y="1020800"/>
            <a:chExt cx="1236600" cy="618300"/>
          </a:xfrm>
        </p:grpSpPr>
        <p:sp>
          <p:nvSpPr>
            <p:cNvPr id="1304" name="Google Shape;1304;p59"/>
            <p:cNvSpPr/>
            <p:nvPr/>
          </p:nvSpPr>
          <p:spPr>
            <a:xfrm>
              <a:off x="905775" y="1020800"/>
              <a:ext cx="1236600" cy="6183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9"/>
            <p:cNvSpPr txBox="1"/>
            <p:nvPr/>
          </p:nvSpPr>
          <p:spPr>
            <a:xfrm>
              <a:off x="984850" y="1128625"/>
              <a:ext cx="1063800" cy="400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FENCE 1</a:t>
              </a:r>
              <a:endParaRPr>
                <a:latin typeface="Twentieth Century"/>
                <a:ea typeface="Twentieth Century"/>
                <a:cs typeface="Twentieth Century"/>
                <a:sym typeface="Twentieth Century"/>
              </a:endParaRPr>
            </a:p>
          </p:txBody>
        </p:sp>
      </p:grpSp>
      <p:sp>
        <p:nvSpPr>
          <p:cNvPr id="1306" name="Google Shape;1306;p59"/>
          <p:cNvSpPr/>
          <p:nvPr/>
        </p:nvSpPr>
        <p:spPr>
          <a:xfrm>
            <a:off x="474325" y="1392237"/>
            <a:ext cx="11387130" cy="618303"/>
          </a:xfrm>
          <a:custGeom>
            <a:avLst/>
            <a:gdLst/>
            <a:ahLst/>
            <a:cxnLst/>
            <a:rect l="l" t="t" r="r" b="b"/>
            <a:pathLst>
              <a:path w="453174" h="25304" extrusionOk="0">
                <a:moveTo>
                  <a:pt x="442247" y="0"/>
                </a:moveTo>
                <a:lnTo>
                  <a:pt x="452599" y="0"/>
                </a:lnTo>
                <a:lnTo>
                  <a:pt x="453174" y="25304"/>
                </a:lnTo>
                <a:lnTo>
                  <a:pt x="0" y="25304"/>
                </a:lnTo>
                <a:lnTo>
                  <a:pt x="0" y="0"/>
                </a:lnTo>
                <a:lnTo>
                  <a:pt x="9201" y="0"/>
                </a:lnTo>
              </a:path>
            </a:pathLst>
          </a:custGeom>
          <a:noFill/>
          <a:ln w="38100" cap="flat" cmpd="sng">
            <a:solidFill>
              <a:schemeClr val="accent5"/>
            </a:solidFill>
            <a:prstDash val="solid"/>
            <a:round/>
            <a:headEnd type="none" w="med" len="med"/>
            <a:tailEnd type="triangle" w="med" len="med"/>
          </a:ln>
        </p:spPr>
      </p:sp>
      <p:sp>
        <p:nvSpPr>
          <p:cNvPr id="1307" name="Google Shape;1307;p59"/>
          <p:cNvSpPr txBox="1"/>
          <p:nvPr/>
        </p:nvSpPr>
        <p:spPr>
          <a:xfrm>
            <a:off x="330550" y="2364213"/>
            <a:ext cx="887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4"/>
                </a:solidFill>
                <a:latin typeface="Twentieth Century"/>
                <a:ea typeface="Twentieth Century"/>
                <a:cs typeface="Twentieth Century"/>
                <a:sym typeface="Twentieth Century"/>
              </a:rPr>
              <a:t>LINEAR ALLOCATORS, OWNED BY PER FRAME BACKEND DATA / MULTIPLE THREADS</a:t>
            </a:r>
            <a:endParaRPr sz="1800">
              <a:solidFill>
                <a:schemeClr val="accent4"/>
              </a:solidFill>
              <a:latin typeface="Twentieth Century"/>
              <a:ea typeface="Twentieth Century"/>
              <a:cs typeface="Twentieth Century"/>
              <a:sym typeface="Twentieth Century"/>
            </a:endParaRPr>
          </a:p>
        </p:txBody>
      </p:sp>
      <p:sp>
        <p:nvSpPr>
          <p:cNvPr id="1308" name="Google Shape;1308;p59"/>
          <p:cNvSpPr/>
          <p:nvPr/>
        </p:nvSpPr>
        <p:spPr>
          <a:xfrm>
            <a:off x="474325" y="2825913"/>
            <a:ext cx="11387100" cy="79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59"/>
          <p:cNvGrpSpPr/>
          <p:nvPr/>
        </p:nvGrpSpPr>
        <p:grpSpPr>
          <a:xfrm>
            <a:off x="566450" y="2912163"/>
            <a:ext cx="1236600" cy="618300"/>
            <a:chOff x="905775" y="1020800"/>
            <a:chExt cx="1236600" cy="618300"/>
          </a:xfrm>
        </p:grpSpPr>
        <p:sp>
          <p:nvSpPr>
            <p:cNvPr id="1310" name="Google Shape;1310;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0</a:t>
              </a:r>
              <a:endParaRPr>
                <a:latin typeface="Twentieth Century"/>
                <a:ea typeface="Twentieth Century"/>
                <a:cs typeface="Twentieth Century"/>
                <a:sym typeface="Twentieth Century"/>
              </a:endParaRPr>
            </a:p>
          </p:txBody>
        </p:sp>
      </p:grpSp>
      <p:grpSp>
        <p:nvGrpSpPr>
          <p:cNvPr id="1312" name="Google Shape;1312;p59"/>
          <p:cNvGrpSpPr/>
          <p:nvPr/>
        </p:nvGrpSpPr>
        <p:grpSpPr>
          <a:xfrm>
            <a:off x="1897800" y="2912138"/>
            <a:ext cx="1236600" cy="618300"/>
            <a:chOff x="905775" y="1020800"/>
            <a:chExt cx="1236600" cy="618300"/>
          </a:xfrm>
        </p:grpSpPr>
        <p:sp>
          <p:nvSpPr>
            <p:cNvPr id="1313" name="Google Shape;131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1</a:t>
              </a:r>
              <a:endParaRPr>
                <a:latin typeface="Twentieth Century"/>
                <a:ea typeface="Twentieth Century"/>
                <a:cs typeface="Twentieth Century"/>
                <a:sym typeface="Twentieth Century"/>
              </a:endParaRPr>
            </a:p>
          </p:txBody>
        </p:sp>
      </p:grpSp>
      <p:grpSp>
        <p:nvGrpSpPr>
          <p:cNvPr id="1315" name="Google Shape;1315;p59"/>
          <p:cNvGrpSpPr/>
          <p:nvPr/>
        </p:nvGrpSpPr>
        <p:grpSpPr>
          <a:xfrm>
            <a:off x="3229150" y="2912138"/>
            <a:ext cx="1236600" cy="618300"/>
            <a:chOff x="905775" y="1020800"/>
            <a:chExt cx="1236600" cy="618300"/>
          </a:xfrm>
        </p:grpSpPr>
        <p:sp>
          <p:nvSpPr>
            <p:cNvPr id="1316" name="Google Shape;1316;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2</a:t>
              </a:r>
              <a:endParaRPr>
                <a:latin typeface="Twentieth Century"/>
                <a:ea typeface="Twentieth Century"/>
                <a:cs typeface="Twentieth Century"/>
                <a:sym typeface="Twentieth Century"/>
              </a:endParaRPr>
            </a:p>
          </p:txBody>
        </p:sp>
      </p:grpSp>
      <p:grpSp>
        <p:nvGrpSpPr>
          <p:cNvPr id="1318" name="Google Shape;1318;p59"/>
          <p:cNvGrpSpPr/>
          <p:nvPr/>
        </p:nvGrpSpPr>
        <p:grpSpPr>
          <a:xfrm>
            <a:off x="4560500" y="2912163"/>
            <a:ext cx="1236600" cy="618300"/>
            <a:chOff x="905775" y="1020800"/>
            <a:chExt cx="1236600" cy="618300"/>
          </a:xfrm>
        </p:grpSpPr>
        <p:sp>
          <p:nvSpPr>
            <p:cNvPr id="1319" name="Google Shape;131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3</a:t>
              </a:r>
              <a:endParaRPr>
                <a:latin typeface="Twentieth Century"/>
                <a:ea typeface="Twentieth Century"/>
                <a:cs typeface="Twentieth Century"/>
                <a:sym typeface="Twentieth Century"/>
              </a:endParaRPr>
            </a:p>
          </p:txBody>
        </p:sp>
      </p:grpSp>
      <p:grpSp>
        <p:nvGrpSpPr>
          <p:cNvPr id="1321" name="Google Shape;1321;p59"/>
          <p:cNvGrpSpPr/>
          <p:nvPr/>
        </p:nvGrpSpPr>
        <p:grpSpPr>
          <a:xfrm>
            <a:off x="5891850" y="2912138"/>
            <a:ext cx="1236600" cy="618300"/>
            <a:chOff x="905775" y="1020800"/>
            <a:chExt cx="1236600" cy="618300"/>
          </a:xfrm>
        </p:grpSpPr>
        <p:sp>
          <p:nvSpPr>
            <p:cNvPr id="1322" name="Google Shape;132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4</a:t>
              </a:r>
              <a:endParaRPr>
                <a:latin typeface="Twentieth Century"/>
                <a:ea typeface="Twentieth Century"/>
                <a:cs typeface="Twentieth Century"/>
                <a:sym typeface="Twentieth Century"/>
              </a:endParaRPr>
            </a:p>
          </p:txBody>
        </p:sp>
      </p:grpSp>
      <p:grpSp>
        <p:nvGrpSpPr>
          <p:cNvPr id="1324" name="Google Shape;1324;p59"/>
          <p:cNvGrpSpPr/>
          <p:nvPr/>
        </p:nvGrpSpPr>
        <p:grpSpPr>
          <a:xfrm>
            <a:off x="7223200" y="2912138"/>
            <a:ext cx="1236600" cy="618300"/>
            <a:chOff x="905775" y="1020800"/>
            <a:chExt cx="1236600" cy="618300"/>
          </a:xfrm>
        </p:grpSpPr>
        <p:sp>
          <p:nvSpPr>
            <p:cNvPr id="1325" name="Google Shape;132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5</a:t>
              </a:r>
              <a:endParaRPr>
                <a:latin typeface="Twentieth Century"/>
                <a:ea typeface="Twentieth Century"/>
                <a:cs typeface="Twentieth Century"/>
                <a:sym typeface="Twentieth Century"/>
              </a:endParaRPr>
            </a:p>
          </p:txBody>
        </p:sp>
      </p:grpSp>
      <p:grpSp>
        <p:nvGrpSpPr>
          <p:cNvPr id="1327" name="Google Shape;1327;p59"/>
          <p:cNvGrpSpPr/>
          <p:nvPr/>
        </p:nvGrpSpPr>
        <p:grpSpPr>
          <a:xfrm>
            <a:off x="8554550" y="2912163"/>
            <a:ext cx="1236600" cy="618300"/>
            <a:chOff x="905775" y="1020800"/>
            <a:chExt cx="1236600" cy="618300"/>
          </a:xfrm>
        </p:grpSpPr>
        <p:sp>
          <p:nvSpPr>
            <p:cNvPr id="1328" name="Google Shape;1328;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6</a:t>
              </a:r>
              <a:endParaRPr>
                <a:latin typeface="Twentieth Century"/>
                <a:ea typeface="Twentieth Century"/>
                <a:cs typeface="Twentieth Century"/>
                <a:sym typeface="Twentieth Century"/>
              </a:endParaRPr>
            </a:p>
          </p:txBody>
        </p:sp>
      </p:grpSp>
      <p:cxnSp>
        <p:nvCxnSpPr>
          <p:cNvPr id="1330" name="Google Shape;1330;p59"/>
          <p:cNvCxnSpPr/>
          <p:nvPr/>
        </p:nvCxnSpPr>
        <p:spPr>
          <a:xfrm rot="10800000" flipH="1">
            <a:off x="862525" y="4005688"/>
            <a:ext cx="10524600" cy="3300"/>
          </a:xfrm>
          <a:prstGeom prst="straightConnector1">
            <a:avLst/>
          </a:prstGeom>
          <a:noFill/>
          <a:ln w="38100" cap="flat" cmpd="sng">
            <a:solidFill>
              <a:schemeClr val="accent5"/>
            </a:solidFill>
            <a:prstDash val="solid"/>
            <a:round/>
            <a:headEnd type="none" w="med" len="med"/>
            <a:tailEnd type="triangle" w="med" len="med"/>
          </a:ln>
        </p:spPr>
      </p:cxnSp>
      <p:grpSp>
        <p:nvGrpSpPr>
          <p:cNvPr id="1331" name="Google Shape;1331;p59"/>
          <p:cNvGrpSpPr/>
          <p:nvPr/>
        </p:nvGrpSpPr>
        <p:grpSpPr>
          <a:xfrm>
            <a:off x="11198650" y="2990463"/>
            <a:ext cx="528300" cy="461725"/>
            <a:chOff x="11157375" y="2990463"/>
            <a:chExt cx="528300" cy="461725"/>
          </a:xfrm>
        </p:grpSpPr>
        <p:sp>
          <p:nvSpPr>
            <p:cNvPr id="1332" name="Google Shape;1332;p59"/>
            <p:cNvSpPr/>
            <p:nvPr/>
          </p:nvSpPr>
          <p:spPr>
            <a:xfrm>
              <a:off x="11198625" y="2990463"/>
              <a:ext cx="445800" cy="461700"/>
            </a:xfrm>
            <a:prstGeom prst="octagon">
              <a:avLst>
                <a:gd name="adj" fmla="val 29289"/>
              </a:avLst>
            </a:prstGeom>
            <a:solidFill>
              <a:srgbClr val="C33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txBox="1"/>
            <p:nvPr/>
          </p:nvSpPr>
          <p:spPr>
            <a:xfrm>
              <a:off x="11157375" y="2990488"/>
              <a:ext cx="5283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Twentieth Century"/>
                  <a:ea typeface="Twentieth Century"/>
                  <a:cs typeface="Twentieth Century"/>
                  <a:sym typeface="Twentieth Century"/>
                </a:rPr>
                <a:t>STOP</a:t>
              </a:r>
              <a:endParaRPr sz="1200">
                <a:solidFill>
                  <a:schemeClr val="lt1"/>
                </a:solidFill>
                <a:latin typeface="Twentieth Century"/>
                <a:ea typeface="Twentieth Century"/>
                <a:cs typeface="Twentieth Century"/>
                <a:sym typeface="Twentieth Century"/>
              </a:endParaRPr>
            </a:p>
          </p:txBody>
        </p:sp>
      </p:grpSp>
      <p:grpSp>
        <p:nvGrpSpPr>
          <p:cNvPr id="1334" name="Google Shape;1334;p59"/>
          <p:cNvGrpSpPr/>
          <p:nvPr/>
        </p:nvGrpSpPr>
        <p:grpSpPr>
          <a:xfrm>
            <a:off x="9876588" y="2912138"/>
            <a:ext cx="1236600" cy="618300"/>
            <a:chOff x="905775" y="1020800"/>
            <a:chExt cx="1236600" cy="618300"/>
          </a:xfrm>
        </p:grpSpPr>
        <p:sp>
          <p:nvSpPr>
            <p:cNvPr id="1335" name="Google Shape;133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7</a:t>
              </a:r>
              <a:endParaRPr>
                <a:latin typeface="Twentieth Century"/>
                <a:ea typeface="Twentieth Century"/>
                <a:cs typeface="Twentieth Century"/>
                <a:sym typeface="Twentieth Century"/>
              </a:endParaRPr>
            </a:p>
          </p:txBody>
        </p:sp>
      </p:grpSp>
      <p:grpSp>
        <p:nvGrpSpPr>
          <p:cNvPr id="1337" name="Google Shape;1337;p59"/>
          <p:cNvGrpSpPr/>
          <p:nvPr/>
        </p:nvGrpSpPr>
        <p:grpSpPr>
          <a:xfrm>
            <a:off x="474325" y="4276538"/>
            <a:ext cx="11387125" cy="1013400"/>
            <a:chOff x="503200" y="4250075"/>
            <a:chExt cx="11387125" cy="1013400"/>
          </a:xfrm>
        </p:grpSpPr>
        <p:sp>
          <p:nvSpPr>
            <p:cNvPr id="1338" name="Google Shape;1338;p59"/>
            <p:cNvSpPr/>
            <p:nvPr/>
          </p:nvSpPr>
          <p:spPr>
            <a:xfrm>
              <a:off x="503225" y="4250075"/>
              <a:ext cx="11387100" cy="101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9" name="Google Shape;1339;p59"/>
            <p:cNvGrpSpPr/>
            <p:nvPr/>
          </p:nvGrpSpPr>
          <p:grpSpPr>
            <a:xfrm>
              <a:off x="595325" y="4650303"/>
              <a:ext cx="1236600" cy="537117"/>
              <a:chOff x="905775" y="1020800"/>
              <a:chExt cx="1236600" cy="618300"/>
            </a:xfrm>
          </p:grpSpPr>
          <p:sp>
            <p:nvSpPr>
              <p:cNvPr id="1340" name="Google Shape;1340;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0</a:t>
                </a:r>
                <a:endParaRPr>
                  <a:latin typeface="Twentieth Century"/>
                  <a:ea typeface="Twentieth Century"/>
                  <a:cs typeface="Twentieth Century"/>
                  <a:sym typeface="Twentieth Century"/>
                </a:endParaRPr>
              </a:p>
            </p:txBody>
          </p:sp>
        </p:grpSp>
        <p:grpSp>
          <p:nvGrpSpPr>
            <p:cNvPr id="1342" name="Google Shape;1342;p59"/>
            <p:cNvGrpSpPr/>
            <p:nvPr/>
          </p:nvGrpSpPr>
          <p:grpSpPr>
            <a:xfrm>
              <a:off x="1926675" y="4650237"/>
              <a:ext cx="1236600" cy="537117"/>
              <a:chOff x="905775" y="1020800"/>
              <a:chExt cx="1236600" cy="618300"/>
            </a:xfrm>
          </p:grpSpPr>
          <p:sp>
            <p:nvSpPr>
              <p:cNvPr id="1343" name="Google Shape;134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2</a:t>
                </a:r>
                <a:endParaRPr>
                  <a:latin typeface="Twentieth Century"/>
                  <a:ea typeface="Twentieth Century"/>
                  <a:cs typeface="Twentieth Century"/>
                  <a:sym typeface="Twentieth Century"/>
                </a:endParaRPr>
              </a:p>
            </p:txBody>
          </p:sp>
        </p:grpSp>
        <p:sp>
          <p:nvSpPr>
            <p:cNvPr id="1345" name="Google Shape;1345;p59"/>
            <p:cNvSpPr txBox="1"/>
            <p:nvPr/>
          </p:nvSpPr>
          <p:spPr>
            <a:xfrm>
              <a:off x="503200" y="4250075"/>
              <a:ext cx="23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WORKER 0</a:t>
              </a:r>
              <a:endParaRPr>
                <a:latin typeface="Twentieth Century"/>
                <a:ea typeface="Twentieth Century"/>
                <a:cs typeface="Twentieth Century"/>
                <a:sym typeface="Twentieth Century"/>
              </a:endParaRPr>
            </a:p>
          </p:txBody>
        </p:sp>
      </p:grpSp>
      <p:grpSp>
        <p:nvGrpSpPr>
          <p:cNvPr id="1346" name="Google Shape;1346;p59"/>
          <p:cNvGrpSpPr/>
          <p:nvPr/>
        </p:nvGrpSpPr>
        <p:grpSpPr>
          <a:xfrm>
            <a:off x="474313" y="5458713"/>
            <a:ext cx="11387125" cy="1013400"/>
            <a:chOff x="503200" y="4250075"/>
            <a:chExt cx="11387125" cy="1013400"/>
          </a:xfrm>
        </p:grpSpPr>
        <p:sp>
          <p:nvSpPr>
            <p:cNvPr id="1347" name="Google Shape;1347;p59"/>
            <p:cNvSpPr/>
            <p:nvPr/>
          </p:nvSpPr>
          <p:spPr>
            <a:xfrm>
              <a:off x="503225" y="4250075"/>
              <a:ext cx="11387100" cy="101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8" name="Google Shape;1348;p59"/>
            <p:cNvGrpSpPr/>
            <p:nvPr/>
          </p:nvGrpSpPr>
          <p:grpSpPr>
            <a:xfrm>
              <a:off x="595325" y="4650303"/>
              <a:ext cx="1236600" cy="537117"/>
              <a:chOff x="905775" y="1020800"/>
              <a:chExt cx="1236600" cy="618300"/>
            </a:xfrm>
          </p:grpSpPr>
          <p:sp>
            <p:nvSpPr>
              <p:cNvPr id="1349" name="Google Shape;134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1</a:t>
                </a:r>
                <a:endParaRPr>
                  <a:latin typeface="Twentieth Century"/>
                  <a:ea typeface="Twentieth Century"/>
                  <a:cs typeface="Twentieth Century"/>
                  <a:sym typeface="Twentieth Century"/>
                </a:endParaRPr>
              </a:p>
            </p:txBody>
          </p:sp>
        </p:grpSp>
        <p:grpSp>
          <p:nvGrpSpPr>
            <p:cNvPr id="1351" name="Google Shape;1351;p59"/>
            <p:cNvGrpSpPr/>
            <p:nvPr/>
          </p:nvGrpSpPr>
          <p:grpSpPr>
            <a:xfrm>
              <a:off x="1926675" y="4650237"/>
              <a:ext cx="1236600" cy="537117"/>
              <a:chOff x="905775" y="1020800"/>
              <a:chExt cx="1236600" cy="618300"/>
            </a:xfrm>
          </p:grpSpPr>
          <p:sp>
            <p:nvSpPr>
              <p:cNvPr id="1352" name="Google Shape;135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3</a:t>
                </a:r>
                <a:endParaRPr>
                  <a:latin typeface="Twentieth Century"/>
                  <a:ea typeface="Twentieth Century"/>
                  <a:cs typeface="Twentieth Century"/>
                  <a:sym typeface="Twentieth Century"/>
                </a:endParaRPr>
              </a:p>
            </p:txBody>
          </p:sp>
        </p:grpSp>
        <p:sp>
          <p:nvSpPr>
            <p:cNvPr id="1354" name="Google Shape;1354;p59"/>
            <p:cNvSpPr txBox="1"/>
            <p:nvPr/>
          </p:nvSpPr>
          <p:spPr>
            <a:xfrm>
              <a:off x="503200" y="4250075"/>
              <a:ext cx="23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WORKER 1</a:t>
              </a:r>
              <a:endParaRPr>
                <a:latin typeface="Twentieth Century"/>
                <a:ea typeface="Twentieth Century"/>
                <a:cs typeface="Twentieth Century"/>
                <a:sym typeface="Twentieth Century"/>
              </a:endParaRPr>
            </a:p>
          </p:txBody>
        </p:sp>
      </p:grpSp>
      <p:grpSp>
        <p:nvGrpSpPr>
          <p:cNvPr id="1355" name="Google Shape;1355;p59"/>
          <p:cNvGrpSpPr/>
          <p:nvPr/>
        </p:nvGrpSpPr>
        <p:grpSpPr>
          <a:xfrm>
            <a:off x="3229150" y="5870137"/>
            <a:ext cx="1236600" cy="527400"/>
            <a:chOff x="3258025" y="5843675"/>
            <a:chExt cx="1236600" cy="527400"/>
          </a:xfrm>
        </p:grpSpPr>
        <p:sp>
          <p:nvSpPr>
            <p:cNvPr id="1356" name="Google Shape;1356;p59"/>
            <p:cNvSpPr/>
            <p:nvPr/>
          </p:nvSpPr>
          <p:spPr>
            <a:xfrm>
              <a:off x="3258025" y="5843675"/>
              <a:ext cx="1236600" cy="527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9"/>
            <p:cNvSpPr txBox="1"/>
            <p:nvPr/>
          </p:nvSpPr>
          <p:spPr>
            <a:xfrm>
              <a:off x="3344425" y="590727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4</a:t>
              </a:r>
              <a:endParaRPr>
                <a:latin typeface="Twentieth Century"/>
                <a:ea typeface="Twentieth Century"/>
                <a:cs typeface="Twentieth Century"/>
                <a:sym typeface="Twentieth Century"/>
              </a:endParaRPr>
            </a:p>
          </p:txBody>
        </p:sp>
      </p:grpSp>
      <p:grpSp>
        <p:nvGrpSpPr>
          <p:cNvPr id="1358" name="Google Shape;1358;p59"/>
          <p:cNvGrpSpPr/>
          <p:nvPr/>
        </p:nvGrpSpPr>
        <p:grpSpPr>
          <a:xfrm>
            <a:off x="4560500" y="5870137"/>
            <a:ext cx="1236600" cy="527400"/>
            <a:chOff x="3258025" y="5843675"/>
            <a:chExt cx="1236600" cy="527400"/>
          </a:xfrm>
        </p:grpSpPr>
        <p:sp>
          <p:nvSpPr>
            <p:cNvPr id="1359" name="Google Shape;1359;p59"/>
            <p:cNvSpPr/>
            <p:nvPr/>
          </p:nvSpPr>
          <p:spPr>
            <a:xfrm>
              <a:off x="3258025" y="5843675"/>
              <a:ext cx="1236600" cy="527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9"/>
            <p:cNvSpPr txBox="1"/>
            <p:nvPr/>
          </p:nvSpPr>
          <p:spPr>
            <a:xfrm>
              <a:off x="3344425" y="590727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5</a:t>
              </a:r>
              <a:endParaRPr>
                <a:latin typeface="Twentieth Century"/>
                <a:ea typeface="Twentieth Century"/>
                <a:cs typeface="Twentieth Century"/>
                <a:sym typeface="Twentieth Century"/>
              </a:endParaRPr>
            </a:p>
          </p:txBody>
        </p:sp>
      </p:grpSp>
      <p:grpSp>
        <p:nvGrpSpPr>
          <p:cNvPr id="1361" name="Google Shape;1361;p59"/>
          <p:cNvGrpSpPr/>
          <p:nvPr/>
        </p:nvGrpSpPr>
        <p:grpSpPr>
          <a:xfrm>
            <a:off x="3229150" y="4671012"/>
            <a:ext cx="1236600" cy="537117"/>
            <a:chOff x="905775" y="1020800"/>
            <a:chExt cx="1236600" cy="618300"/>
          </a:xfrm>
        </p:grpSpPr>
        <p:sp>
          <p:nvSpPr>
            <p:cNvPr id="1362" name="Google Shape;136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6</a:t>
              </a:r>
              <a:endParaRPr>
                <a:latin typeface="Twentieth Century"/>
                <a:ea typeface="Twentieth Century"/>
                <a:cs typeface="Twentieth Century"/>
                <a:sym typeface="Twentieth Century"/>
              </a:endParaRPr>
            </a:p>
          </p:txBody>
        </p:sp>
      </p:grpSp>
      <p:grpSp>
        <p:nvGrpSpPr>
          <p:cNvPr id="1364" name="Google Shape;1364;p59"/>
          <p:cNvGrpSpPr/>
          <p:nvPr/>
        </p:nvGrpSpPr>
        <p:grpSpPr>
          <a:xfrm>
            <a:off x="5891850" y="5860425"/>
            <a:ext cx="1236600" cy="537117"/>
            <a:chOff x="905775" y="1020800"/>
            <a:chExt cx="1236600" cy="618300"/>
          </a:xfrm>
        </p:grpSpPr>
        <p:sp>
          <p:nvSpPr>
            <p:cNvPr id="1365" name="Google Shape;136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wentieth Century"/>
                  <a:ea typeface="Twentieth Century"/>
                  <a:cs typeface="Twentieth Century"/>
                  <a:sym typeface="Twentieth Century"/>
                </a:rPr>
                <a:t>CHUNK 7</a:t>
              </a:r>
              <a:endParaRPr>
                <a:latin typeface="Twentieth Century"/>
                <a:ea typeface="Twentieth Century"/>
                <a:cs typeface="Twentieth Century"/>
                <a:sym typeface="Twentieth Century"/>
              </a:endParaRPr>
            </a:p>
          </p:txBody>
        </p:sp>
      </p:grpSp>
      <p:grpSp>
        <p:nvGrpSpPr>
          <p:cNvPr id="1367" name="Google Shape;1367;p59"/>
          <p:cNvGrpSpPr/>
          <p:nvPr/>
        </p:nvGrpSpPr>
        <p:grpSpPr>
          <a:xfrm>
            <a:off x="530300" y="2880950"/>
            <a:ext cx="9292350" cy="2398975"/>
            <a:chOff x="530300" y="2880950"/>
            <a:chExt cx="9292350" cy="2398975"/>
          </a:xfrm>
        </p:grpSpPr>
        <p:sp>
          <p:nvSpPr>
            <p:cNvPr id="1368" name="Google Shape;1368;p59"/>
            <p:cNvSpPr/>
            <p:nvPr/>
          </p:nvSpPr>
          <p:spPr>
            <a:xfrm>
              <a:off x="530300" y="2880950"/>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9"/>
            <p:cNvSpPr/>
            <p:nvPr/>
          </p:nvSpPr>
          <p:spPr>
            <a:xfrm>
              <a:off x="3193000" y="2880988"/>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9"/>
            <p:cNvSpPr/>
            <p:nvPr/>
          </p:nvSpPr>
          <p:spPr>
            <a:xfrm>
              <a:off x="8513750" y="2881000"/>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9"/>
            <p:cNvSpPr/>
            <p:nvPr/>
          </p:nvSpPr>
          <p:spPr>
            <a:xfrm>
              <a:off x="530300" y="4599225"/>
              <a:ext cx="40302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59"/>
          <p:cNvGrpSpPr/>
          <p:nvPr/>
        </p:nvGrpSpPr>
        <p:grpSpPr>
          <a:xfrm>
            <a:off x="530300" y="2880988"/>
            <a:ext cx="10619050" cy="3588363"/>
            <a:chOff x="530300" y="2880988"/>
            <a:chExt cx="10619050" cy="3588363"/>
          </a:xfrm>
        </p:grpSpPr>
        <p:sp>
          <p:nvSpPr>
            <p:cNvPr id="1373" name="Google Shape;1373;p59"/>
            <p:cNvSpPr/>
            <p:nvPr/>
          </p:nvSpPr>
          <p:spPr>
            <a:xfrm>
              <a:off x="186165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9"/>
            <p:cNvSpPr/>
            <p:nvPr/>
          </p:nvSpPr>
          <p:spPr>
            <a:xfrm>
              <a:off x="4542425"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9"/>
            <p:cNvSpPr/>
            <p:nvPr/>
          </p:nvSpPr>
          <p:spPr>
            <a:xfrm>
              <a:off x="5882813"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9"/>
            <p:cNvSpPr/>
            <p:nvPr/>
          </p:nvSpPr>
          <p:spPr>
            <a:xfrm>
              <a:off x="720950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9"/>
            <p:cNvSpPr/>
            <p:nvPr/>
          </p:nvSpPr>
          <p:spPr>
            <a:xfrm>
              <a:off x="984045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9"/>
            <p:cNvSpPr/>
            <p:nvPr/>
          </p:nvSpPr>
          <p:spPr>
            <a:xfrm>
              <a:off x="530300" y="5788650"/>
              <a:ext cx="66615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59"/>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7"/>
                                        </p:tgtEl>
                                        <p:attrNameLst>
                                          <p:attrName>style.visibility</p:attrName>
                                        </p:attrNameLst>
                                      </p:cBhvr>
                                      <p:to>
                                        <p:strVal val="visible"/>
                                      </p:to>
                                    </p:set>
                                    <p:animEffect transition="in" filter="fade">
                                      <p:cBhvr>
                                        <p:cTn id="7" dur="1000"/>
                                        <p:tgtEl>
                                          <p:spTgt spid="1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2"/>
                                        </p:tgtEl>
                                        <p:attrNameLst>
                                          <p:attrName>style.visibility</p:attrName>
                                        </p:attrNameLst>
                                      </p:cBhvr>
                                      <p:to>
                                        <p:strVal val="visible"/>
                                      </p:to>
                                    </p:set>
                                    <p:animEffect transition="in" filter="fade">
                                      <p:cBhvr>
                                        <p:cTn id="12" dur="10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grpSp>
        <p:nvGrpSpPr>
          <p:cNvPr id="1385" name="Google Shape;1385;p60"/>
          <p:cNvGrpSpPr/>
          <p:nvPr/>
        </p:nvGrpSpPr>
        <p:grpSpPr>
          <a:xfrm>
            <a:off x="262650" y="415200"/>
            <a:ext cx="11666700" cy="6027600"/>
            <a:chOff x="334875" y="602750"/>
            <a:chExt cx="11666700" cy="6027600"/>
          </a:xfrm>
        </p:grpSpPr>
        <p:sp>
          <p:nvSpPr>
            <p:cNvPr id="1386" name="Google Shape;1386;p60"/>
            <p:cNvSpPr/>
            <p:nvPr/>
          </p:nvSpPr>
          <p:spPr>
            <a:xfrm>
              <a:off x="334875" y="602750"/>
              <a:ext cx="11666700" cy="6027600"/>
            </a:xfrm>
            <a:prstGeom prst="roundRect">
              <a:avLst>
                <a:gd name="adj" fmla="val 42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0"/>
            <p:cNvSpPr txBox="1"/>
            <p:nvPr/>
          </p:nvSpPr>
          <p:spPr>
            <a:xfrm>
              <a:off x="4132275" y="731950"/>
              <a:ext cx="407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wentieth Century"/>
                  <a:ea typeface="Twentieth Century"/>
                  <a:cs typeface="Twentieth Century"/>
                  <a:sym typeface="Twentieth Century"/>
                </a:rPr>
                <a:t>FRAME</a:t>
              </a:r>
              <a:endParaRPr sz="2400">
                <a:latin typeface="Twentieth Century"/>
                <a:ea typeface="Twentieth Century"/>
                <a:cs typeface="Twentieth Century"/>
                <a:sym typeface="Twentieth Century"/>
              </a:endParaRPr>
            </a:p>
          </p:txBody>
        </p:sp>
        <p:grpSp>
          <p:nvGrpSpPr>
            <p:cNvPr id="1388" name="Google Shape;1388;p60"/>
            <p:cNvGrpSpPr/>
            <p:nvPr/>
          </p:nvGrpSpPr>
          <p:grpSpPr>
            <a:xfrm>
              <a:off x="468800" y="1218866"/>
              <a:ext cx="11412300" cy="2548454"/>
              <a:chOff x="468800" y="1218900"/>
              <a:chExt cx="11412300" cy="2304000"/>
            </a:xfrm>
          </p:grpSpPr>
          <p:sp>
            <p:nvSpPr>
              <p:cNvPr id="1389" name="Google Shape;1389;p60"/>
              <p:cNvSpPr/>
              <p:nvPr/>
            </p:nvSpPr>
            <p:spPr>
              <a:xfrm>
                <a:off x="468800" y="1218900"/>
                <a:ext cx="11412300" cy="2304000"/>
              </a:xfrm>
              <a:prstGeom prst="roundRect">
                <a:avLst>
                  <a:gd name="adj" fmla="val 813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0"/>
              <p:cNvSpPr txBox="1"/>
              <p:nvPr/>
            </p:nvSpPr>
            <p:spPr>
              <a:xfrm>
                <a:off x="468800" y="1218900"/>
                <a:ext cx="20361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GEOMETRY TYPE</a:t>
                </a:r>
                <a:endParaRPr>
                  <a:latin typeface="Twentieth Century"/>
                  <a:ea typeface="Twentieth Century"/>
                  <a:cs typeface="Twentieth Century"/>
                  <a:sym typeface="Twentieth Century"/>
                </a:endParaRPr>
              </a:p>
            </p:txBody>
          </p:sp>
          <p:grpSp>
            <p:nvGrpSpPr>
              <p:cNvPr id="1391" name="Google Shape;1391;p60"/>
              <p:cNvGrpSpPr/>
              <p:nvPr/>
            </p:nvGrpSpPr>
            <p:grpSpPr>
              <a:xfrm>
                <a:off x="589350" y="1701100"/>
                <a:ext cx="11197800" cy="777000"/>
                <a:chOff x="589350" y="1701100"/>
                <a:chExt cx="11197800" cy="777000"/>
              </a:xfrm>
            </p:grpSpPr>
            <p:sp>
              <p:nvSpPr>
                <p:cNvPr id="1392" name="Google Shape;1392;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 GROUP</a:t>
                  </a:r>
                  <a:endParaRPr>
                    <a:latin typeface="Twentieth Century"/>
                    <a:ea typeface="Twentieth Century"/>
                    <a:cs typeface="Twentieth Century"/>
                    <a:sym typeface="Twentieth Century"/>
                  </a:endParaRPr>
                </a:p>
              </p:txBody>
            </p:sp>
            <p:sp>
              <p:nvSpPr>
                <p:cNvPr id="1394" name="Google Shape;1394;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395" name="Google Shape;1395;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396" name="Google Shape;1396;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397" name="Google Shape;1397;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398" name="Google Shape;1398;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399" name="Google Shape;1399;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0" name="Google Shape;1400;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1" name="Google Shape;1401;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2" name="Google Shape;1402;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3" name="Google Shape;1403;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a:t>
                  </a:r>
                  <a:endParaRPr>
                    <a:latin typeface="Twentieth Century"/>
                    <a:ea typeface="Twentieth Century"/>
                    <a:cs typeface="Twentieth Century"/>
                    <a:sym typeface="Twentieth Century"/>
                  </a:endParaRPr>
                </a:p>
              </p:txBody>
            </p:sp>
          </p:grpSp>
          <p:grpSp>
            <p:nvGrpSpPr>
              <p:cNvPr id="1404" name="Google Shape;1404;p60"/>
              <p:cNvGrpSpPr/>
              <p:nvPr/>
            </p:nvGrpSpPr>
            <p:grpSpPr>
              <a:xfrm>
                <a:off x="589350" y="2627075"/>
                <a:ext cx="11197800" cy="777000"/>
                <a:chOff x="589350" y="1701100"/>
                <a:chExt cx="11197800" cy="777000"/>
              </a:xfrm>
            </p:grpSpPr>
            <p:sp>
              <p:nvSpPr>
                <p:cNvPr id="1405" name="Google Shape;1405;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 GROUP</a:t>
                  </a:r>
                  <a:endParaRPr>
                    <a:latin typeface="Twentieth Century"/>
                    <a:ea typeface="Twentieth Century"/>
                    <a:cs typeface="Twentieth Century"/>
                    <a:sym typeface="Twentieth Century"/>
                  </a:endParaRPr>
                </a:p>
              </p:txBody>
            </p:sp>
            <p:sp>
              <p:nvSpPr>
                <p:cNvPr id="1407" name="Google Shape;1407;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8" name="Google Shape;1408;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09" name="Google Shape;1409;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0" name="Google Shape;1410;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1" name="Google Shape;1411;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2" name="Google Shape;1412;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3" name="Google Shape;1413;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4" name="Google Shape;1414;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5" name="Google Shape;1415;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16" name="Google Shape;1416;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a:t>
                  </a:r>
                  <a:endParaRPr>
                    <a:latin typeface="Twentieth Century"/>
                    <a:ea typeface="Twentieth Century"/>
                    <a:cs typeface="Twentieth Century"/>
                    <a:sym typeface="Twentieth Century"/>
                  </a:endParaRPr>
                </a:p>
              </p:txBody>
            </p:sp>
          </p:grpSp>
        </p:grpSp>
        <p:grpSp>
          <p:nvGrpSpPr>
            <p:cNvPr id="1417" name="Google Shape;1417;p60"/>
            <p:cNvGrpSpPr/>
            <p:nvPr/>
          </p:nvGrpSpPr>
          <p:grpSpPr>
            <a:xfrm>
              <a:off x="462075" y="3920998"/>
              <a:ext cx="11412300" cy="2548454"/>
              <a:chOff x="468800" y="1218900"/>
              <a:chExt cx="11412300" cy="2304000"/>
            </a:xfrm>
          </p:grpSpPr>
          <p:sp>
            <p:nvSpPr>
              <p:cNvPr id="1418" name="Google Shape;1418;p60"/>
              <p:cNvSpPr/>
              <p:nvPr/>
            </p:nvSpPr>
            <p:spPr>
              <a:xfrm>
                <a:off x="468800" y="1218900"/>
                <a:ext cx="11412300" cy="2304000"/>
              </a:xfrm>
              <a:prstGeom prst="roundRect">
                <a:avLst>
                  <a:gd name="adj" fmla="val 813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0"/>
              <p:cNvSpPr txBox="1"/>
              <p:nvPr/>
            </p:nvSpPr>
            <p:spPr>
              <a:xfrm>
                <a:off x="468800" y="1218900"/>
                <a:ext cx="20361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GEOMETRY TYPE</a:t>
                </a:r>
                <a:endParaRPr>
                  <a:latin typeface="Twentieth Century"/>
                  <a:ea typeface="Twentieth Century"/>
                  <a:cs typeface="Twentieth Century"/>
                  <a:sym typeface="Twentieth Century"/>
                </a:endParaRPr>
              </a:p>
            </p:txBody>
          </p:sp>
          <p:grpSp>
            <p:nvGrpSpPr>
              <p:cNvPr id="1420" name="Google Shape;1420;p60"/>
              <p:cNvGrpSpPr/>
              <p:nvPr/>
            </p:nvGrpSpPr>
            <p:grpSpPr>
              <a:xfrm>
                <a:off x="589350" y="1701100"/>
                <a:ext cx="11197800" cy="777000"/>
                <a:chOff x="589350" y="1701100"/>
                <a:chExt cx="11197800" cy="777000"/>
              </a:xfrm>
            </p:grpSpPr>
            <p:sp>
              <p:nvSpPr>
                <p:cNvPr id="1421" name="Google Shape;1421;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 GROUP</a:t>
                  </a:r>
                  <a:endParaRPr>
                    <a:latin typeface="Twentieth Century"/>
                    <a:ea typeface="Twentieth Century"/>
                    <a:cs typeface="Twentieth Century"/>
                    <a:sym typeface="Twentieth Century"/>
                  </a:endParaRPr>
                </a:p>
              </p:txBody>
            </p:sp>
            <p:sp>
              <p:nvSpPr>
                <p:cNvPr id="1423" name="Google Shape;1423;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4" name="Google Shape;1424;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5" name="Google Shape;1425;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6" name="Google Shape;1426;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7" name="Google Shape;1427;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8" name="Google Shape;1428;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29" name="Google Shape;1429;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0" name="Google Shape;1430;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1" name="Google Shape;1431;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2" name="Google Shape;1432;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a:t>
                  </a:r>
                  <a:endParaRPr>
                    <a:latin typeface="Twentieth Century"/>
                    <a:ea typeface="Twentieth Century"/>
                    <a:cs typeface="Twentieth Century"/>
                    <a:sym typeface="Twentieth Century"/>
                  </a:endParaRPr>
                </a:p>
              </p:txBody>
            </p:sp>
          </p:grpSp>
          <p:grpSp>
            <p:nvGrpSpPr>
              <p:cNvPr id="1433" name="Google Shape;1433;p60"/>
              <p:cNvGrpSpPr/>
              <p:nvPr/>
            </p:nvGrpSpPr>
            <p:grpSpPr>
              <a:xfrm>
                <a:off x="589350" y="2627075"/>
                <a:ext cx="11197800" cy="777000"/>
                <a:chOff x="589350" y="1701100"/>
                <a:chExt cx="11197800" cy="777000"/>
              </a:xfrm>
            </p:grpSpPr>
            <p:sp>
              <p:nvSpPr>
                <p:cNvPr id="1434" name="Google Shape;1434;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 GROUP</a:t>
                  </a:r>
                  <a:endParaRPr>
                    <a:latin typeface="Twentieth Century"/>
                    <a:ea typeface="Twentieth Century"/>
                    <a:cs typeface="Twentieth Century"/>
                    <a:sym typeface="Twentieth Century"/>
                  </a:endParaRPr>
                </a:p>
              </p:txBody>
            </p:sp>
            <p:sp>
              <p:nvSpPr>
                <p:cNvPr id="1436" name="Google Shape;1436;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7" name="Google Shape;1437;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8" name="Google Shape;1438;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39" name="Google Shape;1439;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0" name="Google Shape;1440;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1" name="Google Shape;1441;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2" name="Google Shape;1442;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3" name="Google Shape;1443;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4" name="Google Shape;1444;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DRAW</a:t>
                  </a:r>
                  <a:endParaRPr>
                    <a:latin typeface="Twentieth Century"/>
                    <a:ea typeface="Twentieth Century"/>
                    <a:cs typeface="Twentieth Century"/>
                    <a:sym typeface="Twentieth Century"/>
                  </a:endParaRPr>
                </a:p>
              </p:txBody>
            </p:sp>
            <p:sp>
              <p:nvSpPr>
                <p:cNvPr id="1445" name="Google Shape;1445;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wentieth Century"/>
                      <a:ea typeface="Twentieth Century"/>
                      <a:cs typeface="Twentieth Century"/>
                      <a:sym typeface="Twentieth Century"/>
                    </a:rPr>
                    <a:t>...</a:t>
                  </a:r>
                  <a:endParaRPr>
                    <a:latin typeface="Twentieth Century"/>
                    <a:ea typeface="Twentieth Century"/>
                    <a:cs typeface="Twentieth Century"/>
                    <a:sym typeface="Twentieth Century"/>
                  </a:endParaRPr>
                </a:p>
              </p:txBody>
            </p:sp>
          </p:grpSp>
        </p:grpSp>
      </p:grpSp>
      <p:grpSp>
        <p:nvGrpSpPr>
          <p:cNvPr id="1446" name="Google Shape;1446;p60"/>
          <p:cNvGrpSpPr/>
          <p:nvPr/>
        </p:nvGrpSpPr>
        <p:grpSpPr>
          <a:xfrm>
            <a:off x="426725" y="415188"/>
            <a:ext cx="11338550" cy="5868575"/>
            <a:chOff x="444450" y="363050"/>
            <a:chExt cx="11338550" cy="5868575"/>
          </a:xfrm>
        </p:grpSpPr>
        <p:sp>
          <p:nvSpPr>
            <p:cNvPr id="1447" name="Google Shape;1447;p60"/>
            <p:cNvSpPr/>
            <p:nvPr/>
          </p:nvSpPr>
          <p:spPr>
            <a:xfrm>
              <a:off x="479775" y="1467550"/>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0"/>
            <p:cNvSpPr txBox="1"/>
            <p:nvPr/>
          </p:nvSpPr>
          <p:spPr>
            <a:xfrm>
              <a:off x="8269100" y="363050"/>
              <a:ext cx="35139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FF0000"/>
                  </a:solidFill>
                  <a:latin typeface="Twentieth Century"/>
                  <a:ea typeface="Twentieth Century"/>
                  <a:cs typeface="Twentieth Century"/>
                  <a:sym typeface="Twentieth Century"/>
                </a:rPr>
                <a:t>ATOMIC LINEAR CHUNK ALLOCATION</a:t>
              </a:r>
              <a:endParaRPr sz="1600">
                <a:solidFill>
                  <a:srgbClr val="FF0000"/>
                </a:solidFill>
                <a:latin typeface="Twentieth Century"/>
                <a:ea typeface="Twentieth Century"/>
                <a:cs typeface="Twentieth Century"/>
                <a:sym typeface="Twentieth Century"/>
              </a:endParaRPr>
            </a:p>
          </p:txBody>
        </p:sp>
        <p:sp>
          <p:nvSpPr>
            <p:cNvPr id="1449" name="Google Shape;1449;p60"/>
            <p:cNvSpPr/>
            <p:nvPr/>
          </p:nvSpPr>
          <p:spPr>
            <a:xfrm>
              <a:off x="479775" y="2497750"/>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0"/>
            <p:cNvSpPr/>
            <p:nvPr/>
          </p:nvSpPr>
          <p:spPr>
            <a:xfrm>
              <a:off x="444450" y="4171225"/>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0"/>
            <p:cNvSpPr/>
            <p:nvPr/>
          </p:nvSpPr>
          <p:spPr>
            <a:xfrm>
              <a:off x="444450" y="5201425"/>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60"/>
          <p:cNvGrpSpPr/>
          <p:nvPr/>
        </p:nvGrpSpPr>
        <p:grpSpPr>
          <a:xfrm>
            <a:off x="1308350" y="675750"/>
            <a:ext cx="10456925" cy="5302300"/>
            <a:chOff x="1308350" y="675750"/>
            <a:chExt cx="10456925" cy="5302300"/>
          </a:xfrm>
        </p:grpSpPr>
        <p:sp>
          <p:nvSpPr>
            <p:cNvPr id="1453" name="Google Shape;1453;p60"/>
            <p:cNvSpPr/>
            <p:nvPr/>
          </p:nvSpPr>
          <p:spPr>
            <a:xfrm>
              <a:off x="13083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0"/>
            <p:cNvSpPr/>
            <p:nvPr/>
          </p:nvSpPr>
          <p:spPr>
            <a:xfrm>
              <a:off x="23809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0"/>
            <p:cNvSpPr/>
            <p:nvPr/>
          </p:nvSpPr>
          <p:spPr>
            <a:xfrm>
              <a:off x="34534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0"/>
            <p:cNvSpPr/>
            <p:nvPr/>
          </p:nvSpPr>
          <p:spPr>
            <a:xfrm>
              <a:off x="45260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0"/>
            <p:cNvSpPr/>
            <p:nvPr/>
          </p:nvSpPr>
          <p:spPr>
            <a:xfrm>
              <a:off x="13083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0"/>
            <p:cNvSpPr/>
            <p:nvPr/>
          </p:nvSpPr>
          <p:spPr>
            <a:xfrm>
              <a:off x="23809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0"/>
            <p:cNvSpPr/>
            <p:nvPr/>
          </p:nvSpPr>
          <p:spPr>
            <a:xfrm>
              <a:off x="34534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0"/>
            <p:cNvSpPr/>
            <p:nvPr/>
          </p:nvSpPr>
          <p:spPr>
            <a:xfrm>
              <a:off x="45260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0"/>
            <p:cNvSpPr/>
            <p:nvPr/>
          </p:nvSpPr>
          <p:spPr>
            <a:xfrm>
              <a:off x="13083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0"/>
            <p:cNvSpPr/>
            <p:nvPr/>
          </p:nvSpPr>
          <p:spPr>
            <a:xfrm>
              <a:off x="23809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0"/>
            <p:cNvSpPr/>
            <p:nvPr/>
          </p:nvSpPr>
          <p:spPr>
            <a:xfrm>
              <a:off x="34534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0"/>
            <p:cNvSpPr/>
            <p:nvPr/>
          </p:nvSpPr>
          <p:spPr>
            <a:xfrm>
              <a:off x="45260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0"/>
            <p:cNvSpPr/>
            <p:nvPr/>
          </p:nvSpPr>
          <p:spPr>
            <a:xfrm>
              <a:off x="13083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0"/>
            <p:cNvSpPr/>
            <p:nvPr/>
          </p:nvSpPr>
          <p:spPr>
            <a:xfrm>
              <a:off x="23809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0"/>
            <p:cNvSpPr/>
            <p:nvPr/>
          </p:nvSpPr>
          <p:spPr>
            <a:xfrm>
              <a:off x="34534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0"/>
            <p:cNvSpPr/>
            <p:nvPr/>
          </p:nvSpPr>
          <p:spPr>
            <a:xfrm>
              <a:off x="45260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0"/>
            <p:cNvSpPr/>
            <p:nvPr/>
          </p:nvSpPr>
          <p:spPr>
            <a:xfrm>
              <a:off x="55985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0"/>
            <p:cNvSpPr/>
            <p:nvPr/>
          </p:nvSpPr>
          <p:spPr>
            <a:xfrm>
              <a:off x="66711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0"/>
            <p:cNvSpPr/>
            <p:nvPr/>
          </p:nvSpPr>
          <p:spPr>
            <a:xfrm>
              <a:off x="77436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0"/>
            <p:cNvSpPr/>
            <p:nvPr/>
          </p:nvSpPr>
          <p:spPr>
            <a:xfrm>
              <a:off x="88162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0"/>
            <p:cNvSpPr/>
            <p:nvPr/>
          </p:nvSpPr>
          <p:spPr>
            <a:xfrm>
              <a:off x="98887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0"/>
            <p:cNvSpPr/>
            <p:nvPr/>
          </p:nvSpPr>
          <p:spPr>
            <a:xfrm>
              <a:off x="55985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0"/>
            <p:cNvSpPr/>
            <p:nvPr/>
          </p:nvSpPr>
          <p:spPr>
            <a:xfrm>
              <a:off x="66711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0"/>
            <p:cNvSpPr/>
            <p:nvPr/>
          </p:nvSpPr>
          <p:spPr>
            <a:xfrm>
              <a:off x="77436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0"/>
            <p:cNvSpPr/>
            <p:nvPr/>
          </p:nvSpPr>
          <p:spPr>
            <a:xfrm>
              <a:off x="88162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0"/>
            <p:cNvSpPr/>
            <p:nvPr/>
          </p:nvSpPr>
          <p:spPr>
            <a:xfrm>
              <a:off x="98887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0"/>
            <p:cNvSpPr/>
            <p:nvPr/>
          </p:nvSpPr>
          <p:spPr>
            <a:xfrm>
              <a:off x="55985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0"/>
            <p:cNvSpPr/>
            <p:nvPr/>
          </p:nvSpPr>
          <p:spPr>
            <a:xfrm>
              <a:off x="66711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0"/>
            <p:cNvSpPr/>
            <p:nvPr/>
          </p:nvSpPr>
          <p:spPr>
            <a:xfrm>
              <a:off x="77436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0"/>
            <p:cNvSpPr/>
            <p:nvPr/>
          </p:nvSpPr>
          <p:spPr>
            <a:xfrm>
              <a:off x="88162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0"/>
            <p:cNvSpPr/>
            <p:nvPr/>
          </p:nvSpPr>
          <p:spPr>
            <a:xfrm>
              <a:off x="98887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0"/>
            <p:cNvSpPr/>
            <p:nvPr/>
          </p:nvSpPr>
          <p:spPr>
            <a:xfrm>
              <a:off x="55985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0"/>
            <p:cNvSpPr/>
            <p:nvPr/>
          </p:nvSpPr>
          <p:spPr>
            <a:xfrm>
              <a:off x="66711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0"/>
            <p:cNvSpPr/>
            <p:nvPr/>
          </p:nvSpPr>
          <p:spPr>
            <a:xfrm>
              <a:off x="77436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0"/>
            <p:cNvSpPr/>
            <p:nvPr/>
          </p:nvSpPr>
          <p:spPr>
            <a:xfrm>
              <a:off x="88162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0"/>
            <p:cNvSpPr/>
            <p:nvPr/>
          </p:nvSpPr>
          <p:spPr>
            <a:xfrm>
              <a:off x="98887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0"/>
            <p:cNvSpPr txBox="1"/>
            <p:nvPr/>
          </p:nvSpPr>
          <p:spPr>
            <a:xfrm>
              <a:off x="7940875" y="675750"/>
              <a:ext cx="38244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0000FF"/>
                  </a:solidFill>
                  <a:latin typeface="Twentieth Century"/>
                  <a:ea typeface="Twentieth Century"/>
                  <a:cs typeface="Twentieth Century"/>
                  <a:sym typeface="Twentieth Century"/>
                </a:rPr>
                <a:t>SIMPLE LINEAR VARIABLE ALLOCATION</a:t>
              </a:r>
              <a:endParaRPr sz="1600">
                <a:solidFill>
                  <a:srgbClr val="0000FF"/>
                </a:solidFill>
                <a:latin typeface="Twentieth Century"/>
                <a:ea typeface="Twentieth Century"/>
                <a:cs typeface="Twentieth Century"/>
                <a:sym typeface="Twentieth Century"/>
              </a:endParaRPr>
            </a:p>
          </p:txBody>
        </p:sp>
      </p:grpSp>
      <p:sp>
        <p:nvSpPr>
          <p:cNvPr id="1490" name="Google Shape;1490;p60"/>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10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2"/>
                                        </p:tgtEl>
                                        <p:attrNameLst>
                                          <p:attrName>style.visibility</p:attrName>
                                        </p:attrNameLst>
                                      </p:cBhvr>
                                      <p:to>
                                        <p:strVal val="visible"/>
                                      </p:to>
                                    </p:set>
                                    <p:animEffect transition="in" filter="fade">
                                      <p:cBhvr>
                                        <p:cTn id="12" dur="10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495"/>
        <p:cNvGrpSpPr/>
        <p:nvPr/>
      </p:nvGrpSpPr>
      <p:grpSpPr>
        <a:xfrm>
          <a:off x="0" y="0"/>
          <a:ext cx="0" cy="0"/>
          <a:chOff x="0" y="0"/>
          <a:chExt cx="0" cy="0"/>
        </a:xfrm>
      </p:grpSpPr>
      <p:pic>
        <p:nvPicPr>
          <p:cNvPr id="1496" name="Google Shape;1496;p61"/>
          <p:cNvPicPr preferRelativeResize="0"/>
          <p:nvPr/>
        </p:nvPicPr>
        <p:blipFill rotWithShape="1">
          <a:blip r:embed="rId3">
            <a:alphaModFix/>
          </a:blip>
          <a:srcRect r="49836" b="62063"/>
          <a:stretch/>
        </p:blipFill>
        <p:spPr>
          <a:xfrm>
            <a:off x="3892600" y="0"/>
            <a:ext cx="8299399" cy="3139975"/>
          </a:xfrm>
          <a:prstGeom prst="rect">
            <a:avLst/>
          </a:prstGeom>
          <a:noFill/>
          <a:ln>
            <a:noFill/>
          </a:ln>
        </p:spPr>
      </p:pic>
      <p:sp>
        <p:nvSpPr>
          <p:cNvPr id="1497" name="Google Shape;1497;p61"/>
          <p:cNvSpPr/>
          <p:nvPr/>
        </p:nvSpPr>
        <p:spPr>
          <a:xfrm>
            <a:off x="7987850" y="262700"/>
            <a:ext cx="2824800" cy="919800"/>
          </a:xfrm>
          <a:prstGeom prst="wedgeRectCallout">
            <a:avLst>
              <a:gd name="adj1" fmla="val -150925"/>
              <a:gd name="adj2" fmla="val -5716"/>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a:solidFill>
                  <a:srgbClr val="FF0000"/>
                </a:solidFill>
                <a:latin typeface="Courier New"/>
                <a:ea typeface="Courier New"/>
                <a:cs typeface="Courier New"/>
                <a:sym typeface="Courier New"/>
              </a:rPr>
              <a:t>VGPRs: 88</a:t>
            </a:r>
            <a:endParaRPr sz="3600" b="1" i="1">
              <a:solidFill>
                <a:srgbClr val="FF0000"/>
              </a:solidFill>
              <a:latin typeface="Courier New"/>
              <a:ea typeface="Courier New"/>
              <a:cs typeface="Courier New"/>
              <a:sym typeface="Courier New"/>
            </a:endParaRPr>
          </a:p>
        </p:txBody>
      </p:sp>
      <p:pic>
        <p:nvPicPr>
          <p:cNvPr id="1498" name="Google Shape;1498;p61"/>
          <p:cNvPicPr preferRelativeResize="0"/>
          <p:nvPr/>
        </p:nvPicPr>
        <p:blipFill rotWithShape="1">
          <a:blip r:embed="rId4">
            <a:alphaModFix/>
          </a:blip>
          <a:srcRect r="44964" b="43665"/>
          <a:stretch/>
        </p:blipFill>
        <p:spPr>
          <a:xfrm>
            <a:off x="3892600" y="3226675"/>
            <a:ext cx="8299400" cy="3631325"/>
          </a:xfrm>
          <a:prstGeom prst="rect">
            <a:avLst/>
          </a:prstGeom>
          <a:noFill/>
          <a:ln>
            <a:noFill/>
          </a:ln>
        </p:spPr>
      </p:pic>
      <p:sp>
        <p:nvSpPr>
          <p:cNvPr id="1499" name="Google Shape;1499;p61"/>
          <p:cNvSpPr/>
          <p:nvPr/>
        </p:nvSpPr>
        <p:spPr>
          <a:xfrm>
            <a:off x="7987850" y="3581325"/>
            <a:ext cx="2824800" cy="919800"/>
          </a:xfrm>
          <a:prstGeom prst="wedgeRectCallout">
            <a:avLst>
              <a:gd name="adj1" fmla="val -144878"/>
              <a:gd name="adj2" fmla="val 342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a:solidFill>
                  <a:srgbClr val="6AA84F"/>
                </a:solidFill>
                <a:latin typeface="Courier New"/>
                <a:ea typeface="Courier New"/>
                <a:cs typeface="Courier New"/>
                <a:sym typeface="Courier New"/>
              </a:rPr>
              <a:t>VGPRs: 64</a:t>
            </a:r>
            <a:endParaRPr sz="3600" b="1" i="1">
              <a:solidFill>
                <a:srgbClr val="6AA84F"/>
              </a:solidFill>
              <a:latin typeface="Courier New"/>
              <a:ea typeface="Courier New"/>
              <a:cs typeface="Courier New"/>
              <a:sym typeface="Courier New"/>
            </a:endParaRPr>
          </a:p>
        </p:txBody>
      </p:sp>
      <p:sp>
        <p:nvSpPr>
          <p:cNvPr id="1500" name="Google Shape;1500;p61"/>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1501" name="Google Shape;1501;p61"/>
          <p:cNvPicPr preferRelativeResize="0"/>
          <p:nvPr/>
        </p:nvPicPr>
        <p:blipFill>
          <a:blip r:embed="rId5">
            <a:alphaModFix/>
          </a:blip>
          <a:stretch>
            <a:fillRect/>
          </a:stretch>
        </p:blipFill>
        <p:spPr>
          <a:xfrm>
            <a:off x="772813" y="3325400"/>
            <a:ext cx="2437849" cy="3532599"/>
          </a:xfrm>
          <a:prstGeom prst="rect">
            <a:avLst/>
          </a:prstGeom>
          <a:noFill/>
          <a:ln>
            <a:noFill/>
          </a:ln>
        </p:spPr>
      </p:pic>
      <p:pic>
        <p:nvPicPr>
          <p:cNvPr id="1502" name="Google Shape;1502;p61"/>
          <p:cNvPicPr preferRelativeResize="0"/>
          <p:nvPr/>
        </p:nvPicPr>
        <p:blipFill>
          <a:blip r:embed="rId6">
            <a:alphaModFix/>
          </a:blip>
          <a:stretch>
            <a:fillRect/>
          </a:stretch>
        </p:blipFill>
        <p:spPr>
          <a:xfrm>
            <a:off x="1162100" y="0"/>
            <a:ext cx="1659275" cy="3139975"/>
          </a:xfrm>
          <a:prstGeom prst="rect">
            <a:avLst/>
          </a:prstGeom>
          <a:noFill/>
          <a:ln>
            <a:noFill/>
          </a:ln>
        </p:spPr>
      </p:pic>
      <p:cxnSp>
        <p:nvCxnSpPr>
          <p:cNvPr id="1503" name="Google Shape;1503;p61"/>
          <p:cNvCxnSpPr/>
          <p:nvPr/>
        </p:nvCxnSpPr>
        <p:spPr>
          <a:xfrm rot="10800000">
            <a:off x="-24575" y="3262775"/>
            <a:ext cx="12263100" cy="0"/>
          </a:xfrm>
          <a:prstGeom prst="straightConnector1">
            <a:avLst/>
          </a:prstGeom>
          <a:noFill/>
          <a:ln w="76200" cap="flat" cmpd="sng">
            <a:solidFill>
              <a:srgbClr val="E5E5E5"/>
            </a:solidFill>
            <a:prstDash val="solid"/>
            <a:round/>
            <a:headEnd type="none" w="med" len="med"/>
            <a:tailEnd type="none" w="med" len="med"/>
          </a:ln>
        </p:spPr>
      </p:cxnSp>
      <p:cxnSp>
        <p:nvCxnSpPr>
          <p:cNvPr id="1504" name="Google Shape;1504;p61"/>
          <p:cNvCxnSpPr/>
          <p:nvPr/>
        </p:nvCxnSpPr>
        <p:spPr>
          <a:xfrm flipH="1">
            <a:off x="3899075" y="-12300"/>
            <a:ext cx="6000" cy="6931800"/>
          </a:xfrm>
          <a:prstGeom prst="straightConnector1">
            <a:avLst/>
          </a:prstGeom>
          <a:noFill/>
          <a:ln w="76200" cap="flat" cmpd="sng">
            <a:solidFill>
              <a:srgbClr val="E5E5E5"/>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frontend vs backend pipelining</a:t>
            </a:r>
            <a:endParaRPr/>
          </a:p>
          <a:p>
            <a:pPr marL="0" lvl="0" indent="0" algn="l" rtl="0">
              <a:spcBef>
                <a:spcPts val="1200"/>
              </a:spcBef>
              <a:spcAft>
                <a:spcPts val="0"/>
              </a:spcAft>
              <a:buNone/>
            </a:pPr>
            <a:r>
              <a:rPr lang="en-US"/>
              <a:t>three main threads</a:t>
            </a:r>
            <a:endParaRPr/>
          </a:p>
          <a:p>
            <a:pPr marL="0" lvl="0" indent="0" algn="l" rtl="0">
              <a:spcBef>
                <a:spcPts val="1200"/>
              </a:spcBef>
              <a:spcAft>
                <a:spcPts val="0"/>
              </a:spcAft>
              <a:buNone/>
            </a:pPr>
            <a:r>
              <a:rPr lang="en-US"/>
              <a:t>worker threads</a:t>
            </a:r>
            <a:endParaRPr/>
          </a:p>
          <a:p>
            <a:pPr marL="0" lvl="0" indent="0" algn="l" rtl="0">
              <a:spcBef>
                <a:spcPts val="1200"/>
              </a:spcBef>
              <a:spcAft>
                <a:spcPts val="0"/>
              </a:spcAft>
              <a:buNone/>
            </a:pPr>
            <a:r>
              <a:rPr lang="en-US"/>
              <a:t>fork/join</a:t>
            </a:r>
            <a:endParaRPr/>
          </a:p>
          <a:p>
            <a:pPr marL="0" lvl="0" indent="0" algn="l" rtl="0">
              <a:spcBef>
                <a:spcPts val="1200"/>
              </a:spcBef>
              <a:spcAft>
                <a:spcPts val="200"/>
              </a:spcAft>
              <a:buNone/>
            </a:pPr>
            <a:endParaRPr/>
          </a:p>
        </p:txBody>
      </p:sp>
      <p:sp>
        <p:nvSpPr>
          <p:cNvPr id="189" name="Google Shape;189;p17"/>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pic>
        <p:nvPicPr>
          <p:cNvPr id="190" name="Google Shape;190;p17"/>
          <p:cNvPicPr preferRelativeResize="0"/>
          <p:nvPr/>
        </p:nvPicPr>
        <p:blipFill rotWithShape="1">
          <a:blip r:embed="rId3">
            <a:alphaModFix/>
          </a:blip>
          <a:srcRect r="2771"/>
          <a:stretch/>
        </p:blipFill>
        <p:spPr>
          <a:xfrm>
            <a:off x="0" y="0"/>
            <a:ext cx="12192000" cy="6858001"/>
          </a:xfrm>
          <a:prstGeom prst="rect">
            <a:avLst/>
          </a:prstGeom>
          <a:noFill/>
          <a:ln>
            <a:noFill/>
          </a:ln>
        </p:spPr>
      </p:pic>
      <p:sp>
        <p:nvSpPr>
          <p:cNvPr id="191" name="Google Shape;191;p17"/>
          <p:cNvSpPr/>
          <p:nvPr/>
        </p:nvSpPr>
        <p:spPr>
          <a:xfrm>
            <a:off x="4730625" y="2190350"/>
            <a:ext cx="3974700" cy="2064300"/>
          </a:xfrm>
          <a:prstGeom prst="roundRect">
            <a:avLst>
              <a:gd name="adj" fmla="val 894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8705325" y="2190350"/>
            <a:ext cx="1553400" cy="2064300"/>
          </a:xfrm>
          <a:prstGeom prst="roundRect">
            <a:avLst>
              <a:gd name="adj" fmla="val 11715"/>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17"/>
          <p:cNvPicPr preferRelativeResize="0"/>
          <p:nvPr/>
        </p:nvPicPr>
        <p:blipFill>
          <a:blip r:embed="rId4">
            <a:alphaModFix amt="85000"/>
          </a:blip>
          <a:stretch>
            <a:fillRect/>
          </a:stretch>
        </p:blipFill>
        <p:spPr>
          <a:xfrm>
            <a:off x="197450" y="4101175"/>
            <a:ext cx="633900" cy="229200"/>
          </a:xfrm>
          <a:prstGeom prst="roundRect">
            <a:avLst>
              <a:gd name="adj" fmla="val 16667"/>
            </a:avLst>
          </a:prstGeom>
          <a:noFill/>
          <a:ln>
            <a:noFill/>
          </a:ln>
        </p:spPr>
      </p:pic>
      <p:sp>
        <p:nvSpPr>
          <p:cNvPr id="194" name="Google Shape;194;p17"/>
          <p:cNvSpPr/>
          <p:nvPr/>
        </p:nvSpPr>
        <p:spPr>
          <a:xfrm>
            <a:off x="-414575" y="2190350"/>
            <a:ext cx="4235400" cy="2064300"/>
          </a:xfrm>
          <a:prstGeom prst="roundRect">
            <a:avLst>
              <a:gd name="adj" fmla="val 1000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10416725" y="2190350"/>
            <a:ext cx="2781600" cy="2064300"/>
          </a:xfrm>
          <a:prstGeom prst="roundRect">
            <a:avLst>
              <a:gd name="adj" fmla="val 837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197" name="Google Shape;197;p17"/>
          <p:cNvPicPr preferRelativeResize="0"/>
          <p:nvPr/>
        </p:nvPicPr>
        <p:blipFill>
          <a:blip r:embed="rId4">
            <a:alphaModFix amt="85000"/>
          </a:blip>
          <a:stretch>
            <a:fillRect/>
          </a:stretch>
        </p:blipFill>
        <p:spPr>
          <a:xfrm>
            <a:off x="1761050" y="1603250"/>
            <a:ext cx="633900" cy="229200"/>
          </a:xfrm>
          <a:prstGeom prst="roundRect">
            <a:avLst>
              <a:gd name="adj" fmla="val 16667"/>
            </a:avLst>
          </a:prstGeom>
          <a:noFill/>
          <a:ln>
            <a:noFill/>
          </a:ln>
        </p:spPr>
      </p:pic>
      <p:pic>
        <p:nvPicPr>
          <p:cNvPr id="198" name="Google Shape;198;p17"/>
          <p:cNvPicPr preferRelativeResize="0"/>
          <p:nvPr/>
        </p:nvPicPr>
        <p:blipFill>
          <a:blip r:embed="rId4">
            <a:alphaModFix amt="85000"/>
          </a:blip>
          <a:stretch>
            <a:fillRect/>
          </a:stretch>
        </p:blipFill>
        <p:spPr>
          <a:xfrm>
            <a:off x="5447925" y="1603250"/>
            <a:ext cx="633900" cy="229200"/>
          </a:xfrm>
          <a:prstGeom prst="roundRect">
            <a:avLst>
              <a:gd name="adj" fmla="val 16667"/>
            </a:avLst>
          </a:prstGeom>
          <a:noFill/>
          <a:ln>
            <a:noFill/>
          </a:ln>
        </p:spPr>
      </p:pic>
      <p:pic>
        <p:nvPicPr>
          <p:cNvPr id="199" name="Google Shape;199;p17"/>
          <p:cNvPicPr preferRelativeResize="0"/>
          <p:nvPr/>
        </p:nvPicPr>
        <p:blipFill>
          <a:blip r:embed="rId4">
            <a:alphaModFix amt="85000"/>
          </a:blip>
          <a:stretch>
            <a:fillRect/>
          </a:stretch>
        </p:blipFill>
        <p:spPr>
          <a:xfrm>
            <a:off x="6240300" y="1603250"/>
            <a:ext cx="633900" cy="229200"/>
          </a:xfrm>
          <a:prstGeom prst="roundRect">
            <a:avLst>
              <a:gd name="adj" fmla="val 16667"/>
            </a:avLst>
          </a:prstGeom>
          <a:noFill/>
          <a:ln>
            <a:noFill/>
          </a:ln>
        </p:spPr>
      </p:pic>
      <p:pic>
        <p:nvPicPr>
          <p:cNvPr id="200" name="Google Shape;200;p17"/>
          <p:cNvPicPr preferRelativeResize="0"/>
          <p:nvPr/>
        </p:nvPicPr>
        <p:blipFill>
          <a:blip r:embed="rId4">
            <a:alphaModFix amt="85000"/>
          </a:blip>
          <a:stretch>
            <a:fillRect/>
          </a:stretch>
        </p:blipFill>
        <p:spPr>
          <a:xfrm>
            <a:off x="6785400" y="1603250"/>
            <a:ext cx="633900" cy="229200"/>
          </a:xfrm>
          <a:prstGeom prst="roundRect">
            <a:avLst>
              <a:gd name="adj" fmla="val 16667"/>
            </a:avLst>
          </a:prstGeom>
          <a:noFill/>
          <a:ln>
            <a:noFill/>
          </a:ln>
        </p:spPr>
      </p:pic>
      <p:pic>
        <p:nvPicPr>
          <p:cNvPr id="201" name="Google Shape;201;p17"/>
          <p:cNvPicPr preferRelativeResize="0"/>
          <p:nvPr/>
        </p:nvPicPr>
        <p:blipFill>
          <a:blip r:embed="rId4">
            <a:alphaModFix amt="85000"/>
          </a:blip>
          <a:stretch>
            <a:fillRect/>
          </a:stretch>
        </p:blipFill>
        <p:spPr>
          <a:xfrm>
            <a:off x="9105025" y="1603250"/>
            <a:ext cx="633900" cy="229200"/>
          </a:xfrm>
          <a:prstGeom prst="roundRect">
            <a:avLst>
              <a:gd name="adj" fmla="val 16667"/>
            </a:avLst>
          </a:prstGeom>
          <a:noFill/>
          <a:ln>
            <a:noFill/>
          </a:ln>
        </p:spPr>
      </p:pic>
      <p:pic>
        <p:nvPicPr>
          <p:cNvPr id="202" name="Google Shape;202;p17"/>
          <p:cNvPicPr preferRelativeResize="0"/>
          <p:nvPr/>
        </p:nvPicPr>
        <p:blipFill>
          <a:blip r:embed="rId4">
            <a:alphaModFix amt="85000"/>
          </a:blip>
          <a:stretch>
            <a:fillRect/>
          </a:stretch>
        </p:blipFill>
        <p:spPr>
          <a:xfrm>
            <a:off x="197450" y="3871975"/>
            <a:ext cx="633900" cy="229200"/>
          </a:xfrm>
          <a:prstGeom prst="roundRect">
            <a:avLst>
              <a:gd name="adj" fmla="val 16667"/>
            </a:avLst>
          </a:prstGeom>
          <a:noFill/>
          <a:ln>
            <a:noFill/>
          </a:ln>
        </p:spPr>
      </p:pic>
      <p:pic>
        <p:nvPicPr>
          <p:cNvPr id="203" name="Google Shape;203;p17"/>
          <p:cNvPicPr preferRelativeResize="0"/>
          <p:nvPr/>
        </p:nvPicPr>
        <p:blipFill>
          <a:blip r:embed="rId4">
            <a:alphaModFix amt="85000"/>
          </a:blip>
          <a:stretch>
            <a:fillRect/>
          </a:stretch>
        </p:blipFill>
        <p:spPr>
          <a:xfrm>
            <a:off x="197450" y="4330375"/>
            <a:ext cx="633900" cy="229200"/>
          </a:xfrm>
          <a:prstGeom prst="roundRect">
            <a:avLst>
              <a:gd name="adj" fmla="val 16667"/>
            </a:avLst>
          </a:prstGeom>
          <a:noFill/>
          <a:ln>
            <a:noFill/>
          </a:ln>
        </p:spPr>
      </p:pic>
      <p:pic>
        <p:nvPicPr>
          <p:cNvPr id="204" name="Google Shape;204;p17"/>
          <p:cNvPicPr preferRelativeResize="0"/>
          <p:nvPr/>
        </p:nvPicPr>
        <p:blipFill>
          <a:blip r:embed="rId4">
            <a:alphaModFix amt="85000"/>
          </a:blip>
          <a:stretch>
            <a:fillRect/>
          </a:stretch>
        </p:blipFill>
        <p:spPr>
          <a:xfrm>
            <a:off x="197450" y="4788775"/>
            <a:ext cx="633900" cy="229200"/>
          </a:xfrm>
          <a:prstGeom prst="roundRect">
            <a:avLst>
              <a:gd name="adj" fmla="val 16667"/>
            </a:avLst>
          </a:prstGeom>
          <a:noFill/>
          <a:ln>
            <a:noFill/>
          </a:ln>
        </p:spPr>
      </p:pic>
      <p:pic>
        <p:nvPicPr>
          <p:cNvPr id="205" name="Google Shape;205;p17"/>
          <p:cNvPicPr preferRelativeResize="0"/>
          <p:nvPr/>
        </p:nvPicPr>
        <p:blipFill>
          <a:blip r:embed="rId4">
            <a:alphaModFix amt="85000"/>
          </a:blip>
          <a:stretch>
            <a:fillRect/>
          </a:stretch>
        </p:blipFill>
        <p:spPr>
          <a:xfrm>
            <a:off x="1127150" y="3871975"/>
            <a:ext cx="633900" cy="229200"/>
          </a:xfrm>
          <a:prstGeom prst="roundRect">
            <a:avLst>
              <a:gd name="adj" fmla="val 16667"/>
            </a:avLst>
          </a:prstGeom>
          <a:noFill/>
          <a:ln>
            <a:noFill/>
          </a:ln>
        </p:spPr>
      </p:pic>
      <p:pic>
        <p:nvPicPr>
          <p:cNvPr id="206" name="Google Shape;206;p17"/>
          <p:cNvPicPr preferRelativeResize="0"/>
          <p:nvPr/>
        </p:nvPicPr>
        <p:blipFill>
          <a:blip r:embed="rId4">
            <a:alphaModFix amt="85000"/>
          </a:blip>
          <a:stretch>
            <a:fillRect/>
          </a:stretch>
        </p:blipFill>
        <p:spPr>
          <a:xfrm>
            <a:off x="1454100" y="4330375"/>
            <a:ext cx="633900" cy="229200"/>
          </a:xfrm>
          <a:prstGeom prst="roundRect">
            <a:avLst>
              <a:gd name="adj" fmla="val 16667"/>
            </a:avLst>
          </a:prstGeom>
          <a:noFill/>
          <a:ln>
            <a:noFill/>
          </a:ln>
        </p:spPr>
      </p:pic>
      <p:pic>
        <p:nvPicPr>
          <p:cNvPr id="207" name="Google Shape;207;p17"/>
          <p:cNvPicPr preferRelativeResize="0"/>
          <p:nvPr/>
        </p:nvPicPr>
        <p:blipFill>
          <a:blip r:embed="rId4">
            <a:alphaModFix amt="85000"/>
          </a:blip>
          <a:stretch>
            <a:fillRect/>
          </a:stretch>
        </p:blipFill>
        <p:spPr>
          <a:xfrm>
            <a:off x="2275575" y="3871975"/>
            <a:ext cx="633900" cy="229200"/>
          </a:xfrm>
          <a:prstGeom prst="roundRect">
            <a:avLst>
              <a:gd name="adj" fmla="val 16667"/>
            </a:avLst>
          </a:prstGeom>
          <a:noFill/>
          <a:ln>
            <a:noFill/>
          </a:ln>
        </p:spPr>
      </p:pic>
      <p:pic>
        <p:nvPicPr>
          <p:cNvPr id="208" name="Google Shape;208;p17"/>
          <p:cNvPicPr preferRelativeResize="0"/>
          <p:nvPr/>
        </p:nvPicPr>
        <p:blipFill>
          <a:blip r:embed="rId4">
            <a:alphaModFix amt="85000"/>
          </a:blip>
          <a:stretch>
            <a:fillRect/>
          </a:stretch>
        </p:blipFill>
        <p:spPr>
          <a:xfrm>
            <a:off x="2595250" y="4330375"/>
            <a:ext cx="633900" cy="229200"/>
          </a:xfrm>
          <a:prstGeom prst="roundRect">
            <a:avLst>
              <a:gd name="adj" fmla="val 16667"/>
            </a:avLst>
          </a:prstGeom>
          <a:noFill/>
          <a:ln>
            <a:noFill/>
          </a:ln>
        </p:spPr>
      </p:pic>
      <p:pic>
        <p:nvPicPr>
          <p:cNvPr id="209" name="Google Shape;209;p17"/>
          <p:cNvPicPr preferRelativeResize="0"/>
          <p:nvPr/>
        </p:nvPicPr>
        <p:blipFill>
          <a:blip r:embed="rId4">
            <a:alphaModFix amt="85000"/>
          </a:blip>
          <a:stretch>
            <a:fillRect/>
          </a:stretch>
        </p:blipFill>
        <p:spPr>
          <a:xfrm>
            <a:off x="1504050" y="47887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91"/>
                                        </p:tgtEl>
                                      </p:cBhvr>
                                    </p:animEffect>
                                    <p:set>
                                      <p:cBhvr>
                                        <p:cTn id="12" dur="1" fill="hold">
                                          <p:stCondLst>
                                            <p:cond delay="1000"/>
                                          </p:stCondLst>
                                        </p:cTn>
                                        <p:tgtEl>
                                          <p:spTgt spid="19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10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92"/>
                                        </p:tgtEl>
                                      </p:cBhvr>
                                    </p:animEffect>
                                    <p:set>
                                      <p:cBhvr>
                                        <p:cTn id="22" dur="1" fill="hold">
                                          <p:stCondLst>
                                            <p:cond delay="1000"/>
                                          </p:stCondLst>
                                        </p:cTn>
                                        <p:tgtEl>
                                          <p:spTgt spid="1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1000"/>
                                        <p:tgtEl>
                                          <p:spTgt spid="195"/>
                                        </p:tgtEl>
                                      </p:cBhvr>
                                    </p:animEffect>
                                  </p:childTnLst>
                                </p:cTn>
                              </p:par>
                              <p:par>
                                <p:cTn id="28" presetID="10" presetClass="entr" presetSubtype="0" fill="hold" nodeType="withEffect">
                                  <p:stCondLst>
                                    <p:cond delay="0"/>
                                  </p:stCondLst>
                                  <p:childTnLst>
                                    <p:set>
                                      <p:cBhvr>
                                        <p:cTn id="29" dur="1" fill="hold">
                                          <p:stCondLst>
                                            <p:cond delay="0"/>
                                          </p:stCondLst>
                                        </p:cTn>
                                        <p:tgtEl>
                                          <p:spTgt spid="194"/>
                                        </p:tgtEl>
                                        <p:attrNameLst>
                                          <p:attrName>style.visibility</p:attrName>
                                        </p:attrNameLst>
                                      </p:cBhvr>
                                      <p:to>
                                        <p:strVal val="visible"/>
                                      </p:to>
                                    </p:set>
                                    <p:animEffect transition="in" filter="fade">
                                      <p:cBhvr>
                                        <p:cTn id="30"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62"/>
          <p:cNvPicPr preferRelativeResize="0"/>
          <p:nvPr/>
        </p:nvPicPr>
        <p:blipFill rotWithShape="1">
          <a:blip r:embed="rId3">
            <a:alphaModFix/>
          </a:blip>
          <a:srcRect r="25149"/>
          <a:stretch/>
        </p:blipFill>
        <p:spPr>
          <a:xfrm>
            <a:off x="0" y="0"/>
            <a:ext cx="12192000" cy="6858000"/>
          </a:xfrm>
          <a:prstGeom prst="rect">
            <a:avLst/>
          </a:prstGeom>
          <a:noFill/>
          <a:ln>
            <a:noFill/>
          </a:ln>
        </p:spPr>
      </p:pic>
      <p:grpSp>
        <p:nvGrpSpPr>
          <p:cNvPr id="1511" name="Google Shape;1511;p62"/>
          <p:cNvGrpSpPr/>
          <p:nvPr/>
        </p:nvGrpSpPr>
        <p:grpSpPr>
          <a:xfrm>
            <a:off x="88075" y="352350"/>
            <a:ext cx="5901750" cy="4278300"/>
            <a:chOff x="88075" y="352350"/>
            <a:chExt cx="5901750" cy="4278300"/>
          </a:xfrm>
        </p:grpSpPr>
        <p:sp>
          <p:nvSpPr>
            <p:cNvPr id="1512" name="Google Shape;1512;p62"/>
            <p:cNvSpPr/>
            <p:nvPr/>
          </p:nvSpPr>
          <p:spPr>
            <a:xfrm>
              <a:off x="88075" y="352350"/>
              <a:ext cx="2604900" cy="1006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33225" y="3461850"/>
              <a:ext cx="4956600" cy="1168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62"/>
          <p:cNvGrpSpPr/>
          <p:nvPr/>
        </p:nvGrpSpPr>
        <p:grpSpPr>
          <a:xfrm>
            <a:off x="569175" y="1565575"/>
            <a:ext cx="4361400" cy="4291475"/>
            <a:chOff x="569175" y="1565575"/>
            <a:chExt cx="4361400" cy="4291475"/>
          </a:xfrm>
        </p:grpSpPr>
        <p:sp>
          <p:nvSpPr>
            <p:cNvPr id="1515" name="Google Shape;1515;p62"/>
            <p:cNvSpPr/>
            <p:nvPr/>
          </p:nvSpPr>
          <p:spPr>
            <a:xfrm>
              <a:off x="569175" y="1565575"/>
              <a:ext cx="4361400" cy="1006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05450" y="5229150"/>
              <a:ext cx="1265700" cy="627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62"/>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4"/>
                                        </p:tgtEl>
                                        <p:attrNameLst>
                                          <p:attrName>style.visibility</p:attrName>
                                        </p:attrNameLst>
                                      </p:cBhvr>
                                      <p:to>
                                        <p:strVal val="visible"/>
                                      </p:to>
                                    </p:set>
                                    <p:animEffect transition="in" filter="fade">
                                      <p:cBhvr>
                                        <p:cTn id="7" dur="1000"/>
                                        <p:tgtEl>
                                          <p:spTgt spid="1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1"/>
                                        </p:tgtEl>
                                        <p:attrNameLst>
                                          <p:attrName>style.visibility</p:attrName>
                                        </p:attrNameLst>
                                      </p:cBhvr>
                                      <p:to>
                                        <p:strVal val="visible"/>
                                      </p:to>
                                    </p:set>
                                    <p:animEffect transition="in" filter="fade">
                                      <p:cBhvr>
                                        <p:cTn id="12" dur="1000"/>
                                        <p:tgtEl>
                                          <p:spTgt spid="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pic>
        <p:nvPicPr>
          <p:cNvPr id="1523" name="Google Shape;1523;p63"/>
          <p:cNvPicPr preferRelativeResize="0"/>
          <p:nvPr/>
        </p:nvPicPr>
        <p:blipFill rotWithShape="1">
          <a:blip r:embed="rId3">
            <a:alphaModFix/>
          </a:blip>
          <a:srcRect t="5029" b="15762"/>
          <a:stretch/>
        </p:blipFill>
        <p:spPr>
          <a:xfrm>
            <a:off x="0" y="0"/>
            <a:ext cx="12192000" cy="6858000"/>
          </a:xfrm>
          <a:prstGeom prst="rect">
            <a:avLst/>
          </a:prstGeom>
          <a:noFill/>
          <a:ln>
            <a:noFill/>
          </a:ln>
        </p:spPr>
      </p:pic>
      <p:sp>
        <p:nvSpPr>
          <p:cNvPr id="1524" name="Google Shape;1524;p63"/>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64"/>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grpSp>
        <p:nvGrpSpPr>
          <p:cNvPr id="1531" name="Google Shape;1531;p64"/>
          <p:cNvGrpSpPr/>
          <p:nvPr/>
        </p:nvGrpSpPr>
        <p:grpSpPr>
          <a:xfrm>
            <a:off x="647699" y="610863"/>
            <a:ext cx="4894554" cy="5020675"/>
            <a:chOff x="586849" y="1357225"/>
            <a:chExt cx="4894554" cy="5020675"/>
          </a:xfrm>
        </p:grpSpPr>
        <p:sp>
          <p:nvSpPr>
            <p:cNvPr id="1532" name="Google Shape;1532;p64"/>
            <p:cNvSpPr/>
            <p:nvPr/>
          </p:nvSpPr>
          <p:spPr>
            <a:xfrm>
              <a:off x="586850"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4"/>
            <p:cNvSpPr/>
            <p:nvPr/>
          </p:nvSpPr>
          <p:spPr>
            <a:xfrm>
              <a:off x="2268532"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4"/>
            <p:cNvSpPr/>
            <p:nvPr/>
          </p:nvSpPr>
          <p:spPr>
            <a:xfrm>
              <a:off x="3950190"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4"/>
            <p:cNvSpPr/>
            <p:nvPr/>
          </p:nvSpPr>
          <p:spPr>
            <a:xfrm>
              <a:off x="586863"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4"/>
            <p:cNvSpPr/>
            <p:nvPr/>
          </p:nvSpPr>
          <p:spPr>
            <a:xfrm>
              <a:off x="2268520"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4"/>
            <p:cNvSpPr/>
            <p:nvPr/>
          </p:nvSpPr>
          <p:spPr>
            <a:xfrm>
              <a:off x="3950202"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4"/>
            <p:cNvSpPr/>
            <p:nvPr/>
          </p:nvSpPr>
          <p:spPr>
            <a:xfrm>
              <a:off x="586871" y="2364100"/>
              <a:ext cx="1031100" cy="945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4"/>
            <p:cNvSpPr/>
            <p:nvPr/>
          </p:nvSpPr>
          <p:spPr>
            <a:xfrm>
              <a:off x="586849" y="1596200"/>
              <a:ext cx="695400" cy="63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4"/>
            <p:cNvSpPr/>
            <p:nvPr/>
          </p:nvSpPr>
          <p:spPr>
            <a:xfrm>
              <a:off x="586875" y="1357225"/>
              <a:ext cx="118200" cy="108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1" name="Google Shape;1541;p64"/>
          <p:cNvSpPr/>
          <p:nvPr/>
        </p:nvSpPr>
        <p:spPr>
          <a:xfrm>
            <a:off x="5831250" y="2888638"/>
            <a:ext cx="529500" cy="5541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4"/>
          <p:cNvSpPr txBox="1"/>
          <p:nvPr/>
        </p:nvSpPr>
        <p:spPr>
          <a:xfrm>
            <a:off x="2436325" y="5631538"/>
            <a:ext cx="13173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lt1"/>
                </a:solidFill>
                <a:latin typeface="Twentieth Century"/>
                <a:ea typeface="Twentieth Century"/>
                <a:cs typeface="Twentieth Century"/>
                <a:sym typeface="Twentieth Century"/>
              </a:rPr>
              <a:t>681</a:t>
            </a:r>
            <a:endParaRPr sz="2800">
              <a:solidFill>
                <a:schemeClr val="lt1"/>
              </a:solidFill>
              <a:latin typeface="Twentieth Century"/>
              <a:ea typeface="Twentieth Century"/>
              <a:cs typeface="Twentieth Century"/>
              <a:sym typeface="Twentieth Century"/>
            </a:endParaRPr>
          </a:p>
        </p:txBody>
      </p:sp>
      <p:grpSp>
        <p:nvGrpSpPr>
          <p:cNvPr id="1543" name="Google Shape;1543;p64"/>
          <p:cNvGrpSpPr/>
          <p:nvPr/>
        </p:nvGrpSpPr>
        <p:grpSpPr>
          <a:xfrm>
            <a:off x="8736462" y="2199700"/>
            <a:ext cx="1531213" cy="3431850"/>
            <a:chOff x="586850" y="1411650"/>
            <a:chExt cx="1531213" cy="3431850"/>
          </a:xfrm>
        </p:grpSpPr>
        <p:sp>
          <p:nvSpPr>
            <p:cNvPr id="1544" name="Google Shape;1544;p64"/>
            <p:cNvSpPr/>
            <p:nvPr/>
          </p:nvSpPr>
          <p:spPr>
            <a:xfrm>
              <a:off x="586863" y="3439800"/>
              <a:ext cx="1531200" cy="1403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4"/>
            <p:cNvSpPr/>
            <p:nvPr/>
          </p:nvSpPr>
          <p:spPr>
            <a:xfrm>
              <a:off x="586871" y="2364100"/>
              <a:ext cx="1031100" cy="9450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64"/>
            <p:cNvSpPr/>
            <p:nvPr/>
          </p:nvSpPr>
          <p:spPr>
            <a:xfrm>
              <a:off x="586850" y="1748215"/>
              <a:ext cx="529500" cy="4851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4"/>
            <p:cNvSpPr/>
            <p:nvPr/>
          </p:nvSpPr>
          <p:spPr>
            <a:xfrm>
              <a:off x="586850" y="1411650"/>
              <a:ext cx="224700" cy="2058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64"/>
          <p:cNvSpPr txBox="1"/>
          <p:nvPr/>
        </p:nvSpPr>
        <p:spPr>
          <a:xfrm>
            <a:off x="8843425" y="5631538"/>
            <a:ext cx="13173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lt1"/>
                </a:solidFill>
                <a:latin typeface="Twentieth Century"/>
                <a:ea typeface="Twentieth Century"/>
                <a:cs typeface="Twentieth Century"/>
                <a:sym typeface="Twentieth Century"/>
              </a:rPr>
              <a:t>174</a:t>
            </a:r>
            <a:endParaRPr sz="28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710"/>
        </a:solidFill>
        <a:effectLst/>
      </p:bgPr>
    </p:bg>
    <p:spTree>
      <p:nvGrpSpPr>
        <p:cNvPr id="1" name="Shape 1553"/>
        <p:cNvGrpSpPr/>
        <p:nvPr/>
      </p:nvGrpSpPr>
      <p:grpSpPr>
        <a:xfrm>
          <a:off x="0" y="0"/>
          <a:ext cx="0" cy="0"/>
          <a:chOff x="0" y="0"/>
          <a:chExt cx="0" cy="0"/>
        </a:xfrm>
      </p:grpSpPr>
      <p:sp>
        <p:nvSpPr>
          <p:cNvPr id="1554" name="Google Shape;1554;p65"/>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pic>
        <p:nvPicPr>
          <p:cNvPr id="1555" name="Google Shape;1555;p65"/>
          <p:cNvPicPr preferRelativeResize="0"/>
          <p:nvPr/>
        </p:nvPicPr>
        <p:blipFill>
          <a:blip r:embed="rId3">
            <a:alphaModFix/>
          </a:blip>
          <a:stretch>
            <a:fillRect/>
          </a:stretch>
        </p:blipFill>
        <p:spPr>
          <a:xfrm>
            <a:off x="3419288" y="0"/>
            <a:ext cx="5353432" cy="6858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66"/>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 CONCLUSION</a:t>
            </a:r>
            <a:endParaRPr/>
          </a:p>
        </p:txBody>
      </p:sp>
      <p:sp>
        <p:nvSpPr>
          <p:cNvPr id="1562" name="Google Shape;1562;p66"/>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CONSTRAINED</a:t>
            </a:r>
            <a:endParaRPr/>
          </a:p>
          <a:p>
            <a:pPr marL="0" lvl="0" indent="0" algn="l" rtl="0">
              <a:spcBef>
                <a:spcPts val="1200"/>
              </a:spcBef>
              <a:spcAft>
                <a:spcPts val="0"/>
              </a:spcAft>
              <a:buNone/>
            </a:pPr>
            <a:r>
              <a:rPr lang="en-US"/>
              <a:t>SPECIALIZED</a:t>
            </a:r>
            <a:endParaRPr/>
          </a:p>
          <a:p>
            <a:pPr marL="0" lvl="0" indent="0" algn="l" rtl="0">
              <a:spcBef>
                <a:spcPts val="1200"/>
              </a:spcBef>
              <a:spcAft>
                <a:spcPts val="0"/>
              </a:spcAft>
              <a:buNone/>
            </a:pPr>
            <a:r>
              <a:rPr lang="en-US"/>
              <a:t>VALIDATED</a:t>
            </a:r>
            <a:endParaRPr/>
          </a:p>
          <a:p>
            <a:pPr marL="0" lvl="0" indent="0" algn="l" rtl="0">
              <a:spcBef>
                <a:spcPts val="1200"/>
              </a:spcBef>
              <a:spcAft>
                <a:spcPts val="0"/>
              </a:spcAft>
              <a:buNone/>
            </a:pPr>
            <a:r>
              <a:rPr lang="en-US"/>
              <a:t>PRIORITIZED</a:t>
            </a:r>
            <a:endParaRPr/>
          </a:p>
          <a:p>
            <a:pPr marL="0" lvl="0" indent="0" algn="l" rtl="0">
              <a:spcBef>
                <a:spcPts val="1200"/>
              </a:spcBef>
              <a:spcAft>
                <a:spcPts val="0"/>
              </a:spcAft>
              <a:buNone/>
            </a:pPr>
            <a:r>
              <a:rPr lang="en-US"/>
              <a:t>EFFICIENT</a:t>
            </a:r>
            <a:endParaRPr/>
          </a:p>
          <a:p>
            <a:pPr marL="0" lvl="0" indent="0" algn="l" rtl="0">
              <a:spcBef>
                <a:spcPts val="1200"/>
              </a:spcBef>
              <a:spcAft>
                <a:spcPts val="0"/>
              </a:spcAft>
              <a:buNone/>
            </a:pPr>
            <a:r>
              <a:rPr lang="en-US"/>
              <a:t>CORRECT</a:t>
            </a:r>
            <a:endParaRPr/>
          </a:p>
          <a:p>
            <a:pPr marL="0" lvl="0" indent="0" algn="l" rtl="0">
              <a:spcBef>
                <a:spcPts val="1200"/>
              </a:spcBef>
              <a:spcAft>
                <a:spcPts val="200"/>
              </a:spcAft>
              <a:buNone/>
            </a:pPr>
            <a:r>
              <a:rPr lang="en-US"/>
              <a:t>RESILIENT</a:t>
            </a:r>
            <a:endParaRPr/>
          </a:p>
        </p:txBody>
      </p:sp>
      <p:sp>
        <p:nvSpPr>
          <p:cNvPr id="1563" name="Google Shape;1563;p66"/>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67"/>
          <p:cNvPicPr preferRelativeResize="0"/>
          <p:nvPr/>
        </p:nvPicPr>
        <p:blipFill rotWithShape="1">
          <a:blip r:embed="rId3">
            <a:alphaModFix/>
          </a:blip>
          <a:srcRect b="22708"/>
          <a:stretch/>
        </p:blipFill>
        <p:spPr>
          <a:xfrm>
            <a:off x="0" y="0"/>
            <a:ext cx="12192000" cy="4960150"/>
          </a:xfrm>
          <a:prstGeom prst="rect">
            <a:avLst/>
          </a:prstGeom>
          <a:noFill/>
          <a:ln>
            <a:noFill/>
          </a:ln>
        </p:spPr>
      </p:pic>
      <p:sp>
        <p:nvSpPr>
          <p:cNvPr id="1570" name="Google Shape;1570;p67"/>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Autofit/>
          </a:bodyPr>
          <a:lstStyle/>
          <a:p>
            <a:pPr marL="0" lvl="0" indent="0" algn="r" rtl="0">
              <a:lnSpc>
                <a:spcPct val="80000"/>
              </a:lnSpc>
              <a:spcBef>
                <a:spcPts val="0"/>
              </a:spcBef>
              <a:spcAft>
                <a:spcPts val="0"/>
              </a:spcAft>
              <a:buClr>
                <a:srgbClr val="FEFEFE"/>
              </a:buClr>
              <a:buSzPts val="5000"/>
              <a:buFont typeface="Twentieth Century"/>
              <a:buNone/>
            </a:pPr>
            <a:r>
              <a:rPr lang="en-US"/>
              <a:t>THANKS</a:t>
            </a:r>
            <a:endParaRPr/>
          </a:p>
        </p:txBody>
      </p:sp>
      <p:sp>
        <p:nvSpPr>
          <p:cNvPr id="1571" name="Google Shape;1571;p67"/>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Wake up!</a:t>
            </a:r>
            <a:endParaRPr/>
          </a:p>
          <a:p>
            <a:pPr marL="0" lvl="0" indent="0" algn="l" rtl="0">
              <a:lnSpc>
                <a:spcPct val="100000"/>
              </a:lnSpc>
              <a:spcBef>
                <a:spcPts val="200"/>
              </a:spcBef>
              <a:spcAft>
                <a:spcPts val="0"/>
              </a:spcAft>
              <a:buSzPts val="1800"/>
              <a:buNone/>
            </a:pPr>
            <a:r>
              <a:rPr lang="en-US"/>
              <a:t>Double rainbow!</a:t>
            </a:r>
            <a:endParaRPr/>
          </a:p>
        </p:txBody>
      </p:sp>
      <p:sp>
        <p:nvSpPr>
          <p:cNvPr id="1572" name="Google Shape;1572;p67"/>
          <p:cNvSpPr txBox="1"/>
          <p:nvPr/>
        </p:nvSpPr>
        <p:spPr>
          <a:xfrm>
            <a:off x="7114475" y="211875"/>
            <a:ext cx="4863900" cy="3879000"/>
          </a:xfrm>
          <a:prstGeom prst="rect">
            <a:avLst/>
          </a:prstGeom>
          <a:noFill/>
          <a:ln>
            <a:noFill/>
          </a:ln>
        </p:spPr>
        <p:txBody>
          <a:bodyPr spcFirstLastPara="1" wrap="square" lIns="91425" tIns="91425" rIns="91425" bIns="91425" anchor="ctr" anchorCtr="0">
            <a:spAutoFit/>
          </a:bodyPr>
          <a:lstStyle/>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Robert Field</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Wade Brainerd</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Michal Drobot</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Charlie Birtwistle</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Akimitsu Hogge</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Steve McAuley</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Natasha Tatarchuk</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Angelo Pesce</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Peter-Pike Sloan</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Jennifer Velazquez</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Vernon Harmon</a:t>
            </a:r>
            <a:endParaRPr sz="2000">
              <a:solidFill>
                <a:schemeClr val="lt1"/>
              </a:solidFill>
              <a:latin typeface="Twentieth Century"/>
              <a:ea typeface="Twentieth Century"/>
              <a:cs typeface="Twentieth Century"/>
              <a:sym typeface="Twentieth Century"/>
            </a:endParaRPr>
          </a:p>
          <a:p>
            <a:pPr marL="0" lvl="0" indent="0" algn="r" rtl="0">
              <a:spcBef>
                <a:spcPts val="0"/>
              </a:spcBef>
              <a:spcAft>
                <a:spcPts val="0"/>
              </a:spcAft>
              <a:buNone/>
            </a:pPr>
            <a:r>
              <a:rPr lang="en-US" sz="2000">
                <a:solidFill>
                  <a:schemeClr val="lt1"/>
                </a:solidFill>
                <a:latin typeface="Twentieth Century"/>
                <a:ea typeface="Twentieth Century"/>
                <a:cs typeface="Twentieth Century"/>
                <a:sym typeface="Twentieth Century"/>
              </a:rPr>
              <a:t>Rick Ryan</a:t>
            </a:r>
            <a:endParaRPr sz="2000">
              <a:solidFill>
                <a:schemeClr val="lt1"/>
              </a:solidFill>
              <a:latin typeface="Twentieth Century"/>
              <a:ea typeface="Twentieth Century"/>
              <a:cs typeface="Twentieth Century"/>
              <a:sym typeface="Twentieth Century"/>
            </a:endParaRPr>
          </a:p>
        </p:txBody>
      </p:sp>
      <p:sp>
        <p:nvSpPr>
          <p:cNvPr id="1573" name="Google Shape;1573;p67"/>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68"/>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REFERENCES</a:t>
            </a:r>
            <a:endParaRPr/>
          </a:p>
        </p:txBody>
      </p:sp>
      <p:sp>
        <p:nvSpPr>
          <p:cNvPr id="1580" name="Google Shape;1580;p68"/>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[HARGREAVES19] </a:t>
            </a:r>
            <a:r>
              <a:rPr lang="en-US" u="sng">
                <a:solidFill>
                  <a:schemeClr val="hlink"/>
                </a:solidFill>
                <a:hlinkClick r:id="rId3"/>
              </a:rPr>
              <a:t>D3D12 Background Processing - Spec</a:t>
            </a:r>
            <a:r>
              <a:rPr lang="en-US"/>
              <a:t>, Shawn Hargreaves, 2019</a:t>
            </a:r>
            <a:endParaRPr/>
          </a:p>
          <a:p>
            <a:pPr marL="0" lvl="0" indent="0" algn="l" rtl="0">
              <a:spcBef>
                <a:spcPts val="1200"/>
              </a:spcBef>
              <a:spcAft>
                <a:spcPts val="200"/>
              </a:spcAft>
              <a:buNone/>
            </a:pPr>
            <a:endParaRPr/>
          </a:p>
        </p:txBody>
      </p:sp>
      <p:sp>
        <p:nvSpPr>
          <p:cNvPr id="1581" name="Google Shape;1581;p68"/>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1"/>
                </a:solidFill>
                <a:latin typeface="Twentieth Century"/>
                <a:ea typeface="Twentieth Century"/>
                <a:cs typeface="Twentieth Century"/>
                <a:sym typeface="Twentieth Century"/>
              </a:rPr>
              <a:t>© 2021 Activision Publishing, Inc.</a:t>
            </a:r>
            <a:endParaRPr sz="12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216" name="Google Shape;216;p18"/>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frontend vs backend pipelining</a:t>
            </a:r>
            <a:endParaRPr/>
          </a:p>
          <a:p>
            <a:pPr marL="0" lvl="0" indent="0" algn="l" rtl="0">
              <a:spcBef>
                <a:spcPts val="1200"/>
              </a:spcBef>
              <a:spcAft>
                <a:spcPts val="0"/>
              </a:spcAft>
              <a:buNone/>
            </a:pPr>
            <a:r>
              <a:rPr lang="en-US"/>
              <a:t>double buffered</a:t>
            </a:r>
            <a:endParaRPr/>
          </a:p>
          <a:p>
            <a:pPr marL="0" lvl="0" indent="0" algn="l" rtl="0">
              <a:spcBef>
                <a:spcPts val="1200"/>
              </a:spcBef>
              <a:spcAft>
                <a:spcPts val="0"/>
              </a:spcAft>
              <a:buNone/>
            </a:pPr>
            <a:r>
              <a:rPr lang="en-US"/>
              <a:t>backend nominally emits command buffer</a:t>
            </a:r>
            <a:endParaRPr/>
          </a:p>
          <a:p>
            <a:pPr marL="0" lvl="0" indent="0" algn="l" rtl="0">
              <a:spcBef>
                <a:spcPts val="1200"/>
              </a:spcBef>
              <a:spcAft>
                <a:spcPts val="0"/>
              </a:spcAft>
              <a:buNone/>
            </a:pPr>
            <a:r>
              <a:rPr lang="en-US"/>
              <a:t>early as possible</a:t>
            </a:r>
            <a:endParaRPr/>
          </a:p>
          <a:p>
            <a:pPr marL="0" lvl="0" indent="0" algn="l" rtl="0">
              <a:spcBef>
                <a:spcPts val="1200"/>
              </a:spcBef>
              <a:spcAft>
                <a:spcPts val="200"/>
              </a:spcAft>
              <a:buNone/>
            </a:pPr>
            <a:endParaRPr/>
          </a:p>
        </p:txBody>
      </p:sp>
      <p:pic>
        <p:nvPicPr>
          <p:cNvPr id="217" name="Google Shape;217;p18"/>
          <p:cNvPicPr preferRelativeResize="0"/>
          <p:nvPr/>
        </p:nvPicPr>
        <p:blipFill rotWithShape="1">
          <a:blip r:embed="rId3">
            <a:alphaModFix/>
          </a:blip>
          <a:srcRect r="2723"/>
          <a:stretch/>
        </p:blipFill>
        <p:spPr>
          <a:xfrm>
            <a:off x="0" y="0"/>
            <a:ext cx="12191999" cy="6858001"/>
          </a:xfrm>
          <a:prstGeom prst="rect">
            <a:avLst/>
          </a:prstGeom>
          <a:noFill/>
          <a:ln>
            <a:noFill/>
          </a:ln>
        </p:spPr>
      </p:pic>
      <p:sp>
        <p:nvSpPr>
          <p:cNvPr id="218" name="Google Shape;218;p18"/>
          <p:cNvSpPr/>
          <p:nvPr/>
        </p:nvSpPr>
        <p:spPr>
          <a:xfrm>
            <a:off x="4108650" y="2183350"/>
            <a:ext cx="7962900" cy="206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643100" y="2183350"/>
            <a:ext cx="2358900" cy="206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221" name="Google Shape;221;p18"/>
          <p:cNvPicPr preferRelativeResize="0"/>
          <p:nvPr/>
        </p:nvPicPr>
        <p:blipFill>
          <a:blip r:embed="rId4">
            <a:alphaModFix amt="85000"/>
          </a:blip>
          <a:stretch>
            <a:fillRect/>
          </a:stretch>
        </p:blipFill>
        <p:spPr>
          <a:xfrm>
            <a:off x="1775600" y="1220475"/>
            <a:ext cx="633900" cy="229200"/>
          </a:xfrm>
          <a:prstGeom prst="roundRect">
            <a:avLst>
              <a:gd name="adj" fmla="val 16667"/>
            </a:avLst>
          </a:prstGeom>
          <a:noFill/>
          <a:ln>
            <a:noFill/>
          </a:ln>
        </p:spPr>
      </p:pic>
      <p:pic>
        <p:nvPicPr>
          <p:cNvPr id="222" name="Google Shape;222;p18"/>
          <p:cNvPicPr preferRelativeResize="0"/>
          <p:nvPr/>
        </p:nvPicPr>
        <p:blipFill>
          <a:blip r:embed="rId4">
            <a:alphaModFix amt="85000"/>
          </a:blip>
          <a:stretch>
            <a:fillRect/>
          </a:stretch>
        </p:blipFill>
        <p:spPr>
          <a:xfrm>
            <a:off x="5440650" y="1220475"/>
            <a:ext cx="633900" cy="229200"/>
          </a:xfrm>
          <a:prstGeom prst="roundRect">
            <a:avLst>
              <a:gd name="adj" fmla="val 16667"/>
            </a:avLst>
          </a:prstGeom>
          <a:noFill/>
          <a:ln>
            <a:noFill/>
          </a:ln>
        </p:spPr>
      </p:pic>
      <p:pic>
        <p:nvPicPr>
          <p:cNvPr id="223" name="Google Shape;223;p18"/>
          <p:cNvPicPr preferRelativeResize="0"/>
          <p:nvPr/>
        </p:nvPicPr>
        <p:blipFill>
          <a:blip r:embed="rId4">
            <a:alphaModFix amt="85000"/>
          </a:blip>
          <a:stretch>
            <a:fillRect/>
          </a:stretch>
        </p:blipFill>
        <p:spPr>
          <a:xfrm>
            <a:off x="6254825" y="1220475"/>
            <a:ext cx="633900" cy="229200"/>
          </a:xfrm>
          <a:prstGeom prst="roundRect">
            <a:avLst>
              <a:gd name="adj" fmla="val 16667"/>
            </a:avLst>
          </a:prstGeom>
          <a:noFill/>
          <a:ln>
            <a:noFill/>
          </a:ln>
        </p:spPr>
      </p:pic>
      <p:pic>
        <p:nvPicPr>
          <p:cNvPr id="224" name="Google Shape;224;p18"/>
          <p:cNvPicPr preferRelativeResize="0"/>
          <p:nvPr/>
        </p:nvPicPr>
        <p:blipFill>
          <a:blip r:embed="rId4">
            <a:alphaModFix amt="85000"/>
          </a:blip>
          <a:stretch>
            <a:fillRect/>
          </a:stretch>
        </p:blipFill>
        <p:spPr>
          <a:xfrm>
            <a:off x="6814500" y="1220475"/>
            <a:ext cx="633900" cy="229200"/>
          </a:xfrm>
          <a:prstGeom prst="roundRect">
            <a:avLst>
              <a:gd name="adj" fmla="val 16667"/>
            </a:avLst>
          </a:prstGeom>
          <a:noFill/>
          <a:ln>
            <a:noFill/>
          </a:ln>
        </p:spPr>
      </p:pic>
      <p:pic>
        <p:nvPicPr>
          <p:cNvPr id="225" name="Google Shape;225;p18"/>
          <p:cNvPicPr preferRelativeResize="0"/>
          <p:nvPr/>
        </p:nvPicPr>
        <p:blipFill>
          <a:blip r:embed="rId4">
            <a:alphaModFix amt="85000"/>
          </a:blip>
          <a:stretch>
            <a:fillRect/>
          </a:stretch>
        </p:blipFill>
        <p:spPr>
          <a:xfrm>
            <a:off x="9155925" y="1220475"/>
            <a:ext cx="633900" cy="229200"/>
          </a:xfrm>
          <a:prstGeom prst="roundRect">
            <a:avLst>
              <a:gd name="adj" fmla="val 16667"/>
            </a:avLst>
          </a:prstGeom>
          <a:noFill/>
          <a:ln>
            <a:noFill/>
          </a:ln>
        </p:spPr>
      </p:pic>
      <p:pic>
        <p:nvPicPr>
          <p:cNvPr id="226" name="Google Shape;226;p18"/>
          <p:cNvPicPr preferRelativeResize="0"/>
          <p:nvPr/>
        </p:nvPicPr>
        <p:blipFill>
          <a:blip r:embed="rId4">
            <a:alphaModFix amt="85000"/>
          </a:blip>
          <a:stretch>
            <a:fillRect/>
          </a:stretch>
        </p:blipFill>
        <p:spPr>
          <a:xfrm>
            <a:off x="210375" y="4496100"/>
            <a:ext cx="1275600" cy="229200"/>
          </a:xfrm>
          <a:prstGeom prst="roundRect">
            <a:avLst>
              <a:gd name="adj" fmla="val 16667"/>
            </a:avLst>
          </a:prstGeom>
          <a:noFill/>
          <a:ln>
            <a:noFill/>
          </a:ln>
        </p:spPr>
      </p:pic>
      <p:pic>
        <p:nvPicPr>
          <p:cNvPr id="227" name="Google Shape;227;p18"/>
          <p:cNvPicPr preferRelativeResize="0"/>
          <p:nvPr/>
        </p:nvPicPr>
        <p:blipFill>
          <a:blip r:embed="rId4">
            <a:alphaModFix amt="85000"/>
          </a:blip>
          <a:stretch>
            <a:fillRect/>
          </a:stretch>
        </p:blipFill>
        <p:spPr>
          <a:xfrm>
            <a:off x="210375" y="5164850"/>
            <a:ext cx="633900" cy="229200"/>
          </a:xfrm>
          <a:prstGeom prst="roundRect">
            <a:avLst>
              <a:gd name="adj" fmla="val 16667"/>
            </a:avLst>
          </a:prstGeom>
          <a:noFill/>
          <a:ln>
            <a:noFill/>
          </a:ln>
        </p:spPr>
      </p:pic>
      <p:pic>
        <p:nvPicPr>
          <p:cNvPr id="228" name="Google Shape;228;p18"/>
          <p:cNvPicPr preferRelativeResize="0"/>
          <p:nvPr/>
        </p:nvPicPr>
        <p:blipFill>
          <a:blip r:embed="rId4">
            <a:alphaModFix amt="85000"/>
          </a:blip>
          <a:stretch>
            <a:fillRect/>
          </a:stretch>
        </p:blipFill>
        <p:spPr>
          <a:xfrm>
            <a:off x="210375" y="6080100"/>
            <a:ext cx="759300" cy="229200"/>
          </a:xfrm>
          <a:prstGeom prst="roundRect">
            <a:avLst>
              <a:gd name="adj" fmla="val 16667"/>
            </a:avLst>
          </a:prstGeom>
          <a:noFill/>
          <a:ln>
            <a:noFill/>
          </a:ln>
        </p:spPr>
      </p:pic>
      <p:pic>
        <p:nvPicPr>
          <p:cNvPr id="229" name="Google Shape;229;p18"/>
          <p:cNvPicPr preferRelativeResize="0"/>
          <p:nvPr/>
        </p:nvPicPr>
        <p:blipFill>
          <a:blip r:embed="rId4">
            <a:alphaModFix amt="85000"/>
          </a:blip>
          <a:stretch>
            <a:fillRect/>
          </a:stretch>
        </p:blipFill>
        <p:spPr>
          <a:xfrm>
            <a:off x="210375" y="631125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18"/>
                                        </p:tgtEl>
                                      </p:cBhvr>
                                    </p:animEffect>
                                    <p:set>
                                      <p:cBhvr>
                                        <p:cTn id="12" dur="1" fill="hold">
                                          <p:stCondLst>
                                            <p:cond delay="1000"/>
                                          </p:stCondLst>
                                        </p:cTn>
                                        <p:tgtEl>
                                          <p:spTgt spid="2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19"/>
                                        </p:tgtEl>
                                      </p:cBhvr>
                                    </p:animEffect>
                                    <p:set>
                                      <p:cBhvr>
                                        <p:cTn id="22" dur="1" fill="hold">
                                          <p:stCondLst>
                                            <p:cond delay="1000"/>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234"/>
        <p:cNvGrpSpPr/>
        <p:nvPr/>
      </p:nvGrpSpPr>
      <p:grpSpPr>
        <a:xfrm>
          <a:off x="0" y="0"/>
          <a:ext cx="0" cy="0"/>
          <a:chOff x="0" y="0"/>
          <a:chExt cx="0" cy="0"/>
        </a:xfrm>
      </p:grpSpPr>
      <p:pic>
        <p:nvPicPr>
          <p:cNvPr id="235" name="Google Shape;235;p19"/>
          <p:cNvPicPr preferRelativeResize="0"/>
          <p:nvPr/>
        </p:nvPicPr>
        <p:blipFill>
          <a:blip r:embed="rId3">
            <a:alphaModFix/>
          </a:blip>
          <a:stretch>
            <a:fillRect/>
          </a:stretch>
        </p:blipFill>
        <p:spPr>
          <a:xfrm>
            <a:off x="3176000" y="0"/>
            <a:ext cx="5840002" cy="6857999"/>
          </a:xfrm>
          <a:prstGeom prst="rect">
            <a:avLst/>
          </a:prstGeom>
          <a:noFill/>
          <a:ln>
            <a:noFill/>
          </a:ln>
        </p:spPr>
      </p:pic>
      <p:sp>
        <p:nvSpPr>
          <p:cNvPr id="236" name="Google Shape;236;p19"/>
          <p:cNvSpPr txBox="1"/>
          <p:nvPr/>
        </p:nvSpPr>
        <p:spPr>
          <a:xfrm>
            <a:off x="9794550" y="63168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latin typeface="Twentieth Century"/>
                <a:ea typeface="Twentieth Century"/>
                <a:cs typeface="Twentieth Century"/>
                <a:sym typeface="Twentieth Century"/>
              </a:rPr>
              <a:t>© 2021 Activision Publishing, Inc.</a:t>
            </a:r>
            <a:endParaRPr sz="1200">
              <a:latin typeface="Twentieth Century"/>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1"/>
        <p:cNvGrpSpPr/>
        <p:nvPr/>
      </p:nvGrpSpPr>
      <p:grpSpPr>
        <a:xfrm>
          <a:off x="0" y="0"/>
          <a:ext cx="0" cy="0"/>
          <a:chOff x="0" y="0"/>
          <a:chExt cx="0" cy="0"/>
        </a:xfrm>
      </p:grpSpPr>
      <p:sp>
        <p:nvSpPr>
          <p:cNvPr id="242" name="Google Shape;242;p20"/>
          <p:cNvSpPr txBox="1"/>
          <p:nvPr/>
        </p:nvSpPr>
        <p:spPr>
          <a:xfrm>
            <a:off x="166275" y="634147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latin typeface="Twentieth Century"/>
                <a:ea typeface="Twentieth Century"/>
                <a:cs typeface="Twentieth Century"/>
                <a:sym typeface="Twentieth Century"/>
              </a:rPr>
              <a:t>© 2021 Activision Publishing, Inc.</a:t>
            </a:r>
            <a:endParaRPr sz="1200">
              <a:latin typeface="Twentieth Century"/>
              <a:ea typeface="Twentieth Century"/>
              <a:cs typeface="Twentieth Century"/>
              <a:sym typeface="Twentieth Century"/>
            </a:endParaRPr>
          </a:p>
        </p:txBody>
      </p:sp>
      <p:pic>
        <p:nvPicPr>
          <p:cNvPr id="243" name="Google Shape;243;p20"/>
          <p:cNvPicPr preferRelativeResize="0"/>
          <p:nvPr/>
        </p:nvPicPr>
        <p:blipFill>
          <a:blip r:embed="rId3">
            <a:alphaModFix/>
          </a:blip>
          <a:stretch>
            <a:fillRect/>
          </a:stretch>
        </p:blipFill>
        <p:spPr>
          <a:xfrm>
            <a:off x="1774262" y="424050"/>
            <a:ext cx="8643476" cy="6009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submission</a:t>
            </a:r>
            <a:endParaRPr/>
          </a:p>
        </p:txBody>
      </p:sp>
      <p:sp>
        <p:nvSpPr>
          <p:cNvPr id="250" name="Google Shape;250;p2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a:t>server thread</a:t>
            </a:r>
            <a:endParaRPr/>
          </a:p>
          <a:p>
            <a:pPr marL="0" lvl="0" indent="0" algn="l" rtl="0">
              <a:spcBef>
                <a:spcPts val="1200"/>
              </a:spcBef>
              <a:spcAft>
                <a:spcPts val="0"/>
              </a:spcAft>
              <a:buNone/>
            </a:pPr>
            <a:r>
              <a:rPr lang="en-US"/>
              <a:t>decoupled</a:t>
            </a:r>
            <a:endParaRPr/>
          </a:p>
          <a:p>
            <a:pPr marL="0" lvl="0" indent="0" algn="l" rtl="0">
              <a:spcBef>
                <a:spcPts val="1200"/>
              </a:spcBef>
              <a:spcAft>
                <a:spcPts val="0"/>
              </a:spcAft>
              <a:buNone/>
            </a:pPr>
            <a:r>
              <a:rPr lang="en-US"/>
              <a:t>client prediction</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200"/>
              </a:spcAft>
              <a:buNone/>
            </a:pPr>
            <a:endParaRPr/>
          </a:p>
        </p:txBody>
      </p:sp>
      <p:pic>
        <p:nvPicPr>
          <p:cNvPr id="251" name="Google Shape;251;p21"/>
          <p:cNvPicPr preferRelativeResize="0"/>
          <p:nvPr/>
        </p:nvPicPr>
        <p:blipFill rotWithShape="1">
          <a:blip r:embed="rId3">
            <a:alphaModFix/>
          </a:blip>
          <a:srcRect r="2789"/>
          <a:stretch/>
        </p:blipFill>
        <p:spPr>
          <a:xfrm>
            <a:off x="0" y="0"/>
            <a:ext cx="12191999" cy="6857999"/>
          </a:xfrm>
          <a:prstGeom prst="rect">
            <a:avLst/>
          </a:prstGeom>
          <a:noFill/>
          <a:ln>
            <a:noFill/>
          </a:ln>
        </p:spPr>
      </p:pic>
      <p:sp>
        <p:nvSpPr>
          <p:cNvPr id="252" name="Google Shape;252;p21"/>
          <p:cNvSpPr/>
          <p:nvPr/>
        </p:nvSpPr>
        <p:spPr>
          <a:xfrm>
            <a:off x="553700" y="2519250"/>
            <a:ext cx="11489700" cy="2064300"/>
          </a:xfrm>
          <a:prstGeom prst="roundRect">
            <a:avLst>
              <a:gd name="adj" fmla="val 865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1"/>
          <p:cNvSpPr/>
          <p:nvPr/>
        </p:nvSpPr>
        <p:spPr>
          <a:xfrm>
            <a:off x="2029400" y="1763475"/>
            <a:ext cx="3771900" cy="4982700"/>
          </a:xfrm>
          <a:prstGeom prst="roundRect">
            <a:avLst>
              <a:gd name="adj" fmla="val 7305"/>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a:off x="5801300" y="1763475"/>
            <a:ext cx="3771900" cy="4982700"/>
          </a:xfrm>
          <a:prstGeom prst="roundRect">
            <a:avLst>
              <a:gd name="adj" fmla="val 6380"/>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1"/>
          <p:cNvSpPr/>
          <p:nvPr/>
        </p:nvSpPr>
        <p:spPr>
          <a:xfrm>
            <a:off x="9573200" y="1763475"/>
            <a:ext cx="3771900" cy="4982700"/>
          </a:xfrm>
          <a:prstGeom prst="roundRect">
            <a:avLst>
              <a:gd name="adj" fmla="val 5456"/>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dk1"/>
                </a:solidFill>
                <a:latin typeface="Twentieth Century"/>
                <a:ea typeface="Twentieth Century"/>
                <a:cs typeface="Twentieth Century"/>
                <a:sym typeface="Twentieth Century"/>
              </a:rPr>
              <a:t>© 2021 Activision Publishing, Inc.</a:t>
            </a:r>
            <a:endParaRPr sz="1200">
              <a:solidFill>
                <a:schemeClr val="dk1"/>
              </a:solidFill>
              <a:latin typeface="Twentieth Century"/>
              <a:ea typeface="Twentieth Century"/>
              <a:cs typeface="Twentieth Century"/>
              <a:sym typeface="Twentieth Century"/>
            </a:endParaRPr>
          </a:p>
        </p:txBody>
      </p:sp>
      <p:pic>
        <p:nvPicPr>
          <p:cNvPr id="257" name="Google Shape;257;p21"/>
          <p:cNvPicPr preferRelativeResize="0"/>
          <p:nvPr/>
        </p:nvPicPr>
        <p:blipFill>
          <a:blip r:embed="rId4">
            <a:alphaModFix amt="85000"/>
          </a:blip>
          <a:stretch>
            <a:fillRect/>
          </a:stretch>
        </p:blipFill>
        <p:spPr>
          <a:xfrm>
            <a:off x="3598400" y="1220475"/>
            <a:ext cx="633900" cy="229200"/>
          </a:xfrm>
          <a:prstGeom prst="roundRect">
            <a:avLst>
              <a:gd name="adj" fmla="val 16667"/>
            </a:avLst>
          </a:prstGeom>
          <a:noFill/>
          <a:ln>
            <a:noFill/>
          </a:ln>
        </p:spPr>
      </p:pic>
      <p:pic>
        <p:nvPicPr>
          <p:cNvPr id="258" name="Google Shape;258;p21"/>
          <p:cNvPicPr preferRelativeResize="0"/>
          <p:nvPr/>
        </p:nvPicPr>
        <p:blipFill>
          <a:blip r:embed="rId4">
            <a:alphaModFix amt="85000"/>
          </a:blip>
          <a:stretch>
            <a:fillRect/>
          </a:stretch>
        </p:blipFill>
        <p:spPr>
          <a:xfrm>
            <a:off x="2124350" y="1220475"/>
            <a:ext cx="633900" cy="229200"/>
          </a:xfrm>
          <a:prstGeom prst="roundRect">
            <a:avLst>
              <a:gd name="adj" fmla="val 16667"/>
            </a:avLst>
          </a:prstGeom>
          <a:noFill/>
          <a:ln>
            <a:noFill/>
          </a:ln>
        </p:spPr>
      </p:pic>
      <p:pic>
        <p:nvPicPr>
          <p:cNvPr id="259" name="Google Shape;259;p21"/>
          <p:cNvPicPr preferRelativeResize="0"/>
          <p:nvPr/>
        </p:nvPicPr>
        <p:blipFill>
          <a:blip r:embed="rId4">
            <a:alphaModFix amt="85000"/>
          </a:blip>
          <a:stretch>
            <a:fillRect/>
          </a:stretch>
        </p:blipFill>
        <p:spPr>
          <a:xfrm>
            <a:off x="5567175" y="1220475"/>
            <a:ext cx="633900" cy="229200"/>
          </a:xfrm>
          <a:prstGeom prst="roundRect">
            <a:avLst>
              <a:gd name="adj" fmla="val 16667"/>
            </a:avLst>
          </a:prstGeom>
          <a:noFill/>
          <a:ln>
            <a:noFill/>
          </a:ln>
        </p:spPr>
      </p:pic>
      <p:pic>
        <p:nvPicPr>
          <p:cNvPr id="260" name="Google Shape;260;p21"/>
          <p:cNvPicPr preferRelativeResize="0"/>
          <p:nvPr/>
        </p:nvPicPr>
        <p:blipFill>
          <a:blip r:embed="rId4">
            <a:alphaModFix amt="85000"/>
          </a:blip>
          <a:stretch>
            <a:fillRect/>
          </a:stretch>
        </p:blipFill>
        <p:spPr>
          <a:xfrm>
            <a:off x="7265375" y="1220475"/>
            <a:ext cx="633900" cy="229200"/>
          </a:xfrm>
          <a:prstGeom prst="roundRect">
            <a:avLst>
              <a:gd name="adj" fmla="val 16667"/>
            </a:avLst>
          </a:prstGeom>
          <a:noFill/>
          <a:ln>
            <a:noFill/>
          </a:ln>
        </p:spPr>
      </p:pic>
      <p:pic>
        <p:nvPicPr>
          <p:cNvPr id="261" name="Google Shape;261;p21"/>
          <p:cNvPicPr preferRelativeResize="0"/>
          <p:nvPr/>
        </p:nvPicPr>
        <p:blipFill>
          <a:blip r:embed="rId4">
            <a:alphaModFix amt="85000"/>
          </a:blip>
          <a:stretch>
            <a:fillRect/>
          </a:stretch>
        </p:blipFill>
        <p:spPr>
          <a:xfrm>
            <a:off x="9803200" y="1220475"/>
            <a:ext cx="633900" cy="229200"/>
          </a:xfrm>
          <a:prstGeom prst="roundRect">
            <a:avLst>
              <a:gd name="adj" fmla="val 16667"/>
            </a:avLst>
          </a:prstGeom>
          <a:noFill/>
          <a:ln>
            <a:noFill/>
          </a:ln>
        </p:spPr>
      </p:pic>
      <p:pic>
        <p:nvPicPr>
          <p:cNvPr id="262" name="Google Shape;262;p21"/>
          <p:cNvPicPr preferRelativeResize="0"/>
          <p:nvPr/>
        </p:nvPicPr>
        <p:blipFill>
          <a:blip r:embed="rId4">
            <a:alphaModFix amt="85000"/>
          </a:blip>
          <a:stretch>
            <a:fillRect/>
          </a:stretch>
        </p:blipFill>
        <p:spPr>
          <a:xfrm>
            <a:off x="11075550" y="1220475"/>
            <a:ext cx="633900" cy="229200"/>
          </a:xfrm>
          <a:prstGeom prst="roundRect">
            <a:avLst>
              <a:gd name="adj" fmla="val 16667"/>
            </a:avLst>
          </a:prstGeom>
          <a:noFill/>
          <a:ln>
            <a:noFill/>
          </a:ln>
        </p:spPr>
      </p:pic>
      <p:pic>
        <p:nvPicPr>
          <p:cNvPr id="263" name="Google Shape;263;p21"/>
          <p:cNvPicPr preferRelativeResize="0"/>
          <p:nvPr/>
        </p:nvPicPr>
        <p:blipFill>
          <a:blip r:embed="rId4">
            <a:alphaModFix amt="85000"/>
          </a:blip>
          <a:stretch>
            <a:fillRect/>
          </a:stretch>
        </p:blipFill>
        <p:spPr>
          <a:xfrm>
            <a:off x="231875" y="5099400"/>
            <a:ext cx="633900" cy="229200"/>
          </a:xfrm>
          <a:prstGeom prst="roundRect">
            <a:avLst>
              <a:gd name="adj" fmla="val 16667"/>
            </a:avLst>
          </a:prstGeom>
          <a:noFill/>
          <a:ln>
            <a:noFill/>
          </a:ln>
        </p:spPr>
      </p:pic>
      <p:pic>
        <p:nvPicPr>
          <p:cNvPr id="264" name="Google Shape;264;p21"/>
          <p:cNvPicPr preferRelativeResize="0"/>
          <p:nvPr/>
        </p:nvPicPr>
        <p:blipFill>
          <a:blip r:embed="rId4">
            <a:alphaModFix amt="85000"/>
          </a:blip>
          <a:stretch>
            <a:fillRect/>
          </a:stretch>
        </p:blipFill>
        <p:spPr>
          <a:xfrm>
            <a:off x="231875" y="5571800"/>
            <a:ext cx="633900" cy="229200"/>
          </a:xfrm>
          <a:prstGeom prst="roundRect">
            <a:avLst>
              <a:gd name="adj" fmla="val 16667"/>
            </a:avLst>
          </a:prstGeom>
          <a:noFill/>
          <a:ln>
            <a:noFill/>
          </a:ln>
        </p:spPr>
      </p:pic>
      <p:pic>
        <p:nvPicPr>
          <p:cNvPr id="265" name="Google Shape;265;p21"/>
          <p:cNvPicPr preferRelativeResize="0"/>
          <p:nvPr/>
        </p:nvPicPr>
        <p:blipFill>
          <a:blip r:embed="rId4">
            <a:alphaModFix amt="85000"/>
          </a:blip>
          <a:stretch>
            <a:fillRect/>
          </a:stretch>
        </p:blipFill>
        <p:spPr>
          <a:xfrm>
            <a:off x="865775" y="5571800"/>
            <a:ext cx="633900" cy="229200"/>
          </a:xfrm>
          <a:prstGeom prst="roundRect">
            <a:avLst>
              <a:gd name="adj" fmla="val 16667"/>
            </a:avLst>
          </a:prstGeom>
          <a:noFill/>
          <a:ln>
            <a:noFill/>
          </a:ln>
        </p:spPr>
      </p:pic>
      <p:pic>
        <p:nvPicPr>
          <p:cNvPr id="266" name="Google Shape;266;p21"/>
          <p:cNvPicPr preferRelativeResize="0"/>
          <p:nvPr/>
        </p:nvPicPr>
        <p:blipFill>
          <a:blip r:embed="rId4">
            <a:alphaModFix amt="85000"/>
          </a:blip>
          <a:stretch>
            <a:fillRect/>
          </a:stretch>
        </p:blipFill>
        <p:spPr>
          <a:xfrm>
            <a:off x="5963775" y="1449675"/>
            <a:ext cx="633900" cy="229200"/>
          </a:xfrm>
          <a:prstGeom prst="roundRect">
            <a:avLst>
              <a:gd name="adj" fmla="val 16667"/>
            </a:avLst>
          </a:prstGeom>
          <a:noFill/>
          <a:ln>
            <a:noFill/>
          </a:ln>
        </p:spPr>
      </p:pic>
      <p:pic>
        <p:nvPicPr>
          <p:cNvPr id="267" name="Google Shape;267;p21"/>
          <p:cNvPicPr preferRelativeResize="0"/>
          <p:nvPr/>
        </p:nvPicPr>
        <p:blipFill>
          <a:blip r:embed="rId4">
            <a:alphaModFix amt="85000"/>
          </a:blip>
          <a:stretch>
            <a:fillRect/>
          </a:stretch>
        </p:blipFill>
        <p:spPr>
          <a:xfrm>
            <a:off x="231875" y="5801000"/>
            <a:ext cx="633900" cy="229200"/>
          </a:xfrm>
          <a:prstGeom prst="roundRect">
            <a:avLst>
              <a:gd name="adj" fmla="val 16667"/>
            </a:avLst>
          </a:prstGeom>
          <a:noFill/>
          <a:ln>
            <a:noFill/>
          </a:ln>
        </p:spPr>
      </p:pic>
      <p:pic>
        <p:nvPicPr>
          <p:cNvPr id="268" name="Google Shape;268;p21"/>
          <p:cNvPicPr preferRelativeResize="0"/>
          <p:nvPr/>
        </p:nvPicPr>
        <p:blipFill>
          <a:blip r:embed="rId4">
            <a:alphaModFix amt="85000"/>
          </a:blip>
          <a:stretch>
            <a:fillRect/>
          </a:stretch>
        </p:blipFill>
        <p:spPr>
          <a:xfrm>
            <a:off x="1130638" y="5801000"/>
            <a:ext cx="633900" cy="229200"/>
          </a:xfrm>
          <a:prstGeom prst="roundRect">
            <a:avLst>
              <a:gd name="adj" fmla="val 16667"/>
            </a:avLst>
          </a:prstGeom>
          <a:noFill/>
          <a:ln>
            <a:noFill/>
          </a:ln>
        </p:spPr>
      </p:pic>
      <p:pic>
        <p:nvPicPr>
          <p:cNvPr id="269" name="Google Shape;269;p21"/>
          <p:cNvPicPr preferRelativeResize="0"/>
          <p:nvPr/>
        </p:nvPicPr>
        <p:blipFill>
          <a:blip r:embed="rId4">
            <a:alphaModFix amt="85000"/>
          </a:blip>
          <a:stretch>
            <a:fillRect/>
          </a:stretch>
        </p:blipFill>
        <p:spPr>
          <a:xfrm>
            <a:off x="2257563" y="5801000"/>
            <a:ext cx="633900" cy="229200"/>
          </a:xfrm>
          <a:prstGeom prst="roundRect">
            <a:avLst>
              <a:gd name="adj" fmla="val 16667"/>
            </a:avLst>
          </a:prstGeom>
          <a:noFill/>
          <a:ln>
            <a:noFill/>
          </a:ln>
        </p:spPr>
      </p:pic>
      <p:pic>
        <p:nvPicPr>
          <p:cNvPr id="270" name="Google Shape;270;p21"/>
          <p:cNvPicPr preferRelativeResize="0"/>
          <p:nvPr/>
        </p:nvPicPr>
        <p:blipFill>
          <a:blip r:embed="rId4">
            <a:alphaModFix amt="85000"/>
          </a:blip>
          <a:stretch>
            <a:fillRect/>
          </a:stretch>
        </p:blipFill>
        <p:spPr>
          <a:xfrm>
            <a:off x="231888" y="6044200"/>
            <a:ext cx="633900" cy="229200"/>
          </a:xfrm>
          <a:prstGeom prst="roundRect">
            <a:avLst>
              <a:gd name="adj" fmla="val 16667"/>
            </a:avLst>
          </a:prstGeom>
          <a:noFill/>
          <a:ln>
            <a:noFill/>
          </a:ln>
        </p:spPr>
      </p:pic>
      <p:pic>
        <p:nvPicPr>
          <p:cNvPr id="271" name="Google Shape;271;p21"/>
          <p:cNvPicPr preferRelativeResize="0"/>
          <p:nvPr/>
        </p:nvPicPr>
        <p:blipFill>
          <a:blip r:embed="rId4">
            <a:alphaModFix amt="85000"/>
          </a:blip>
          <a:stretch>
            <a:fillRect/>
          </a:stretch>
        </p:blipFill>
        <p:spPr>
          <a:xfrm>
            <a:off x="1438813" y="6030200"/>
            <a:ext cx="633900" cy="229200"/>
          </a:xfrm>
          <a:prstGeom prst="roundRect">
            <a:avLst>
              <a:gd name="adj" fmla="val 16667"/>
            </a:avLst>
          </a:prstGeom>
          <a:noFill/>
          <a:ln>
            <a:noFill/>
          </a:ln>
        </p:spPr>
      </p:pic>
      <p:pic>
        <p:nvPicPr>
          <p:cNvPr id="272" name="Google Shape;272;p21"/>
          <p:cNvPicPr preferRelativeResize="0"/>
          <p:nvPr/>
        </p:nvPicPr>
        <p:blipFill>
          <a:blip r:embed="rId4">
            <a:alphaModFix amt="85000"/>
          </a:blip>
          <a:stretch>
            <a:fillRect/>
          </a:stretch>
        </p:blipFill>
        <p:spPr>
          <a:xfrm>
            <a:off x="2449363" y="6030200"/>
            <a:ext cx="633900" cy="229200"/>
          </a:xfrm>
          <a:prstGeom prst="roundRect">
            <a:avLst>
              <a:gd name="adj" fmla="val 16667"/>
            </a:avLst>
          </a:prstGeom>
          <a:noFill/>
          <a:ln>
            <a:noFill/>
          </a:ln>
        </p:spPr>
      </p:pic>
      <p:pic>
        <p:nvPicPr>
          <p:cNvPr id="273" name="Google Shape;273;p21"/>
          <p:cNvPicPr preferRelativeResize="0"/>
          <p:nvPr/>
        </p:nvPicPr>
        <p:blipFill>
          <a:blip r:embed="rId4">
            <a:alphaModFix amt="85000"/>
          </a:blip>
          <a:stretch>
            <a:fillRect/>
          </a:stretch>
        </p:blipFill>
        <p:spPr>
          <a:xfrm>
            <a:off x="3076313" y="6030200"/>
            <a:ext cx="633900" cy="229200"/>
          </a:xfrm>
          <a:prstGeom prst="roundRect">
            <a:avLst>
              <a:gd name="adj" fmla="val 16667"/>
            </a:avLst>
          </a:prstGeom>
          <a:noFill/>
          <a:ln>
            <a:noFill/>
          </a:ln>
        </p:spPr>
      </p:pic>
      <p:pic>
        <p:nvPicPr>
          <p:cNvPr id="274" name="Google Shape;274;p21"/>
          <p:cNvPicPr preferRelativeResize="0"/>
          <p:nvPr/>
        </p:nvPicPr>
        <p:blipFill>
          <a:blip r:embed="rId4">
            <a:alphaModFix amt="85000"/>
          </a:blip>
          <a:stretch>
            <a:fillRect/>
          </a:stretch>
        </p:blipFill>
        <p:spPr>
          <a:xfrm>
            <a:off x="3985063" y="6044200"/>
            <a:ext cx="633900" cy="229200"/>
          </a:xfrm>
          <a:prstGeom prst="roundRect">
            <a:avLst>
              <a:gd name="adj" fmla="val 16667"/>
            </a:avLst>
          </a:prstGeom>
          <a:noFill/>
          <a:ln>
            <a:noFill/>
          </a:ln>
        </p:spPr>
      </p:pic>
      <p:pic>
        <p:nvPicPr>
          <p:cNvPr id="275" name="Google Shape;275;p21"/>
          <p:cNvPicPr preferRelativeResize="0"/>
          <p:nvPr/>
        </p:nvPicPr>
        <p:blipFill>
          <a:blip r:embed="rId4">
            <a:alphaModFix amt="85000"/>
          </a:blip>
          <a:stretch>
            <a:fillRect/>
          </a:stretch>
        </p:blipFill>
        <p:spPr>
          <a:xfrm>
            <a:off x="4618963" y="6044200"/>
            <a:ext cx="633900" cy="229200"/>
          </a:xfrm>
          <a:prstGeom prst="roundRect">
            <a:avLst>
              <a:gd name="adj" fmla="val 16667"/>
            </a:avLst>
          </a:prstGeom>
          <a:noFill/>
          <a:ln>
            <a:noFill/>
          </a:ln>
        </p:spPr>
      </p:pic>
      <p:pic>
        <p:nvPicPr>
          <p:cNvPr id="276" name="Google Shape;276;p21"/>
          <p:cNvPicPr preferRelativeResize="0"/>
          <p:nvPr/>
        </p:nvPicPr>
        <p:blipFill>
          <a:blip r:embed="rId4">
            <a:alphaModFix amt="85000"/>
          </a:blip>
          <a:stretch>
            <a:fillRect/>
          </a:stretch>
        </p:blipFill>
        <p:spPr>
          <a:xfrm>
            <a:off x="231863" y="650260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fade">
                                      <p:cBhvr>
                                        <p:cTn id="17" dur="10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5"/>
                                        </p:tgtEl>
                                        <p:attrNameLst>
                                          <p:attrName>style.visibility</p:attrName>
                                        </p:attrNameLst>
                                      </p:cBhvr>
                                      <p:to>
                                        <p:strVal val="visible"/>
                                      </p:to>
                                    </p:set>
                                    <p:animEffect transition="in" filter="fade">
                                      <p:cBhvr>
                                        <p:cTn id="22" dur="1000"/>
                                        <p:tgtEl>
                                          <p:spTgt spid="2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252"/>
                                        </p:tgtEl>
                                      </p:cBhvr>
                                    </p:animEffect>
                                    <p:set>
                                      <p:cBhvr>
                                        <p:cTn id="27" dur="1" fill="hold">
                                          <p:stCondLst>
                                            <p:cond delay="1000"/>
                                          </p:stCondLst>
                                        </p:cTn>
                                        <p:tgtEl>
                                          <p:spTgt spid="25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253"/>
                                        </p:tgtEl>
                                      </p:cBhvr>
                                    </p:animEffect>
                                    <p:set>
                                      <p:cBhvr>
                                        <p:cTn id="30" dur="1" fill="hold">
                                          <p:stCondLst>
                                            <p:cond delay="1000"/>
                                          </p:stCondLst>
                                        </p:cTn>
                                        <p:tgtEl>
                                          <p:spTgt spid="25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54"/>
                                        </p:tgtEl>
                                      </p:cBhvr>
                                    </p:animEffect>
                                    <p:set>
                                      <p:cBhvr>
                                        <p:cTn id="33" dur="1" fill="hold">
                                          <p:stCondLst>
                                            <p:cond delay="1000"/>
                                          </p:stCondLst>
                                        </p:cTn>
                                        <p:tgtEl>
                                          <p:spTgt spid="25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55"/>
                                        </p:tgtEl>
                                      </p:cBhvr>
                                    </p:animEffect>
                                    <p:set>
                                      <p:cBhvr>
                                        <p:cTn id="36" dur="1" fill="hold">
                                          <p:stCondLst>
                                            <p:cond delay="100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10144</Words>
  <Application>Microsoft Office PowerPoint</Application>
  <PresentationFormat>Widescreen</PresentationFormat>
  <Paragraphs>1052</Paragraphs>
  <Slides>56</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Roboto</vt:lpstr>
      <vt:lpstr>Twentieth Century</vt:lpstr>
      <vt:lpstr>Pacifico</vt:lpstr>
      <vt:lpstr>Courier New</vt:lpstr>
      <vt:lpstr>Noto Sans Symbols</vt:lpstr>
      <vt:lpstr>Calibri</vt:lpstr>
      <vt:lpstr>Integral</vt:lpstr>
      <vt:lpstr>RENDERING ENGINE ARCHITECTURE AT ACTIVISION</vt:lpstr>
      <vt:lpstr>PowerPoint Presentation</vt:lpstr>
      <vt:lpstr>PowerPoint Presentation</vt:lpstr>
      <vt:lpstr>submission</vt:lpstr>
      <vt:lpstr>submission</vt:lpstr>
      <vt:lpstr>submission</vt:lpstr>
      <vt:lpstr>PowerPoint Presentation</vt:lpstr>
      <vt:lpstr>PowerPoint Presentation</vt:lpstr>
      <vt:lpstr>submission</vt:lpstr>
      <vt:lpstr>PowerPoint Presentation</vt:lpstr>
      <vt:lpstr>PowerPoint Presentation</vt:lpstr>
      <vt:lpstr>submission</vt:lpstr>
      <vt:lpstr>submission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CONCLUSION</vt:lpstr>
      <vt:lpstr>THANKS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RENDERING ENGINE ARCHITECTURE AT ACTIVISION</dc:title>
  <dc:creator>Velazquez, Jennifer</dc:creator>
  <cp:lastModifiedBy>Velazquez, Jennifer</cp:lastModifiedBy>
  <cp:revision>1</cp:revision>
  <dcterms:modified xsi:type="dcterms:W3CDTF">2021-09-14T00:18:35Z</dcterms:modified>
</cp:coreProperties>
</file>