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8" r:id="rId1"/>
  </p:sldMasterIdLst>
  <p:notesMasterIdLst>
    <p:notesMasterId r:id="rId49"/>
  </p:notesMasterIdLst>
  <p:handoutMasterIdLst>
    <p:handoutMasterId r:id="rId50"/>
  </p:handoutMasterIdLst>
  <p:sldIdLst>
    <p:sldId id="309" r:id="rId2"/>
    <p:sldId id="333" r:id="rId3"/>
    <p:sldId id="377" r:id="rId4"/>
    <p:sldId id="354" r:id="rId5"/>
    <p:sldId id="378" r:id="rId6"/>
    <p:sldId id="379" r:id="rId7"/>
    <p:sldId id="380" r:id="rId8"/>
    <p:sldId id="381" r:id="rId9"/>
    <p:sldId id="357" r:id="rId10"/>
    <p:sldId id="358" r:id="rId11"/>
    <p:sldId id="359" r:id="rId12"/>
    <p:sldId id="360" r:id="rId13"/>
    <p:sldId id="361" r:id="rId14"/>
    <p:sldId id="362" r:id="rId15"/>
    <p:sldId id="348" r:id="rId16"/>
    <p:sldId id="341" r:id="rId17"/>
    <p:sldId id="319" r:id="rId18"/>
    <p:sldId id="371" r:id="rId19"/>
    <p:sldId id="370" r:id="rId20"/>
    <p:sldId id="369" r:id="rId21"/>
    <p:sldId id="363" r:id="rId22"/>
    <p:sldId id="364" r:id="rId23"/>
    <p:sldId id="365" r:id="rId24"/>
    <p:sldId id="366" r:id="rId25"/>
    <p:sldId id="372" r:id="rId26"/>
    <p:sldId id="373" r:id="rId27"/>
    <p:sldId id="321" r:id="rId28"/>
    <p:sldId id="375" r:id="rId29"/>
    <p:sldId id="322" r:id="rId30"/>
    <p:sldId id="323" r:id="rId31"/>
    <p:sldId id="325" r:id="rId32"/>
    <p:sldId id="326" r:id="rId33"/>
    <p:sldId id="367" r:id="rId34"/>
    <p:sldId id="331" r:id="rId35"/>
    <p:sldId id="330" r:id="rId36"/>
    <p:sldId id="345" r:id="rId37"/>
    <p:sldId id="327" r:id="rId38"/>
    <p:sldId id="328" r:id="rId39"/>
    <p:sldId id="368" r:id="rId40"/>
    <p:sldId id="316" r:id="rId41"/>
    <p:sldId id="347" r:id="rId42"/>
    <p:sldId id="317" r:id="rId43"/>
    <p:sldId id="383" r:id="rId44"/>
    <p:sldId id="351" r:id="rId45"/>
    <p:sldId id="329" r:id="rId46"/>
    <p:sldId id="376" r:id="rId47"/>
    <p:sldId id="307" r:id="rId48"/>
  </p:sldIdLst>
  <p:sldSz cx="9144000" cy="6858000" type="screen4x3"/>
  <p:notesSz cx="6858000" cy="9144000"/>
  <p:embeddedFontLst>
    <p:embeddedFont>
      <p:font typeface="BLACK OPS 2" panose="020B0604020202020204" charset="0"/>
      <p:regular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F82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2" autoAdjust="0"/>
    <p:restoredTop sz="87979" autoAdjust="0"/>
  </p:normalViewPr>
  <p:slideViewPr>
    <p:cSldViewPr>
      <p:cViewPr varScale="1">
        <p:scale>
          <a:sx n="120" d="100"/>
          <a:sy n="120" d="100"/>
        </p:scale>
        <p:origin x="134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2914" y="-91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83A21-3668-480C-B1E8-5F6D35B22F87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38295-3C45-42A4-BE1B-8526AE680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14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D2B1F-6425-4A5B-AF4B-58253A18EBA7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9D551-D8BF-4C51-94FC-9311BCB35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976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9D551-D8BF-4C51-94FC-9311BCB3510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89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9D551-D8BF-4C51-94FC-9311BCB3510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15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33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1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8191-FF14-4DB3-AC00-ED6B312D7EE4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E6ED7D-EEB9-4590-813F-98C4BCB56E4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5" descr="C:\Users\jvelev\Desktop\PVI\treyarch\USC\pics\activision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2" y="381000"/>
            <a:ext cx="2666999" cy="64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43" y="1006574"/>
            <a:ext cx="3367158" cy="124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8191-FF14-4DB3-AC00-ED6B312D7EE4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6ED7D-EEB9-4590-813F-98C4BCB56E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11" y="1826715"/>
            <a:ext cx="1492499" cy="448445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5" y="1826715"/>
            <a:ext cx="5241476" cy="448445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8191-FF14-4DB3-AC00-ED6B312D7EE4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6ED7D-EEB9-4590-813F-98C4BCB56E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8191-FF14-4DB3-AC00-ED6B312D7EE4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E6ED7D-EEB9-4590-813F-98C4BCB56E4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990600" y="1371600"/>
            <a:ext cx="7239000" cy="4876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0" lon="0" rev="0"/>
            </a:camera>
            <a:lightRig rig="threePt" dir="t">
              <a:rot lat="0" lon="0" rev="2700000"/>
            </a:lightRig>
          </a:scene3d>
          <a:sp3d prstMaterial="matte">
            <a:bevelT prst="relaxedInset"/>
            <a:bevelB/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457200" y="457200"/>
            <a:ext cx="5562600" cy="8911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2"/>
                </a:solidFill>
                <a:latin typeface="BLACK OPS 2" panose="03000600000000000000" pitchFamily="66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788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0"/>
            <a:ext cx="9144000" cy="1533240"/>
          </a:xfrm>
          <a:prstGeom prst="rect">
            <a:avLst/>
          </a:prstGeom>
          <a:solidFill>
            <a:srgbClr val="2388D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cxnSp>
        <p:nvCxnSpPr>
          <p:cNvPr id="14" name="Shape 14"/>
          <p:cNvCxnSpPr/>
          <p:nvPr/>
        </p:nvCxnSpPr>
        <p:spPr>
          <a:xfrm>
            <a:off x="0" y="1503835"/>
            <a:ext cx="9144000" cy="0"/>
          </a:xfrm>
          <a:prstGeom prst="straightConnector1">
            <a:avLst/>
          </a:prstGeom>
          <a:noFill/>
          <a:ln w="57150" cap="flat">
            <a:solidFill>
              <a:srgbClr val="000000">
                <a:alpha val="14117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457200" y="274635"/>
            <a:ext cx="8229600" cy="11433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9676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3030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5562600" cy="891187"/>
          </a:xfrm>
        </p:spPr>
        <p:txBody>
          <a:bodyPr anchor="t">
            <a:noAutofit/>
          </a:bodyPr>
          <a:lstStyle>
            <a:lvl1pPr>
              <a:defRPr sz="2000">
                <a:latin typeface="BLACK OPS 2" panose="03000600000000000000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0"/>
            <a:ext cx="7315200" cy="487679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2" descr="http://www.callofduty.com/content/dam/atvi/callofduty/blackops2/cod-bo2/treyarch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93485"/>
            <a:ext cx="2428875" cy="112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106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8191-FF14-4DB3-AC00-ED6B312D7EE4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6ED7D-EEB9-4590-813F-98C4BCB56E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8191-FF14-4DB3-AC00-ED6B312D7EE4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6ED7D-EEB9-4590-813F-98C4BCB56E4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2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1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1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5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8191-FF14-4DB3-AC00-ED6B312D7EE4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6ED7D-EEB9-4590-813F-98C4BCB56E4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2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1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8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8191-FF14-4DB3-AC00-ED6B312D7EE4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6ED7D-EEB9-4590-813F-98C4BCB56E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8191-FF14-4DB3-AC00-ED6B312D7EE4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6ED7D-EEB9-4590-813F-98C4BCB56E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71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18"/>
            <a:ext cx="4207848" cy="4476615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101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8191-FF14-4DB3-AC00-ED6B312D7EE4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6ED7D-EEB9-4590-813F-98C4BCB56E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8191-FF14-4DB3-AC00-ED6B312D7EE4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6ED7D-EEB9-4590-813F-98C4BCB56E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9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2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42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1" y="548803"/>
            <a:ext cx="1189132" cy="2979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68D88191-FF14-4DB3-AC00-ED6B312D7EE4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26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5E6ED7D-EEB9-4590-813F-98C4BCB56E4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96" y="855961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1" r:id="rId12"/>
    <p:sldLayoutId id="2147483720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Sparse Shadow Tree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Kevin Myers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12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Unified solution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47800"/>
            <a:ext cx="4724400" cy="4876800"/>
          </a:xfrm>
        </p:spPr>
      </p:pic>
    </p:spTree>
    <p:extLst>
      <p:ext uri="{BB962C8B-B14F-4D97-AF65-F5344CB8AC3E}">
        <p14:creationId xmlns:p14="http://schemas.microsoft.com/office/powerpoint/2010/main" val="148600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Unified solution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47800"/>
            <a:ext cx="4724400" cy="4876800"/>
          </a:xfrm>
        </p:spPr>
      </p:pic>
    </p:spTree>
    <p:extLst>
      <p:ext uri="{BB962C8B-B14F-4D97-AF65-F5344CB8AC3E}">
        <p14:creationId xmlns:p14="http://schemas.microsoft.com/office/powerpoint/2010/main" val="66068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UNIFIED SOLUTION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47800"/>
            <a:ext cx="4724400" cy="4876800"/>
          </a:xfrm>
        </p:spPr>
      </p:pic>
    </p:spTree>
    <p:extLst>
      <p:ext uri="{BB962C8B-B14F-4D97-AF65-F5344CB8AC3E}">
        <p14:creationId xmlns:p14="http://schemas.microsoft.com/office/powerpoint/2010/main" val="157331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UNIFIED SOLUTION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47800"/>
            <a:ext cx="4724400" cy="4876800"/>
          </a:xfrm>
        </p:spPr>
      </p:pic>
    </p:spTree>
    <p:extLst>
      <p:ext uri="{BB962C8B-B14F-4D97-AF65-F5344CB8AC3E}">
        <p14:creationId xmlns:p14="http://schemas.microsoft.com/office/powerpoint/2010/main" val="147510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UNIFIED SOLUTION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47800"/>
            <a:ext cx="4724400" cy="4876800"/>
          </a:xfrm>
        </p:spPr>
      </p:pic>
    </p:spTree>
    <p:extLst>
      <p:ext uri="{BB962C8B-B14F-4D97-AF65-F5344CB8AC3E}">
        <p14:creationId xmlns:p14="http://schemas.microsoft.com/office/powerpoint/2010/main" val="413392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Sst</a:t>
            </a:r>
            <a:r>
              <a:rPr lang="en-US" dirty="0" smtClean="0"/>
              <a:t> results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402934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671" y="4239986"/>
            <a:ext cx="402934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395" y="1600200"/>
            <a:ext cx="402934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9612" y="4126468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431k </a:t>
            </a:r>
            <a:r>
              <a:rPr lang="en-US" b="1" dirty="0">
                <a:solidFill>
                  <a:schemeClr val="tx2"/>
                </a:solidFill>
              </a:rPr>
              <a:t>x </a:t>
            </a:r>
            <a:r>
              <a:rPr lang="en-US" b="1" dirty="0" smtClean="0">
                <a:solidFill>
                  <a:schemeClr val="tx2"/>
                </a:solidFill>
              </a:rPr>
              <a:t>220k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15200" y="4126468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261k </a:t>
            </a:r>
            <a:r>
              <a:rPr lang="en-US" b="1" dirty="0">
                <a:solidFill>
                  <a:schemeClr val="tx2"/>
                </a:solidFill>
              </a:rPr>
              <a:t>x </a:t>
            </a:r>
            <a:r>
              <a:rPr lang="en-US" b="1" dirty="0" smtClean="0">
                <a:solidFill>
                  <a:schemeClr val="tx2"/>
                </a:solidFill>
              </a:rPr>
              <a:t>219k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90412" y="6412468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404k </a:t>
            </a:r>
            <a:r>
              <a:rPr lang="en-US" b="1" dirty="0">
                <a:solidFill>
                  <a:schemeClr val="tx2"/>
                </a:solidFill>
              </a:rPr>
              <a:t>x </a:t>
            </a:r>
            <a:r>
              <a:rPr lang="en-US" b="1" dirty="0" smtClean="0">
                <a:solidFill>
                  <a:schemeClr val="tx2"/>
                </a:solidFill>
              </a:rPr>
              <a:t>290k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909391" y="6466329"/>
            <a:ext cx="30287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© 2015 Activision Publishing, Inc.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73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mpression timing 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000" contrast="6000"/>
          </a:blip>
          <a:stretch>
            <a:fillRect/>
          </a:stretch>
        </p:blipFill>
        <p:spPr>
          <a:xfrm>
            <a:off x="4038600" y="1600200"/>
            <a:ext cx="7239000" cy="4343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Compressed depth map</a:t>
            </a:r>
          </a:p>
          <a:p>
            <a:pPr lvl="1"/>
            <a:r>
              <a:rPr lang="en-US" dirty="0"/>
              <a:t>No unique </a:t>
            </a:r>
            <a:r>
              <a:rPr lang="en-US" dirty="0" smtClean="0"/>
              <a:t>parameterization (</a:t>
            </a:r>
            <a:r>
              <a:rPr lang="en-US" dirty="0" err="1" smtClean="0"/>
              <a:t>GBuffer</a:t>
            </a:r>
            <a:r>
              <a:rPr lang="en-US" dirty="0" smtClean="0"/>
              <a:t> friendly)</a:t>
            </a:r>
            <a:endParaRPr lang="en-US" dirty="0"/>
          </a:p>
          <a:p>
            <a:pPr lvl="1"/>
            <a:r>
              <a:rPr lang="en-US" dirty="0"/>
              <a:t>Full replacement for static geo</a:t>
            </a:r>
          </a:p>
          <a:p>
            <a:pPr lvl="1"/>
            <a:r>
              <a:rPr lang="en-US" dirty="0"/>
              <a:t>Uses outside of </a:t>
            </a:r>
            <a:r>
              <a:rPr lang="en-US" dirty="0" smtClean="0"/>
              <a:t>lighting (FX placement)</a:t>
            </a:r>
            <a:endParaRPr lang="en-US" dirty="0"/>
          </a:p>
          <a:p>
            <a:r>
              <a:rPr lang="en-US" dirty="0"/>
              <a:t>Fast bake times</a:t>
            </a:r>
          </a:p>
          <a:p>
            <a:pPr lvl="1"/>
            <a:r>
              <a:rPr lang="en-US" dirty="0"/>
              <a:t>GPU raster leveraging production materials</a:t>
            </a:r>
          </a:p>
          <a:p>
            <a:pPr lvl="1"/>
            <a:r>
              <a:rPr lang="en-US" dirty="0"/>
              <a:t>CPU threaded compression </a:t>
            </a:r>
            <a:endParaRPr lang="en-US" dirty="0" smtClean="0"/>
          </a:p>
          <a:p>
            <a:pPr lvl="2"/>
            <a:r>
              <a:rPr lang="en-US" dirty="0" smtClean="0"/>
              <a:t>&lt; </a:t>
            </a:r>
            <a:r>
              <a:rPr lang="en-US" dirty="0"/>
              <a:t>1 min for production maps</a:t>
            </a:r>
          </a:p>
          <a:p>
            <a:r>
              <a:rPr lang="en-US" dirty="0"/>
              <a:t>High compression ratios</a:t>
            </a:r>
          </a:p>
          <a:p>
            <a:pPr lvl="1"/>
            <a:r>
              <a:rPr lang="en-US" dirty="0"/>
              <a:t>Variable, typically 1000 to 1</a:t>
            </a:r>
          </a:p>
          <a:p>
            <a:r>
              <a:rPr lang="en-US" dirty="0"/>
              <a:t>Fast runtime</a:t>
            </a:r>
          </a:p>
          <a:p>
            <a:pPr lvl="1"/>
            <a:r>
              <a:rPr lang="en-US" dirty="0"/>
              <a:t>Direct access in lighting </a:t>
            </a:r>
            <a:r>
              <a:rPr lang="en-US" dirty="0" err="1"/>
              <a:t>shaders</a:t>
            </a:r>
            <a:endParaRPr lang="en-US" dirty="0"/>
          </a:p>
          <a:p>
            <a:pPr lvl="1"/>
            <a:r>
              <a:rPr lang="en-US" dirty="0"/>
              <a:t>Compute </a:t>
            </a:r>
            <a:r>
              <a:rPr lang="en-US" dirty="0" err="1"/>
              <a:t>shader</a:t>
            </a:r>
            <a:r>
              <a:rPr lang="en-US" dirty="0"/>
              <a:t> (</a:t>
            </a:r>
            <a:r>
              <a:rPr lang="en-US" dirty="0" err="1"/>
              <a:t>async</a:t>
            </a:r>
            <a:r>
              <a:rPr lang="en-US" dirty="0"/>
              <a:t>) decompress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6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Compressing depth 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 is </a:t>
            </a:r>
            <a:r>
              <a:rPr lang="en-US" dirty="0" smtClean="0"/>
              <a:t>non-uniform</a:t>
            </a:r>
          </a:p>
          <a:p>
            <a:pPr lvl="1"/>
            <a:r>
              <a:rPr lang="en-US" dirty="0" smtClean="0"/>
              <a:t>Geometric complexity </a:t>
            </a:r>
            <a:r>
              <a:rPr lang="en-US" b="1" i="1" dirty="0" smtClean="0">
                <a:solidFill>
                  <a:schemeClr val="tx2"/>
                </a:solidFill>
              </a:rPr>
              <a:t>varies</a:t>
            </a:r>
            <a:r>
              <a:rPr lang="en-US" b="1" i="1" dirty="0" smtClean="0"/>
              <a:t> </a:t>
            </a:r>
            <a:r>
              <a:rPr lang="en-US" dirty="0" smtClean="0"/>
              <a:t>based on scene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919609"/>
            <a:ext cx="6425782" cy="3697856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648200" y="6355855"/>
            <a:ext cx="27432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© 2015 Activision Publishing, Inc.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29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Compressing depth 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 is </a:t>
            </a:r>
            <a:r>
              <a:rPr lang="en-US" dirty="0" smtClean="0"/>
              <a:t>non-uniform</a:t>
            </a:r>
          </a:p>
          <a:p>
            <a:pPr lvl="1"/>
            <a:r>
              <a:rPr lang="en-US" dirty="0" smtClean="0"/>
              <a:t>Geometric complexity </a:t>
            </a:r>
            <a:r>
              <a:rPr lang="en-US" b="1" i="1" dirty="0" smtClean="0">
                <a:solidFill>
                  <a:schemeClr val="tx2"/>
                </a:solidFill>
              </a:rPr>
              <a:t>varies</a:t>
            </a:r>
            <a:r>
              <a:rPr lang="en-US" b="1" i="1" dirty="0" smtClean="0"/>
              <a:t> </a:t>
            </a:r>
            <a:r>
              <a:rPr lang="en-US" dirty="0" smtClean="0"/>
              <a:t>based on scene</a:t>
            </a:r>
            <a:endParaRPr lang="en-US" b="1" i="1" dirty="0" smtClean="0"/>
          </a:p>
          <a:p>
            <a:pPr lvl="1"/>
            <a:r>
              <a:rPr lang="en-US" dirty="0" smtClean="0"/>
              <a:t>Texel density requirement </a:t>
            </a:r>
            <a:r>
              <a:rPr lang="en-US" b="1" i="1" dirty="0" smtClean="0">
                <a:solidFill>
                  <a:schemeClr val="tx2"/>
                </a:solidFill>
              </a:rPr>
              <a:t>varies</a:t>
            </a:r>
            <a:r>
              <a:rPr lang="en-US" dirty="0" smtClean="0"/>
              <a:t> based on view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919609"/>
            <a:ext cx="6425782" cy="3697856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648200" y="6355855"/>
            <a:ext cx="2764601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© 2015 Activision Publishing, Inc.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52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Compressing depth 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 is </a:t>
            </a:r>
            <a:r>
              <a:rPr lang="en-US" dirty="0" smtClean="0"/>
              <a:t>non-uniform</a:t>
            </a:r>
          </a:p>
          <a:p>
            <a:pPr lvl="1"/>
            <a:r>
              <a:rPr lang="en-US" dirty="0" smtClean="0"/>
              <a:t>Geometric complexity </a:t>
            </a:r>
            <a:r>
              <a:rPr lang="en-US" b="1" i="1" dirty="0" smtClean="0">
                <a:solidFill>
                  <a:schemeClr val="tx2"/>
                </a:solidFill>
              </a:rPr>
              <a:t>varies</a:t>
            </a:r>
            <a:r>
              <a:rPr lang="en-US" b="1" i="1" dirty="0" smtClean="0"/>
              <a:t> </a:t>
            </a:r>
            <a:r>
              <a:rPr lang="en-US" dirty="0" smtClean="0"/>
              <a:t>based on scene</a:t>
            </a:r>
            <a:endParaRPr lang="en-US" b="1" i="1" dirty="0" smtClean="0"/>
          </a:p>
          <a:p>
            <a:pPr lvl="1"/>
            <a:r>
              <a:rPr lang="en-US" dirty="0" smtClean="0"/>
              <a:t>Texel density requirement </a:t>
            </a:r>
            <a:r>
              <a:rPr lang="en-US" b="1" i="1" dirty="0" smtClean="0">
                <a:solidFill>
                  <a:schemeClr val="tx2"/>
                </a:solidFill>
              </a:rPr>
              <a:t>varies</a:t>
            </a:r>
            <a:r>
              <a:rPr lang="en-US" dirty="0" smtClean="0"/>
              <a:t> based on view</a:t>
            </a:r>
          </a:p>
          <a:p>
            <a:pPr lvl="1"/>
            <a:r>
              <a:rPr lang="en-US" dirty="0" smtClean="0"/>
              <a:t>Shadow edge importance </a:t>
            </a:r>
            <a:r>
              <a:rPr lang="en-US" b="1" i="1" dirty="0" smtClean="0">
                <a:solidFill>
                  <a:schemeClr val="tx2"/>
                </a:solidFill>
              </a:rPr>
              <a:t>varies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/>
              <a:t>based on projection</a:t>
            </a:r>
          </a:p>
          <a:p>
            <a:pPr marL="45720" indent="0">
              <a:buNone/>
            </a:pPr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919609"/>
            <a:ext cx="6425783" cy="3697856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648200" y="6355855"/>
            <a:ext cx="2819401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© 2015 Activision Publishing, Inc.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3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 shadowing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Special challenges</a:t>
            </a:r>
          </a:p>
          <a:p>
            <a:pPr lvl="1"/>
            <a:r>
              <a:rPr lang="en-US" dirty="0" smtClean="0"/>
              <a:t>Scale</a:t>
            </a:r>
          </a:p>
          <a:p>
            <a:pPr lvl="2"/>
            <a:r>
              <a:rPr lang="en-US" dirty="0" smtClean="0"/>
              <a:t>Miles of coverage vs feet</a:t>
            </a:r>
          </a:p>
          <a:p>
            <a:pPr lvl="1"/>
            <a:r>
              <a:rPr lang="en-US" dirty="0" smtClean="0"/>
              <a:t>Intensity</a:t>
            </a:r>
          </a:p>
          <a:p>
            <a:pPr lvl="2"/>
            <a:r>
              <a:rPr lang="en-US" dirty="0" smtClean="0"/>
              <a:t>Shadows a must</a:t>
            </a:r>
          </a:p>
          <a:p>
            <a:r>
              <a:rPr lang="en-US" dirty="0" smtClean="0"/>
              <a:t>Special benefits</a:t>
            </a:r>
          </a:p>
          <a:p>
            <a:pPr lvl="1"/>
            <a:r>
              <a:rPr lang="en-US" dirty="0" smtClean="0"/>
              <a:t>Orthographic</a:t>
            </a:r>
          </a:p>
          <a:p>
            <a:pPr lvl="2"/>
            <a:r>
              <a:rPr lang="en-US" dirty="0" smtClean="0"/>
              <a:t>No perspective aliasing</a:t>
            </a:r>
          </a:p>
          <a:p>
            <a:pPr lvl="2"/>
            <a:r>
              <a:rPr lang="en-US" dirty="0" smtClean="0"/>
              <a:t>Linear Z</a:t>
            </a:r>
          </a:p>
          <a:p>
            <a:pPr lvl="1"/>
            <a:r>
              <a:rPr lang="en-US" dirty="0" smtClean="0"/>
              <a:t>Moves slowly</a:t>
            </a:r>
          </a:p>
          <a:p>
            <a:pPr lvl="2"/>
            <a:r>
              <a:rPr lang="en-US" dirty="0" smtClean="0"/>
              <a:t>Baking/caching works well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399" y="1523998"/>
            <a:ext cx="4509133" cy="253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476330" y="3844941"/>
            <a:ext cx="234293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© 2015 Activision Publishing, Inc.</a:t>
            </a: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76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Compressing depth 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structure should harness this variability</a:t>
            </a:r>
          </a:p>
          <a:p>
            <a:pPr lvl="1"/>
            <a:r>
              <a:rPr lang="en-US" dirty="0"/>
              <a:t>Suggests some sort of tree encoding</a:t>
            </a:r>
          </a:p>
          <a:p>
            <a:r>
              <a:rPr lang="en-US" dirty="0"/>
              <a:t>Inherently depth function is a plane</a:t>
            </a:r>
          </a:p>
          <a:p>
            <a:pPr lvl="1"/>
            <a:r>
              <a:rPr lang="en-US" dirty="0"/>
              <a:t>depth = 2d gradient</a:t>
            </a:r>
          </a:p>
          <a:p>
            <a:pPr lvl="1"/>
            <a:r>
              <a:rPr lang="en-US" dirty="0"/>
              <a:t>depth = </a:t>
            </a:r>
            <a:r>
              <a:rPr lang="en-US" dirty="0" err="1">
                <a:solidFill>
                  <a:schemeClr val="tx2"/>
                </a:solidFill>
              </a:rPr>
              <a:t>ddx</a:t>
            </a:r>
            <a:r>
              <a:rPr lang="en-US" dirty="0"/>
              <a:t> * x + </a:t>
            </a:r>
            <a:r>
              <a:rPr lang="en-US" dirty="0" err="1">
                <a:solidFill>
                  <a:schemeClr val="tx2"/>
                </a:solidFill>
              </a:rPr>
              <a:t>ddy</a:t>
            </a:r>
            <a:r>
              <a:rPr lang="en-US" dirty="0"/>
              <a:t> * y + </a:t>
            </a:r>
            <a:r>
              <a:rPr lang="en-US" dirty="0" err="1">
                <a:solidFill>
                  <a:schemeClr val="tx2"/>
                </a:solidFill>
              </a:rPr>
              <a:t>zOffset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/>
              <a:t>Let’s do a </a:t>
            </a:r>
            <a:r>
              <a:rPr lang="en-US" dirty="0" err="1"/>
              <a:t>quadtree</a:t>
            </a:r>
            <a:r>
              <a:rPr lang="en-US" dirty="0"/>
              <a:t> of planes….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64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Quadtree</a:t>
            </a:r>
            <a:r>
              <a:rPr lang="en-US" dirty="0" smtClean="0"/>
              <a:t> of planes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447800"/>
            <a:ext cx="6502399" cy="4876800"/>
          </a:xfrm>
        </p:spPr>
      </p:pic>
    </p:spTree>
    <p:extLst>
      <p:ext uri="{BB962C8B-B14F-4D97-AF65-F5344CB8AC3E}">
        <p14:creationId xmlns:p14="http://schemas.microsoft.com/office/powerpoint/2010/main" val="176997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Quadtree</a:t>
            </a:r>
            <a:r>
              <a:rPr lang="en-US" dirty="0" smtClean="0"/>
              <a:t> of planes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447800"/>
            <a:ext cx="6502399" cy="4876800"/>
          </a:xfrm>
        </p:spPr>
      </p:pic>
    </p:spTree>
    <p:extLst>
      <p:ext uri="{BB962C8B-B14F-4D97-AF65-F5344CB8AC3E}">
        <p14:creationId xmlns:p14="http://schemas.microsoft.com/office/powerpoint/2010/main" val="286627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Quadtree</a:t>
            </a:r>
            <a:r>
              <a:rPr lang="en-US" dirty="0" smtClean="0"/>
              <a:t> of planes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447800"/>
            <a:ext cx="6502399" cy="4876800"/>
          </a:xfrm>
        </p:spPr>
      </p:pic>
    </p:spTree>
    <p:extLst>
      <p:ext uri="{BB962C8B-B14F-4D97-AF65-F5344CB8AC3E}">
        <p14:creationId xmlns:p14="http://schemas.microsoft.com/office/powerpoint/2010/main" val="163086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Quadtree</a:t>
            </a:r>
            <a:r>
              <a:rPr lang="en-US" dirty="0" smtClean="0"/>
              <a:t> of planes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447800"/>
            <a:ext cx="6502399" cy="4876800"/>
          </a:xfrm>
        </p:spPr>
      </p:pic>
    </p:spTree>
    <p:extLst>
      <p:ext uri="{BB962C8B-B14F-4D97-AF65-F5344CB8AC3E}">
        <p14:creationId xmlns:p14="http://schemas.microsoft.com/office/powerpoint/2010/main" val="378541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cloud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GPU produces shadow tiles</a:t>
            </a:r>
          </a:p>
          <a:p>
            <a:pPr lvl="1"/>
            <a:r>
              <a:rPr lang="en-US" dirty="0"/>
              <a:t>Production </a:t>
            </a:r>
            <a:r>
              <a:rPr lang="en-US" dirty="0" err="1"/>
              <a:t>shaders</a:t>
            </a:r>
            <a:r>
              <a:rPr lang="en-US" dirty="0"/>
              <a:t> respecting alpha test et </a:t>
            </a:r>
            <a:r>
              <a:rPr lang="en-US" dirty="0" err="1" smtClean="0"/>
              <a:t>cetra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733800"/>
            <a:ext cx="8000998" cy="282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1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cloud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GPU produces shadow tiles</a:t>
            </a:r>
          </a:p>
          <a:p>
            <a:pPr lvl="1"/>
            <a:r>
              <a:rPr lang="en-US" dirty="0"/>
              <a:t>Production </a:t>
            </a:r>
            <a:r>
              <a:rPr lang="en-US" dirty="0" err="1"/>
              <a:t>shaders</a:t>
            </a:r>
            <a:r>
              <a:rPr lang="en-US" dirty="0"/>
              <a:t> respecting alpha test et </a:t>
            </a:r>
            <a:r>
              <a:rPr lang="en-US" dirty="0" err="1"/>
              <a:t>cetra</a:t>
            </a:r>
            <a:endParaRPr lang="en-US" dirty="0"/>
          </a:p>
          <a:p>
            <a:r>
              <a:rPr lang="en-US" dirty="0"/>
              <a:t>CPU breaks up shadow tile</a:t>
            </a:r>
          </a:p>
          <a:p>
            <a:pPr lvl="1"/>
            <a:r>
              <a:rPr lang="en-US" dirty="0"/>
              <a:t>Root SST tile </a:t>
            </a:r>
            <a:r>
              <a:rPr lang="en-US" dirty="0" smtClean="0"/>
              <a:t>size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733800"/>
            <a:ext cx="8000998" cy="282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8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cloud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GPU produces shadow tiles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roduction </a:t>
            </a:r>
            <a:r>
              <a:rPr lang="en-US" dirty="0" err="1" smtClean="0"/>
              <a:t>shaders</a:t>
            </a:r>
            <a:r>
              <a:rPr lang="en-US" dirty="0" smtClean="0"/>
              <a:t> respecting alpha test et </a:t>
            </a:r>
            <a:r>
              <a:rPr lang="en-US" dirty="0" err="1" smtClean="0"/>
              <a:t>cetra</a:t>
            </a:r>
            <a:endParaRPr lang="en-US" dirty="0" smtClean="0"/>
          </a:p>
          <a:p>
            <a:r>
              <a:rPr lang="en-US" dirty="0" smtClean="0"/>
              <a:t>CPU breaks up shadow tile</a:t>
            </a:r>
          </a:p>
          <a:p>
            <a:pPr lvl="1"/>
            <a:r>
              <a:rPr lang="en-US" dirty="0" smtClean="0"/>
              <a:t>Root SST tile size</a:t>
            </a:r>
          </a:p>
          <a:p>
            <a:r>
              <a:rPr lang="en-US" dirty="0" smtClean="0"/>
              <a:t>SST Tiles compressed in parallel</a:t>
            </a:r>
          </a:p>
          <a:p>
            <a:pPr lvl="1"/>
            <a:r>
              <a:rPr lang="en-US" dirty="0" err="1"/>
              <a:t>Readback</a:t>
            </a:r>
            <a:r>
              <a:rPr lang="en-US" dirty="0"/>
              <a:t> pipelined and </a:t>
            </a:r>
            <a:r>
              <a:rPr lang="en-US" dirty="0" smtClean="0"/>
              <a:t>non-blocking</a:t>
            </a:r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733800"/>
            <a:ext cx="8000998" cy="282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2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Affine transform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45720" indent="0">
              <a:buNone/>
            </a:pPr>
            <a:endParaRPr lang="en-US" dirty="0"/>
          </a:p>
          <a:p>
            <a:r>
              <a:rPr lang="en-US" dirty="0" smtClean="0"/>
              <a:t>“Sheared” projection matrix</a:t>
            </a:r>
          </a:p>
          <a:p>
            <a:pPr lvl="1"/>
            <a:r>
              <a:rPr lang="en-US" dirty="0" smtClean="0"/>
              <a:t>Aligns projection to cardinal axis</a:t>
            </a:r>
          </a:p>
          <a:p>
            <a:r>
              <a:rPr lang="en-US" dirty="0" smtClean="0"/>
              <a:t>Reduces aliasing</a:t>
            </a:r>
          </a:p>
          <a:p>
            <a:r>
              <a:rPr lang="en-US" dirty="0" smtClean="0"/>
              <a:t>Improves compression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4706405" cy="24858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00200"/>
            <a:ext cx="3811207" cy="368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76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Fitting planes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to find normal of cloud</a:t>
            </a:r>
          </a:p>
          <a:p>
            <a:pPr lvl="1"/>
            <a:r>
              <a:rPr lang="en-US" dirty="0" smtClean="0"/>
              <a:t>Non-dominant direction</a:t>
            </a:r>
          </a:p>
          <a:p>
            <a:r>
              <a:rPr lang="en-US" dirty="0" smtClean="0"/>
              <a:t>Use Principal Component Analysis (PCA)</a:t>
            </a:r>
            <a:endParaRPr lang="en-US" dirty="0"/>
          </a:p>
          <a:p>
            <a:pPr lvl="1"/>
            <a:r>
              <a:rPr lang="en-US" dirty="0" smtClean="0"/>
              <a:t>Compute 3x3 covariance matrix</a:t>
            </a:r>
          </a:p>
          <a:p>
            <a:pPr lvl="1"/>
            <a:r>
              <a:rPr lang="en-US" dirty="0" smtClean="0"/>
              <a:t>Invert covariance matrix</a:t>
            </a:r>
          </a:p>
          <a:p>
            <a:pPr lvl="1"/>
            <a:r>
              <a:rPr lang="en-US" dirty="0" smtClean="0"/>
              <a:t>Find smallest eigenvector (normal) via power approximation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39243"/>
            <a:ext cx="4085199" cy="272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86" y="3915119"/>
            <a:ext cx="413385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189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 shadowing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Parallel split shadow maps (PSSM) </a:t>
            </a:r>
            <a:r>
              <a:rPr lang="en-US" dirty="0"/>
              <a:t>[Zhang2006</a:t>
            </a:r>
            <a:r>
              <a:rPr lang="en-US" dirty="0" smtClean="0"/>
              <a:t>]</a:t>
            </a:r>
          </a:p>
          <a:p>
            <a:pPr lvl="1"/>
            <a:r>
              <a:rPr lang="en-US" dirty="0" smtClean="0"/>
              <a:t>Gold standard</a:t>
            </a:r>
          </a:p>
          <a:p>
            <a:pPr lvl="1"/>
            <a:r>
              <a:rPr lang="en-US" dirty="0" smtClean="0"/>
              <a:t>Handles dynamics</a:t>
            </a:r>
          </a:p>
          <a:p>
            <a:pPr lvl="1"/>
            <a:r>
              <a:rPr lang="en-US" dirty="0" smtClean="0"/>
              <a:t>Great near-mid range</a:t>
            </a:r>
          </a:p>
          <a:p>
            <a:pPr lvl="1"/>
            <a:r>
              <a:rPr lang="en-US" dirty="0" smtClean="0"/>
              <a:t>Finite though….</a:t>
            </a:r>
          </a:p>
          <a:p>
            <a:r>
              <a:rPr lang="en-US" dirty="0"/>
              <a:t>Add in some baked visibility</a:t>
            </a:r>
          </a:p>
          <a:p>
            <a:pPr lvl="1"/>
            <a:r>
              <a:rPr lang="en-US" dirty="0"/>
              <a:t>2D - “</a:t>
            </a:r>
            <a:r>
              <a:rPr lang="en-US" dirty="0" err="1"/>
              <a:t>Lightmaps</a:t>
            </a:r>
            <a:r>
              <a:rPr lang="en-US" dirty="0"/>
              <a:t>”</a:t>
            </a:r>
          </a:p>
          <a:p>
            <a:pPr lvl="2"/>
            <a:r>
              <a:rPr lang="en-US" dirty="0"/>
              <a:t>Unique parameterization</a:t>
            </a:r>
          </a:p>
          <a:p>
            <a:pPr lvl="2"/>
            <a:r>
              <a:rPr lang="en-US" dirty="0"/>
              <a:t>Don’t shadow dynamics</a:t>
            </a:r>
          </a:p>
          <a:p>
            <a:pPr lvl="2"/>
            <a:r>
              <a:rPr lang="en-US" dirty="0"/>
              <a:t>Need to blend with PSSM</a:t>
            </a:r>
          </a:p>
          <a:p>
            <a:pPr lvl="1"/>
            <a:r>
              <a:rPr lang="en-US" dirty="0"/>
              <a:t>3D </a:t>
            </a:r>
            <a:endParaRPr lang="en-US" dirty="0" smtClean="0"/>
          </a:p>
          <a:p>
            <a:pPr lvl="2"/>
            <a:r>
              <a:rPr lang="en-US" dirty="0" smtClean="0"/>
              <a:t>“</a:t>
            </a:r>
            <a:r>
              <a:rPr lang="en-US" dirty="0"/>
              <a:t>Compact precomputed </a:t>
            </a:r>
            <a:r>
              <a:rPr lang="en-US" dirty="0" err="1"/>
              <a:t>voxelized</a:t>
            </a:r>
            <a:r>
              <a:rPr lang="en-US" dirty="0"/>
              <a:t> shadows</a:t>
            </a:r>
            <a:r>
              <a:rPr lang="en-US" dirty="0" smtClean="0"/>
              <a:t>” [Sintorn2016]</a:t>
            </a:r>
          </a:p>
          <a:p>
            <a:pPr lvl="2"/>
            <a:r>
              <a:rPr lang="en-US" dirty="0" smtClean="0"/>
              <a:t>“Compressed </a:t>
            </a:r>
            <a:r>
              <a:rPr lang="en-US" dirty="0"/>
              <a:t>Multiresolution </a:t>
            </a:r>
            <a:r>
              <a:rPr lang="en-US" dirty="0" smtClean="0"/>
              <a:t>Hierarchies…” [Scandolo2016]</a:t>
            </a:r>
          </a:p>
          <a:p>
            <a:pPr lvl="3"/>
            <a:r>
              <a:rPr lang="en-US" strike="sngStrike" dirty="0" smtClean="0"/>
              <a:t>Unique parameterization</a:t>
            </a:r>
          </a:p>
          <a:p>
            <a:pPr lvl="3"/>
            <a:r>
              <a:rPr lang="en-US" strike="sngStrike" dirty="0" smtClean="0"/>
              <a:t>Don’t </a:t>
            </a:r>
            <a:r>
              <a:rPr lang="en-US" strike="sngStrike" dirty="0"/>
              <a:t>shadow dynamics</a:t>
            </a:r>
          </a:p>
          <a:p>
            <a:pPr lvl="3"/>
            <a:r>
              <a:rPr lang="en-US" dirty="0"/>
              <a:t>Need to blend with PSSM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05000"/>
            <a:ext cx="294889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9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Fitting planes</a:t>
            </a:r>
            <a:br>
              <a:rPr lang="en-US" dirty="0" smtClean="0"/>
            </a:br>
            <a:r>
              <a:rPr lang="en-US" dirty="0" smtClean="0"/>
              <a:t>faster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PCA is very </a:t>
            </a:r>
            <a:r>
              <a:rPr lang="en-US" dirty="0"/>
              <a:t>precision hungry</a:t>
            </a:r>
          </a:p>
          <a:p>
            <a:pPr lvl="1"/>
            <a:r>
              <a:rPr lang="en-US" dirty="0"/>
              <a:t>Summing squares + determinant for inversion</a:t>
            </a:r>
          </a:p>
          <a:p>
            <a:pPr lvl="1"/>
            <a:r>
              <a:rPr lang="en-US" dirty="0"/>
              <a:t>Everything in double</a:t>
            </a:r>
          </a:p>
          <a:p>
            <a:r>
              <a:rPr lang="en-US" dirty="0"/>
              <a:t>Power </a:t>
            </a:r>
            <a:r>
              <a:rPr lang="en-US" dirty="0" smtClean="0"/>
              <a:t>approximation slow to converge</a:t>
            </a:r>
            <a:endParaRPr lang="en-US" dirty="0"/>
          </a:p>
          <a:p>
            <a:pPr lvl="1"/>
            <a:r>
              <a:rPr lang="en-US" dirty="0"/>
              <a:t>In practice we limited it to 16k iterations</a:t>
            </a:r>
            <a:r>
              <a:rPr lang="en-US" dirty="0" smtClean="0"/>
              <a:t>!!!</a:t>
            </a:r>
          </a:p>
          <a:p>
            <a:r>
              <a:rPr lang="en-US" dirty="0" smtClean="0"/>
              <a:t>Highly parallel saturating the CPU</a:t>
            </a:r>
          </a:p>
          <a:p>
            <a:pPr lvl="1"/>
            <a:r>
              <a:rPr lang="en-US" dirty="0" smtClean="0"/>
              <a:t>Still takes 2 – </a:t>
            </a:r>
            <a:r>
              <a:rPr lang="en-US" dirty="0"/>
              <a:t>5</a:t>
            </a:r>
            <a:r>
              <a:rPr lang="en-US" dirty="0" smtClean="0"/>
              <a:t> minutes for production levels</a:t>
            </a:r>
          </a:p>
          <a:p>
            <a:r>
              <a:rPr lang="en-US" dirty="0" smtClean="0"/>
              <a:t>Can do better….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25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planes</a:t>
            </a:r>
            <a:br>
              <a:rPr lang="en-US" dirty="0"/>
            </a:br>
            <a:r>
              <a:rPr lang="en-US" dirty="0"/>
              <a:t>faster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PCA is overkill given our input data </a:t>
            </a:r>
          </a:p>
          <a:p>
            <a:pPr lvl="1"/>
            <a:r>
              <a:rPr lang="en-US" dirty="0"/>
              <a:t>Our point clouds aren’t that “cloudy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2 of 3 dimensions (x and y) are well defined</a:t>
            </a:r>
          </a:p>
          <a:p>
            <a:pPr lvl="1"/>
            <a:r>
              <a:rPr lang="en-US" dirty="0" smtClean="0"/>
              <a:t>Can remove all x y variance by centering grid</a:t>
            </a:r>
          </a:p>
          <a:p>
            <a:r>
              <a:rPr lang="en-US" dirty="0" smtClean="0"/>
              <a:t>Find </a:t>
            </a:r>
            <a:r>
              <a:rPr lang="en-US" dirty="0"/>
              <a:t>gradient </a:t>
            </a:r>
            <a:r>
              <a:rPr lang="en-US" dirty="0" err="1"/>
              <a:t>ddx</a:t>
            </a:r>
            <a:r>
              <a:rPr lang="en-US" dirty="0"/>
              <a:t> and </a:t>
            </a:r>
            <a:r>
              <a:rPr lang="en-US" dirty="0" err="1"/>
              <a:t>ddy</a:t>
            </a:r>
            <a:r>
              <a:rPr lang="en-US" dirty="0"/>
              <a:t> for z</a:t>
            </a:r>
          </a:p>
          <a:p>
            <a:pPr lvl="1"/>
            <a:r>
              <a:rPr lang="en-US" dirty="0"/>
              <a:t>Least squares minimization </a:t>
            </a:r>
            <a:r>
              <a:rPr lang="en-US" dirty="0" smtClean="0"/>
              <a:t>problem</a:t>
            </a:r>
          </a:p>
          <a:p>
            <a:pPr lvl="1"/>
            <a:r>
              <a:rPr lang="en-US" dirty="0" smtClean="0"/>
              <a:t>Starting point for final solution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35211"/>
            <a:ext cx="246697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91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planes</a:t>
            </a:r>
            <a:br>
              <a:rPr lang="en-US" dirty="0"/>
            </a:br>
            <a:r>
              <a:rPr lang="en-US" dirty="0"/>
              <a:t>faster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Compute Z at every point given </a:t>
            </a:r>
            <a:r>
              <a:rPr lang="en-US" dirty="0" err="1" smtClean="0"/>
              <a:t>ddx</a:t>
            </a:r>
            <a:r>
              <a:rPr lang="en-US" dirty="0" smtClean="0"/>
              <a:t> </a:t>
            </a:r>
            <a:r>
              <a:rPr lang="en-US" dirty="0" err="1" smtClean="0"/>
              <a:t>ddy</a:t>
            </a:r>
            <a:r>
              <a:rPr lang="en-US" dirty="0" smtClean="0"/>
              <a:t> from LSQ </a:t>
            </a:r>
          </a:p>
          <a:p>
            <a:r>
              <a:rPr lang="en-US" dirty="0" smtClean="0"/>
              <a:t>Z range defines accuracy of fit</a:t>
            </a:r>
          </a:p>
          <a:p>
            <a:pPr lvl="1"/>
            <a:r>
              <a:rPr lang="en-US" dirty="0" smtClean="0"/>
              <a:t>If large (&gt; 2“) reject and subdivide</a:t>
            </a:r>
          </a:p>
          <a:p>
            <a:pPr lvl="1"/>
            <a:r>
              <a:rPr lang="en-US" dirty="0" smtClean="0"/>
              <a:t>If close apply grid search to refine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295400"/>
            <a:ext cx="4019550" cy="259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61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FITTING PLANES FASTER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4478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143038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Biasing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Planes biased “down”</a:t>
            </a:r>
          </a:p>
          <a:p>
            <a:pPr lvl="1"/>
            <a:r>
              <a:rPr lang="en-US" dirty="0" smtClean="0"/>
              <a:t>Avoid self shadowing</a:t>
            </a:r>
          </a:p>
          <a:p>
            <a:r>
              <a:rPr lang="en-US" dirty="0" smtClean="0"/>
              <a:t>Tolerance driven by bake</a:t>
            </a:r>
          </a:p>
          <a:p>
            <a:pPr lvl="1"/>
            <a:r>
              <a:rPr lang="en-US" dirty="0" smtClean="0"/>
              <a:t>Ratio of </a:t>
            </a:r>
            <a:r>
              <a:rPr lang="en-US" dirty="0" err="1" smtClean="0"/>
              <a:t>texel</a:t>
            </a:r>
            <a:r>
              <a:rPr lang="en-US" dirty="0" smtClean="0"/>
              <a:t> density</a:t>
            </a:r>
          </a:p>
          <a:p>
            <a:r>
              <a:rPr lang="en-US" dirty="0" smtClean="0"/>
              <a:t>Allows baking acne away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8364"/>
            <a:ext cx="42291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5200"/>
            <a:ext cx="2407596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05400"/>
            <a:ext cx="2407596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73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Biasing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Second depth layer</a:t>
            </a:r>
            <a:endParaRPr lang="en-US" sz="1200" dirty="0" smtClean="0"/>
          </a:p>
          <a:p>
            <a:pPr lvl="1"/>
            <a:r>
              <a:rPr lang="en-US" dirty="0" smtClean="0"/>
              <a:t>Estimates </a:t>
            </a:r>
            <a:r>
              <a:rPr lang="en-US" dirty="0" err="1" smtClean="0"/>
              <a:t>occluder</a:t>
            </a:r>
            <a:endParaRPr lang="en-US" dirty="0" smtClean="0"/>
          </a:p>
          <a:p>
            <a:pPr lvl="1"/>
            <a:r>
              <a:rPr lang="en-US" dirty="0" smtClean="0"/>
              <a:t>Better compression</a:t>
            </a:r>
          </a:p>
          <a:p>
            <a:r>
              <a:rPr lang="en-US" dirty="0" smtClean="0"/>
              <a:t>Artist toggle for edge cases</a:t>
            </a:r>
          </a:p>
          <a:p>
            <a:pPr lvl="1"/>
            <a:r>
              <a:rPr lang="en-US" dirty="0" smtClean="0"/>
              <a:t>Small curved details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42291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72743"/>
            <a:ext cx="2407596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48743"/>
            <a:ext cx="2407596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8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 encoding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76400"/>
            <a:ext cx="555089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98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Encoding the tree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Encoding precision additional source of error</a:t>
            </a:r>
          </a:p>
          <a:p>
            <a:r>
              <a:rPr lang="en-US" dirty="0" smtClean="0"/>
              <a:t>Given best least squares fit</a:t>
            </a:r>
          </a:p>
          <a:p>
            <a:pPr lvl="1"/>
            <a:r>
              <a:rPr lang="en-US" dirty="0" smtClean="0"/>
              <a:t>Encode into final node format</a:t>
            </a:r>
          </a:p>
          <a:p>
            <a:pPr lvl="1"/>
            <a:r>
              <a:rPr lang="en-US" dirty="0" smtClean="0"/>
              <a:t>Test again for accuracy of fit</a:t>
            </a:r>
          </a:p>
          <a:p>
            <a:r>
              <a:rPr lang="en-US" dirty="0" smtClean="0"/>
              <a:t>Final encoding 64-bits</a:t>
            </a:r>
          </a:p>
          <a:p>
            <a:pPr lvl="1"/>
            <a:r>
              <a:rPr lang="en-US" dirty="0" smtClean="0"/>
              <a:t>fp16 for </a:t>
            </a:r>
            <a:r>
              <a:rPr lang="en-US" dirty="0" err="1" smtClean="0"/>
              <a:t>ddx</a:t>
            </a:r>
            <a:r>
              <a:rPr lang="en-US" dirty="0" smtClean="0"/>
              <a:t> and </a:t>
            </a:r>
            <a:r>
              <a:rPr lang="en-US" dirty="0" err="1" smtClean="0"/>
              <a:t>ddy</a:t>
            </a:r>
            <a:endParaRPr lang="en-US" dirty="0" smtClean="0"/>
          </a:p>
          <a:p>
            <a:pPr lvl="1"/>
            <a:r>
              <a:rPr lang="en-US" dirty="0" smtClean="0"/>
              <a:t>fp30 for z offset</a:t>
            </a:r>
          </a:p>
          <a:p>
            <a:pPr lvl="1"/>
            <a:r>
              <a:rPr lang="en-US" dirty="0" smtClean="0"/>
              <a:t>2 control bits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419600"/>
            <a:ext cx="6080186" cy="212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9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Encoding the tree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30-bit plane</a:t>
            </a:r>
          </a:p>
          <a:p>
            <a:pPr lvl="1"/>
            <a:r>
              <a:rPr lang="en-US" dirty="0" smtClean="0"/>
              <a:t>Optimization for regions of constant Z</a:t>
            </a:r>
          </a:p>
          <a:p>
            <a:pPr lvl="1"/>
            <a:r>
              <a:rPr lang="en-US" dirty="0" smtClean="0"/>
              <a:t>Gradient DWORD is unused</a:t>
            </a:r>
          </a:p>
          <a:p>
            <a:pPr lvl="2"/>
            <a:r>
              <a:rPr lang="en-US" dirty="0" smtClean="0"/>
              <a:t>Actually encodes non-related nodes</a:t>
            </a:r>
          </a:p>
          <a:p>
            <a:pPr lvl="2"/>
            <a:r>
              <a:rPr lang="en-US" dirty="0" smtClean="0"/>
              <a:t>Assumed 0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49400"/>
            <a:ext cx="6342263" cy="221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35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Leaf node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4x4 terminal case</a:t>
            </a:r>
          </a:p>
          <a:p>
            <a:pPr lvl="1"/>
            <a:r>
              <a:rPr lang="en-US" dirty="0" smtClean="0"/>
              <a:t>Plane</a:t>
            </a:r>
          </a:p>
          <a:p>
            <a:pPr lvl="1"/>
            <a:r>
              <a:rPr lang="en-US" dirty="0" smtClean="0"/>
              <a:t>Relative shadow map</a:t>
            </a:r>
          </a:p>
          <a:p>
            <a:pPr lvl="2"/>
            <a:r>
              <a:rPr lang="en-US" dirty="0" smtClean="0"/>
              <a:t>Global offset/scale</a:t>
            </a:r>
          </a:p>
          <a:p>
            <a:pPr lvl="2"/>
            <a:r>
              <a:rPr lang="en-US" dirty="0" smtClean="0"/>
              <a:t>8 or 16 bit</a:t>
            </a:r>
          </a:p>
          <a:p>
            <a:pPr lvl="3"/>
            <a:r>
              <a:rPr lang="en-US" dirty="0" smtClean="0"/>
              <a:t>Select with additional control bit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10000"/>
            <a:ext cx="652462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85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Unified solution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47800"/>
            <a:ext cx="4724400" cy="4876799"/>
          </a:xfrm>
        </p:spPr>
      </p:pic>
    </p:spTree>
    <p:extLst>
      <p:ext uri="{BB962C8B-B14F-4D97-AF65-F5344CB8AC3E}">
        <p14:creationId xmlns:p14="http://schemas.microsoft.com/office/powerpoint/2010/main" val="414444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SST 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Artist specify PSSM distance</a:t>
            </a:r>
          </a:p>
          <a:p>
            <a:pPr lvl="1"/>
            <a:r>
              <a:rPr lang="en-US" dirty="0" smtClean="0"/>
              <a:t>Bounds far split </a:t>
            </a:r>
            <a:r>
              <a:rPr lang="en-US" dirty="0" err="1" smtClean="0"/>
              <a:t>texel</a:t>
            </a:r>
            <a:r>
              <a:rPr lang="en-US" dirty="0" smtClean="0"/>
              <a:t> density</a:t>
            </a:r>
          </a:p>
          <a:p>
            <a:pPr lvl="1"/>
            <a:r>
              <a:rPr lang="en-US" dirty="0" smtClean="0"/>
              <a:t>Near splits are pow2 drops</a:t>
            </a:r>
          </a:p>
          <a:p>
            <a:r>
              <a:rPr lang="en-US" dirty="0" smtClean="0"/>
              <a:t>Bake global SST at far split density</a:t>
            </a:r>
          </a:p>
          <a:p>
            <a:pPr lvl="1"/>
            <a:r>
              <a:rPr lang="en-US" dirty="0" smtClean="0"/>
              <a:t>Provides all far shadowing</a:t>
            </a:r>
          </a:p>
          <a:p>
            <a:pPr lvl="1"/>
            <a:r>
              <a:rPr lang="en-US" dirty="0" smtClean="0"/>
              <a:t>~25-35% of total space</a:t>
            </a:r>
          </a:p>
          <a:p>
            <a:r>
              <a:rPr lang="en-US" dirty="0" smtClean="0"/>
              <a:t>Bake “gameplay” SST at near split density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ow2 scale ensures holes can be filled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524000"/>
            <a:ext cx="3657600" cy="268808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41614"/>
            <a:ext cx="3798704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26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Sst</a:t>
            </a:r>
            <a:r>
              <a:rPr lang="en-US" dirty="0" smtClean="0"/>
              <a:t> 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Gameplay area automatically seeded</a:t>
            </a:r>
          </a:p>
          <a:p>
            <a:pPr lvl="1"/>
            <a:r>
              <a:rPr lang="en-US" dirty="0" smtClean="0"/>
              <a:t>Estimated via GI density</a:t>
            </a:r>
          </a:p>
          <a:p>
            <a:pPr lvl="1"/>
            <a:r>
              <a:rPr lang="en-US" dirty="0" smtClean="0"/>
              <a:t>Artist can tweak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064" y="2667000"/>
            <a:ext cx="3656322" cy="347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67000"/>
            <a:ext cx="3657254" cy="347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7725" y="6318430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7F828"/>
                </a:solidFill>
              </a:rPr>
              <a:t>Gameplay area is green </a:t>
            </a:r>
            <a:endParaRPr lang="en-US" dirty="0">
              <a:solidFill>
                <a:srgbClr val="37F8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48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Sst</a:t>
            </a:r>
            <a:r>
              <a:rPr lang="en-US" dirty="0" smtClean="0"/>
              <a:t> runtime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 SST Forests Streamed to Runtime</a:t>
            </a:r>
          </a:p>
          <a:p>
            <a:pPr lvl="1"/>
            <a:r>
              <a:rPr lang="en-US" dirty="0" smtClean="0"/>
              <a:t>Gameplay @ near split res</a:t>
            </a:r>
          </a:p>
          <a:p>
            <a:pPr lvl="1"/>
            <a:r>
              <a:rPr lang="en-US" dirty="0" smtClean="0"/>
              <a:t>Global @ far split res</a:t>
            </a:r>
          </a:p>
          <a:p>
            <a:r>
              <a:rPr lang="en-US" dirty="0" smtClean="0"/>
              <a:t>Gameplay SST hole </a:t>
            </a:r>
            <a:r>
              <a:rPr lang="en-US" dirty="0"/>
              <a:t>f</a:t>
            </a:r>
            <a:r>
              <a:rPr lang="en-US" dirty="0" smtClean="0"/>
              <a:t>ill</a:t>
            </a:r>
          </a:p>
          <a:p>
            <a:pPr lvl="1"/>
            <a:r>
              <a:rPr lang="en-US" dirty="0" smtClean="0"/>
              <a:t>Header re-indexed to global forest</a:t>
            </a:r>
          </a:p>
          <a:p>
            <a:r>
              <a:rPr lang="en-US" dirty="0" smtClean="0"/>
              <a:t>Combined SST read by CS</a:t>
            </a:r>
          </a:p>
          <a:p>
            <a:pPr lvl="1"/>
            <a:r>
              <a:rPr lang="en-US" dirty="0" smtClean="0"/>
              <a:t>Replaces shadow clear</a:t>
            </a:r>
          </a:p>
          <a:p>
            <a:pPr lvl="1"/>
            <a:r>
              <a:rPr lang="en-US" dirty="0" smtClean="0"/>
              <a:t>.12 </a:t>
            </a:r>
            <a:r>
              <a:rPr lang="en-US" dirty="0" err="1" smtClean="0"/>
              <a:t>ms</a:t>
            </a:r>
            <a:r>
              <a:rPr lang="en-US" dirty="0" smtClean="0"/>
              <a:t> per PSSM Split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 bwMode="auto">
          <a:xfrm>
            <a:off x="5181600" y="3408252"/>
            <a:ext cx="3200400" cy="313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13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Sst</a:t>
            </a:r>
            <a:r>
              <a:rPr lang="en-US" dirty="0" smtClean="0"/>
              <a:t> runtime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Shadow past PSSM</a:t>
            </a:r>
          </a:p>
          <a:p>
            <a:pPr lvl="1"/>
            <a:r>
              <a:rPr lang="en-US" dirty="0" smtClean="0"/>
              <a:t>Read global SST in lighting </a:t>
            </a:r>
            <a:r>
              <a:rPr lang="en-US" dirty="0" err="1" smtClean="0"/>
              <a:t>shaders</a:t>
            </a:r>
            <a:endParaRPr lang="en-US" dirty="0" smtClean="0"/>
          </a:p>
          <a:p>
            <a:pPr lvl="1"/>
            <a:r>
              <a:rPr lang="en-US" dirty="0" smtClean="0"/>
              <a:t>Transform to global shadow space</a:t>
            </a:r>
          </a:p>
          <a:p>
            <a:pPr lvl="1"/>
            <a:r>
              <a:rPr lang="en-US" dirty="0" smtClean="0"/>
              <a:t>Convert to </a:t>
            </a:r>
            <a:r>
              <a:rPr lang="en-US" dirty="0" err="1" smtClean="0"/>
              <a:t>morton</a:t>
            </a:r>
            <a:r>
              <a:rPr lang="en-US" dirty="0" smtClean="0"/>
              <a:t> code</a:t>
            </a:r>
          </a:p>
          <a:p>
            <a:pPr lvl="1"/>
            <a:r>
              <a:rPr lang="en-US" dirty="0" smtClean="0"/>
              <a:t>Walk SST </a:t>
            </a:r>
            <a:r>
              <a:rPr lang="en-US" dirty="0" err="1" smtClean="0"/>
              <a:t>forrest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42169"/>
            <a:ext cx="3505200" cy="326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2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Move compression to GPU</a:t>
            </a:r>
          </a:p>
          <a:p>
            <a:pPr lvl="1"/>
            <a:r>
              <a:rPr lang="en-US" dirty="0" smtClean="0"/>
              <a:t>Plane fit highly parallel</a:t>
            </a:r>
          </a:p>
          <a:p>
            <a:r>
              <a:rPr lang="en-US" dirty="0" smtClean="0"/>
              <a:t>Real-time compression</a:t>
            </a:r>
          </a:p>
          <a:p>
            <a:pPr lvl="1"/>
            <a:r>
              <a:rPr lang="en-US" dirty="0" smtClean="0"/>
              <a:t>“Time of day” situations</a:t>
            </a:r>
          </a:p>
          <a:p>
            <a:r>
              <a:rPr lang="en-US" dirty="0"/>
              <a:t>Extend to local </a:t>
            </a:r>
            <a:r>
              <a:rPr lang="en-US" dirty="0" smtClean="0"/>
              <a:t>lighting</a:t>
            </a:r>
          </a:p>
          <a:p>
            <a:r>
              <a:rPr lang="en-US" dirty="0" smtClean="0"/>
              <a:t>Improve dual-layer optimizations</a:t>
            </a:r>
          </a:p>
          <a:p>
            <a:pPr lvl="1"/>
            <a:r>
              <a:rPr lang="en-US" dirty="0" smtClean="0"/>
              <a:t>Reduce error</a:t>
            </a:r>
          </a:p>
          <a:p>
            <a:pPr lvl="2"/>
            <a:r>
              <a:rPr lang="en-US" dirty="0" err="1" smtClean="0"/>
              <a:t>Backfaces</a:t>
            </a:r>
            <a:r>
              <a:rPr lang="en-US" dirty="0" smtClean="0"/>
              <a:t>?</a:t>
            </a:r>
          </a:p>
          <a:p>
            <a:pPr lvl="2"/>
            <a:r>
              <a:rPr lang="en-US" dirty="0" smtClean="0"/>
              <a:t>Evaluate surface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76600" y="4945825"/>
            <a:ext cx="54713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kmyers</a:t>
            </a:r>
            <a:r>
              <a:rPr lang="en-US" sz="4000" dirty="0" smtClean="0">
                <a:solidFill>
                  <a:schemeClr val="tx2"/>
                </a:solidFill>
              </a:rPr>
              <a:t>@</a:t>
            </a:r>
            <a:r>
              <a:rPr lang="en-US" sz="4000" i="1" dirty="0" smtClean="0">
                <a:solidFill>
                  <a:schemeClr val="tx2"/>
                </a:solidFill>
              </a:rPr>
              <a:t>treyarch.com</a:t>
            </a:r>
            <a:endParaRPr lang="en-US" sz="40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50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thanks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marL="45720" indent="0" algn="ctr">
              <a:buNone/>
            </a:pPr>
            <a:endParaRPr lang="en-US" dirty="0" smtClean="0"/>
          </a:p>
          <a:p>
            <a:pPr algn="ctr"/>
            <a:r>
              <a:rPr lang="en-US" dirty="0" smtClean="0"/>
              <a:t>Josiah Manson</a:t>
            </a:r>
          </a:p>
          <a:p>
            <a:pPr algn="ctr"/>
            <a:r>
              <a:rPr lang="en-US" dirty="0" smtClean="0"/>
              <a:t>Treyarch Graphics Team</a:t>
            </a:r>
          </a:p>
          <a:p>
            <a:pPr algn="ctr"/>
            <a:r>
              <a:rPr lang="en-US" dirty="0"/>
              <a:t>Activision Central Tech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56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1"/>
            <a:r>
              <a:rPr lang="en-US" dirty="0" smtClean="0"/>
              <a:t>[</a:t>
            </a:r>
            <a:r>
              <a:rPr lang="en-US" dirty="0"/>
              <a:t>Sintorn2016</a:t>
            </a:r>
            <a:r>
              <a:rPr lang="en-US" dirty="0" smtClean="0"/>
              <a:t>]</a:t>
            </a:r>
          </a:p>
          <a:p>
            <a:pPr marL="45720" lvl="1" indent="0">
              <a:buNone/>
            </a:pPr>
            <a:r>
              <a:rPr lang="en-US" i="1" dirty="0" smtClean="0"/>
              <a:t>   Compact precomputed </a:t>
            </a:r>
            <a:r>
              <a:rPr lang="en-US" i="1" dirty="0" err="1" smtClean="0"/>
              <a:t>voxelized</a:t>
            </a:r>
            <a:r>
              <a:rPr lang="en-US" i="1" dirty="0" smtClean="0"/>
              <a:t> shadows.</a:t>
            </a:r>
          </a:p>
          <a:p>
            <a:pPr marL="228600" lvl="1"/>
            <a:r>
              <a:rPr lang="en-US" dirty="0" smtClean="0"/>
              <a:t>[</a:t>
            </a:r>
            <a:r>
              <a:rPr lang="en-US" dirty="0"/>
              <a:t>Scandolo2016</a:t>
            </a:r>
            <a:r>
              <a:rPr lang="en-US" dirty="0" smtClean="0"/>
              <a:t>]</a:t>
            </a:r>
          </a:p>
          <a:p>
            <a:pPr marL="45720" lvl="1" indent="0">
              <a:buNone/>
            </a:pPr>
            <a:r>
              <a:rPr lang="en-US" i="1" dirty="0" smtClean="0"/>
              <a:t>   Compressed </a:t>
            </a:r>
            <a:r>
              <a:rPr lang="en-US" i="1" dirty="0"/>
              <a:t>Multiresolution Hierarchies for </a:t>
            </a:r>
            <a:r>
              <a:rPr lang="en-US" i="1" dirty="0" smtClean="0"/>
              <a:t>High-Quality</a:t>
            </a:r>
          </a:p>
          <a:p>
            <a:pPr marL="45720" lvl="1" indent="0">
              <a:buNone/>
            </a:pPr>
            <a:r>
              <a:rPr lang="en-US" i="1" dirty="0"/>
              <a:t> </a:t>
            </a:r>
            <a:r>
              <a:rPr lang="en-US" i="1" dirty="0" smtClean="0"/>
              <a:t>  Precomputed </a:t>
            </a:r>
            <a:r>
              <a:rPr lang="en-US" i="1" dirty="0"/>
              <a:t>Shadows</a:t>
            </a:r>
            <a:endParaRPr lang="en-US" i="1" dirty="0" smtClean="0"/>
          </a:p>
          <a:p>
            <a:pPr marL="228600" lvl="1"/>
            <a:r>
              <a:rPr lang="en-US" dirty="0"/>
              <a:t>[Zhang2006</a:t>
            </a:r>
            <a:r>
              <a:rPr lang="en-US" dirty="0" smtClean="0"/>
              <a:t>]</a:t>
            </a:r>
          </a:p>
          <a:p>
            <a:pPr marL="45720" lvl="1" indent="0">
              <a:buNone/>
            </a:pPr>
            <a:r>
              <a:rPr lang="en-US" dirty="0" smtClean="0"/>
              <a:t>   </a:t>
            </a:r>
            <a:r>
              <a:rPr lang="en-US" i="1" dirty="0" smtClean="0"/>
              <a:t>Parallel </a:t>
            </a:r>
            <a:r>
              <a:rPr lang="en-US" i="1" dirty="0" err="1" smtClean="0"/>
              <a:t>splitshadow</a:t>
            </a:r>
            <a:r>
              <a:rPr lang="en-US" i="1" dirty="0" smtClean="0"/>
              <a:t> maps for large-scale virtual environments</a:t>
            </a:r>
          </a:p>
        </p:txBody>
      </p:sp>
    </p:spTree>
    <p:extLst>
      <p:ext uri="{BB962C8B-B14F-4D97-AF65-F5344CB8AC3E}">
        <p14:creationId xmlns:p14="http://schemas.microsoft.com/office/powerpoint/2010/main" val="9693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jvelev\Desktop\PVI\treyarch\USC\pics\activis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1376357"/>
            <a:ext cx="8575675" cy="207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jvelev\Desktop\PVI\treyarch\USC\pics\blac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974" y="290852"/>
            <a:ext cx="1251033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961" y="3769983"/>
            <a:ext cx="6311815" cy="232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jvelev\Desktop\PVI\treyarch\USC\pics\blac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593" y="2636507"/>
            <a:ext cx="379413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78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Unified solution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47800"/>
            <a:ext cx="4724399" cy="4876799"/>
          </a:xfrm>
        </p:spPr>
      </p:pic>
    </p:spTree>
    <p:extLst>
      <p:ext uri="{BB962C8B-B14F-4D97-AF65-F5344CB8AC3E}">
        <p14:creationId xmlns:p14="http://schemas.microsoft.com/office/powerpoint/2010/main" val="93867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Unified solution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47800"/>
            <a:ext cx="4724399" cy="4876798"/>
          </a:xfrm>
        </p:spPr>
      </p:pic>
    </p:spTree>
    <p:extLst>
      <p:ext uri="{BB962C8B-B14F-4D97-AF65-F5344CB8AC3E}">
        <p14:creationId xmlns:p14="http://schemas.microsoft.com/office/powerpoint/2010/main" val="40446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Unified solution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47800"/>
            <a:ext cx="4724398" cy="4876798"/>
          </a:xfrm>
        </p:spPr>
      </p:pic>
    </p:spTree>
    <p:extLst>
      <p:ext uri="{BB962C8B-B14F-4D97-AF65-F5344CB8AC3E}">
        <p14:creationId xmlns:p14="http://schemas.microsoft.com/office/powerpoint/2010/main" val="221544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Unified solution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47800"/>
            <a:ext cx="4724398" cy="4876797"/>
          </a:xfrm>
        </p:spPr>
      </p:pic>
    </p:spTree>
    <p:extLst>
      <p:ext uri="{BB962C8B-B14F-4D97-AF65-F5344CB8AC3E}">
        <p14:creationId xmlns:p14="http://schemas.microsoft.com/office/powerpoint/2010/main" val="341183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Unified solution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47800"/>
            <a:ext cx="4724400" cy="4876800"/>
          </a:xfrm>
        </p:spPr>
      </p:pic>
    </p:spTree>
    <p:extLst>
      <p:ext uri="{BB962C8B-B14F-4D97-AF65-F5344CB8AC3E}">
        <p14:creationId xmlns:p14="http://schemas.microsoft.com/office/powerpoint/2010/main" val="94725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7186</TotalTime>
  <Words>930</Words>
  <Application>Microsoft Office PowerPoint</Application>
  <PresentationFormat>On-screen Show (4:3)</PresentationFormat>
  <Paragraphs>265</Paragraphs>
  <Slides>47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BLACK OPS 2</vt:lpstr>
      <vt:lpstr>Calibri</vt:lpstr>
      <vt:lpstr>Times New Roman</vt:lpstr>
      <vt:lpstr>Arial</vt:lpstr>
      <vt:lpstr>Wingdings</vt:lpstr>
      <vt:lpstr>Perspective</vt:lpstr>
      <vt:lpstr>Sparse Shadow Tree</vt:lpstr>
      <vt:lpstr>Sun shadowing</vt:lpstr>
      <vt:lpstr>Sun shadowing</vt:lpstr>
      <vt:lpstr>Unified solution</vt:lpstr>
      <vt:lpstr>Unified solution</vt:lpstr>
      <vt:lpstr>Unified solution</vt:lpstr>
      <vt:lpstr>Unified solution</vt:lpstr>
      <vt:lpstr>Unified solution</vt:lpstr>
      <vt:lpstr>Unified solution</vt:lpstr>
      <vt:lpstr>Unified solution</vt:lpstr>
      <vt:lpstr>Unified solution</vt:lpstr>
      <vt:lpstr>UNIFIED SOLUTION</vt:lpstr>
      <vt:lpstr>UNIFIED SOLUTION</vt:lpstr>
      <vt:lpstr>UNIFIED SOLUTION</vt:lpstr>
      <vt:lpstr>Sst results</vt:lpstr>
      <vt:lpstr>SST</vt:lpstr>
      <vt:lpstr>Compressing depth maps</vt:lpstr>
      <vt:lpstr>Compressing depth maps</vt:lpstr>
      <vt:lpstr>Compressing depth maps</vt:lpstr>
      <vt:lpstr>Compressing depth maps</vt:lpstr>
      <vt:lpstr>Quadtree of planes</vt:lpstr>
      <vt:lpstr>Quadtree of planes</vt:lpstr>
      <vt:lpstr>Quadtree of planes</vt:lpstr>
      <vt:lpstr>Quadtree of planes</vt:lpstr>
      <vt:lpstr>Point cloud generation</vt:lpstr>
      <vt:lpstr>Point cloud generation</vt:lpstr>
      <vt:lpstr>Point cloud generation</vt:lpstr>
      <vt:lpstr>Affine transform</vt:lpstr>
      <vt:lpstr>Fitting planes</vt:lpstr>
      <vt:lpstr>Fitting planes faster</vt:lpstr>
      <vt:lpstr>Fitting planes faster</vt:lpstr>
      <vt:lpstr>Fitting planes faster</vt:lpstr>
      <vt:lpstr>FITTING PLANES FASTER</vt:lpstr>
      <vt:lpstr>Biasing solution</vt:lpstr>
      <vt:lpstr>Biasing solution</vt:lpstr>
      <vt:lpstr>tree encoding</vt:lpstr>
      <vt:lpstr>Encoding the tree</vt:lpstr>
      <vt:lpstr>Encoding the tree</vt:lpstr>
      <vt:lpstr>Leaf node</vt:lpstr>
      <vt:lpstr>SST PIPELINE</vt:lpstr>
      <vt:lpstr>Sst pipeline</vt:lpstr>
      <vt:lpstr>Sst runtime</vt:lpstr>
      <vt:lpstr>Sst runtime</vt:lpstr>
      <vt:lpstr>Future work</vt:lpstr>
      <vt:lpstr>Special thanks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Myers</dc:creator>
  <cp:lastModifiedBy>Velazquez, Jennifer</cp:lastModifiedBy>
  <cp:revision>377</cp:revision>
  <dcterms:created xsi:type="dcterms:W3CDTF">2014-09-08T21:23:46Z</dcterms:created>
  <dcterms:modified xsi:type="dcterms:W3CDTF">2016-08-24T20:44:16Z</dcterms:modified>
</cp:coreProperties>
</file>